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0"/>
  </p:notesMasterIdLst>
  <p:handoutMasterIdLst>
    <p:handoutMasterId r:id="rId31"/>
  </p:handoutMasterIdLst>
  <p:sldIdLst>
    <p:sldId id="437" r:id="rId5"/>
    <p:sldId id="344" r:id="rId6"/>
    <p:sldId id="430" r:id="rId7"/>
    <p:sldId id="380" r:id="rId8"/>
    <p:sldId id="444" r:id="rId9"/>
    <p:sldId id="408" r:id="rId10"/>
    <p:sldId id="438" r:id="rId11"/>
    <p:sldId id="325" r:id="rId12"/>
    <p:sldId id="448" r:id="rId13"/>
    <p:sldId id="362" r:id="rId14"/>
    <p:sldId id="398" r:id="rId15"/>
    <p:sldId id="449" r:id="rId16"/>
    <p:sldId id="445" r:id="rId17"/>
    <p:sldId id="406" r:id="rId18"/>
    <p:sldId id="403" r:id="rId19"/>
    <p:sldId id="404" r:id="rId20"/>
    <p:sldId id="450" r:id="rId21"/>
    <p:sldId id="407" r:id="rId22"/>
    <p:sldId id="446" r:id="rId23"/>
    <p:sldId id="366" r:id="rId24"/>
    <p:sldId id="367" r:id="rId25"/>
    <p:sldId id="368" r:id="rId26"/>
    <p:sldId id="369" r:id="rId27"/>
    <p:sldId id="265" r:id="rId28"/>
    <p:sldId id="435" r:id="rId29"/>
  </p:sldIdLst>
  <p:sldSz cx="12195175" cy="6858000"/>
  <p:notesSz cx="6797675" cy="9928225"/>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195A"/>
    <a:srgbClr val="0F46A7"/>
    <a:srgbClr val="970A82"/>
    <a:srgbClr val="FF3399"/>
    <a:srgbClr val="FF0000"/>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4A81E4-C37B-4F0C-8E60-45BF3122569C}" v="3" dt="2022-11-14T14:39:26.163"/>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40"/>
  </p:normalViewPr>
  <p:slideViewPr>
    <p:cSldViewPr snapToGrid="0" showGuides="1">
      <p:cViewPr varScale="1">
        <p:scale>
          <a:sx n="52" d="100"/>
          <a:sy n="52" d="100"/>
        </p:scale>
        <p:origin x="88" y="588"/>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bus, Maxim" userId="53bc3c06-366a-46cb-953d-18959014b91d" providerId="ADAL" clId="{7F4A81E4-C37B-4F0C-8E60-45BF3122569C}"/>
    <pc:docChg chg="modSld">
      <pc:chgData name="Baibus, Maxim" userId="53bc3c06-366a-46cb-953d-18959014b91d" providerId="ADAL" clId="{7F4A81E4-C37B-4F0C-8E60-45BF3122569C}" dt="2022-11-14T14:39:43.018" v="5" actId="1076"/>
      <pc:docMkLst>
        <pc:docMk/>
      </pc:docMkLst>
      <pc:sldChg chg="modSp">
        <pc:chgData name="Baibus, Maxim" userId="53bc3c06-366a-46cb-953d-18959014b91d" providerId="ADAL" clId="{7F4A81E4-C37B-4F0C-8E60-45BF3122569C}" dt="2022-11-14T14:37:28.279" v="1"/>
        <pc:sldMkLst>
          <pc:docMk/>
          <pc:sldMk cId="1597170058" sldId="325"/>
        </pc:sldMkLst>
        <pc:spChg chg="mod">
          <ac:chgData name="Baibus, Maxim" userId="53bc3c06-366a-46cb-953d-18959014b91d" providerId="ADAL" clId="{7F4A81E4-C37B-4F0C-8E60-45BF3122569C}" dt="2022-11-14T14:37:28.279" v="1"/>
          <ac:spMkLst>
            <pc:docMk/>
            <pc:sldMk cId="1597170058" sldId="325"/>
            <ac:spMk id="14" creationId="{00000000-0000-0000-0000-000000000000}"/>
          </ac:spMkLst>
        </pc:spChg>
      </pc:sldChg>
      <pc:sldChg chg="modSp">
        <pc:chgData name="Baibus, Maxim" userId="53bc3c06-366a-46cb-953d-18959014b91d" providerId="ADAL" clId="{7F4A81E4-C37B-4F0C-8E60-45BF3122569C}" dt="2022-11-14T14:37:28.279" v="1"/>
        <pc:sldMkLst>
          <pc:docMk/>
          <pc:sldMk cId="0" sldId="344"/>
        </pc:sldMkLst>
        <pc:spChg chg="mod">
          <ac:chgData name="Baibus, Maxim" userId="53bc3c06-366a-46cb-953d-18959014b91d" providerId="ADAL" clId="{7F4A81E4-C37B-4F0C-8E60-45BF3122569C}" dt="2022-11-14T14:37:28.279" v="1"/>
          <ac:spMkLst>
            <pc:docMk/>
            <pc:sldMk cId="0" sldId="344"/>
            <ac:spMk id="3" creationId="{00000000-0000-0000-0000-000000000000}"/>
          </ac:spMkLst>
        </pc:spChg>
      </pc:sldChg>
      <pc:sldChg chg="modSp">
        <pc:chgData name="Baibus, Maxim" userId="53bc3c06-366a-46cb-953d-18959014b91d" providerId="ADAL" clId="{7F4A81E4-C37B-4F0C-8E60-45BF3122569C}" dt="2022-11-14T14:37:28.279" v="1"/>
        <pc:sldMkLst>
          <pc:docMk/>
          <pc:sldMk cId="2468716513" sldId="380"/>
        </pc:sldMkLst>
        <pc:spChg chg="mod">
          <ac:chgData name="Baibus, Maxim" userId="53bc3c06-366a-46cb-953d-18959014b91d" providerId="ADAL" clId="{7F4A81E4-C37B-4F0C-8E60-45BF3122569C}" dt="2022-11-14T14:37:28.279" v="1"/>
          <ac:spMkLst>
            <pc:docMk/>
            <pc:sldMk cId="2468716513" sldId="380"/>
            <ac:spMk id="4" creationId="{00000000-0000-0000-0000-000000000000}"/>
          </ac:spMkLst>
        </pc:spChg>
      </pc:sldChg>
      <pc:sldChg chg="modSp">
        <pc:chgData name="Baibus, Maxim" userId="53bc3c06-366a-46cb-953d-18959014b91d" providerId="ADAL" clId="{7F4A81E4-C37B-4F0C-8E60-45BF3122569C}" dt="2022-11-14T14:37:28.279" v="1"/>
        <pc:sldMkLst>
          <pc:docMk/>
          <pc:sldMk cId="3879836965" sldId="398"/>
        </pc:sldMkLst>
        <pc:spChg chg="mod">
          <ac:chgData name="Baibus, Maxim" userId="53bc3c06-366a-46cb-953d-18959014b91d" providerId="ADAL" clId="{7F4A81E4-C37B-4F0C-8E60-45BF3122569C}" dt="2022-11-14T14:37:28.279" v="1"/>
          <ac:spMkLst>
            <pc:docMk/>
            <pc:sldMk cId="3879836965" sldId="398"/>
            <ac:spMk id="12" creationId="{00000000-0000-0000-0000-000000000000}"/>
          </ac:spMkLst>
        </pc:spChg>
        <pc:spChg chg="mod">
          <ac:chgData name="Baibus, Maxim" userId="53bc3c06-366a-46cb-953d-18959014b91d" providerId="ADAL" clId="{7F4A81E4-C37B-4F0C-8E60-45BF3122569C}" dt="2022-11-14T14:37:28.279" v="1"/>
          <ac:spMkLst>
            <pc:docMk/>
            <pc:sldMk cId="3879836965" sldId="398"/>
            <ac:spMk id="21" creationId="{00000000-0000-0000-0000-000000000000}"/>
          </ac:spMkLst>
        </pc:spChg>
        <pc:spChg chg="mod">
          <ac:chgData name="Baibus, Maxim" userId="53bc3c06-366a-46cb-953d-18959014b91d" providerId="ADAL" clId="{7F4A81E4-C37B-4F0C-8E60-45BF3122569C}" dt="2022-11-14T14:37:28.279" v="1"/>
          <ac:spMkLst>
            <pc:docMk/>
            <pc:sldMk cId="3879836965" sldId="398"/>
            <ac:spMk id="24" creationId="{00000000-0000-0000-0000-000000000000}"/>
          </ac:spMkLst>
        </pc:spChg>
      </pc:sldChg>
      <pc:sldChg chg="modSp">
        <pc:chgData name="Baibus, Maxim" userId="53bc3c06-366a-46cb-953d-18959014b91d" providerId="ADAL" clId="{7F4A81E4-C37B-4F0C-8E60-45BF3122569C}" dt="2022-11-14T14:37:28.279" v="1"/>
        <pc:sldMkLst>
          <pc:docMk/>
          <pc:sldMk cId="4080446388" sldId="403"/>
        </pc:sldMkLst>
        <pc:spChg chg="mod">
          <ac:chgData name="Baibus, Maxim" userId="53bc3c06-366a-46cb-953d-18959014b91d" providerId="ADAL" clId="{7F4A81E4-C37B-4F0C-8E60-45BF3122569C}" dt="2022-11-14T14:37:28.279" v="1"/>
          <ac:spMkLst>
            <pc:docMk/>
            <pc:sldMk cId="4080446388" sldId="403"/>
            <ac:spMk id="20" creationId="{00000000-0000-0000-0000-000000000000}"/>
          </ac:spMkLst>
        </pc:spChg>
        <pc:spChg chg="mod">
          <ac:chgData name="Baibus, Maxim" userId="53bc3c06-366a-46cb-953d-18959014b91d" providerId="ADAL" clId="{7F4A81E4-C37B-4F0C-8E60-45BF3122569C}" dt="2022-11-14T14:37:28.279" v="1"/>
          <ac:spMkLst>
            <pc:docMk/>
            <pc:sldMk cId="4080446388" sldId="403"/>
            <ac:spMk id="24" creationId="{00000000-0000-0000-0000-000000000000}"/>
          </ac:spMkLst>
        </pc:spChg>
      </pc:sldChg>
      <pc:sldChg chg="modSp">
        <pc:chgData name="Baibus, Maxim" userId="53bc3c06-366a-46cb-953d-18959014b91d" providerId="ADAL" clId="{7F4A81E4-C37B-4F0C-8E60-45BF3122569C}" dt="2022-11-14T14:37:28.279" v="1"/>
        <pc:sldMkLst>
          <pc:docMk/>
          <pc:sldMk cId="986109252" sldId="406"/>
        </pc:sldMkLst>
        <pc:spChg chg="mod">
          <ac:chgData name="Baibus, Maxim" userId="53bc3c06-366a-46cb-953d-18959014b91d" providerId="ADAL" clId="{7F4A81E4-C37B-4F0C-8E60-45BF3122569C}" dt="2022-11-14T14:37:28.279" v="1"/>
          <ac:spMkLst>
            <pc:docMk/>
            <pc:sldMk cId="986109252" sldId="406"/>
            <ac:spMk id="5" creationId="{00000000-0000-0000-0000-000000000000}"/>
          </ac:spMkLst>
        </pc:spChg>
      </pc:sldChg>
      <pc:sldChg chg="addSp delSp modSp mod">
        <pc:chgData name="Baibus, Maxim" userId="53bc3c06-366a-46cb-953d-18959014b91d" providerId="ADAL" clId="{7F4A81E4-C37B-4F0C-8E60-45BF3122569C}" dt="2022-11-14T14:39:43.018" v="5" actId="1076"/>
        <pc:sldMkLst>
          <pc:docMk/>
          <pc:sldMk cId="3599243949" sldId="437"/>
        </pc:sldMkLst>
        <pc:picChg chg="add mod">
          <ac:chgData name="Baibus, Maxim" userId="53bc3c06-366a-46cb-953d-18959014b91d" providerId="ADAL" clId="{7F4A81E4-C37B-4F0C-8E60-45BF3122569C}" dt="2022-11-14T14:39:43.018" v="5" actId="1076"/>
          <ac:picMkLst>
            <pc:docMk/>
            <pc:sldMk cId="3599243949" sldId="437"/>
            <ac:picMk id="3" creationId="{C88D1342-4824-461F-A36A-49117F7D3898}"/>
          </ac:picMkLst>
        </pc:picChg>
        <pc:picChg chg="del">
          <ac:chgData name="Baibus, Maxim" userId="53bc3c06-366a-46cb-953d-18959014b91d" providerId="ADAL" clId="{7F4A81E4-C37B-4F0C-8E60-45BF3122569C}" dt="2022-11-14T14:36:45.144" v="0" actId="478"/>
          <ac:picMkLst>
            <pc:docMk/>
            <pc:sldMk cId="3599243949" sldId="437"/>
            <ac:picMk id="4" creationId="{9E2B4F67-A02B-42A4-B583-7E2936292187}"/>
          </ac:picMkLst>
        </pc:picChg>
      </pc:sldChg>
    </pc:docChg>
  </pc:docChgLst>
  <pc:docChgLst>
    <pc:chgData name="Baibus, Maxim" userId="53bc3c06-366a-46cb-953d-18959014b91d" providerId="ADAL" clId="{AD0AF421-C590-483F-B83E-B444EB57EBCA}"/>
    <pc:docChg chg="modSld">
      <pc:chgData name="Baibus, Maxim" userId="53bc3c06-366a-46cb-953d-18959014b91d" providerId="ADAL" clId="{AD0AF421-C590-483F-B83E-B444EB57EBCA}" dt="2022-05-10T15:38:08.004" v="2"/>
      <pc:docMkLst>
        <pc:docMk/>
      </pc:docMkLst>
      <pc:sldChg chg="modSp">
        <pc:chgData name="Baibus, Maxim" userId="53bc3c06-366a-46cb-953d-18959014b91d" providerId="ADAL" clId="{AD0AF421-C590-483F-B83E-B444EB57EBCA}" dt="2022-05-10T15:38:08.004" v="2"/>
        <pc:sldMkLst>
          <pc:docMk/>
          <pc:sldMk cId="1597170058" sldId="325"/>
        </pc:sldMkLst>
        <pc:spChg chg="mod">
          <ac:chgData name="Baibus, Maxim" userId="53bc3c06-366a-46cb-953d-18959014b91d" providerId="ADAL" clId="{AD0AF421-C590-483F-B83E-B444EB57EBCA}" dt="2022-05-10T15:38:08.004" v="2"/>
          <ac:spMkLst>
            <pc:docMk/>
            <pc:sldMk cId="1597170058" sldId="325"/>
            <ac:spMk id="14" creationId="{00000000-0000-0000-0000-000000000000}"/>
          </ac:spMkLst>
        </pc:spChg>
      </pc:sldChg>
      <pc:sldChg chg="modSp">
        <pc:chgData name="Baibus, Maxim" userId="53bc3c06-366a-46cb-953d-18959014b91d" providerId="ADAL" clId="{AD0AF421-C590-483F-B83E-B444EB57EBCA}" dt="2022-05-10T15:38:08.004" v="2"/>
        <pc:sldMkLst>
          <pc:docMk/>
          <pc:sldMk cId="0" sldId="344"/>
        </pc:sldMkLst>
        <pc:spChg chg="mod">
          <ac:chgData name="Baibus, Maxim" userId="53bc3c06-366a-46cb-953d-18959014b91d" providerId="ADAL" clId="{AD0AF421-C590-483F-B83E-B444EB57EBCA}" dt="2022-05-10T15:38:08.004" v="2"/>
          <ac:spMkLst>
            <pc:docMk/>
            <pc:sldMk cId="0" sldId="344"/>
            <ac:spMk id="3" creationId="{00000000-0000-0000-0000-000000000000}"/>
          </ac:spMkLst>
        </pc:spChg>
      </pc:sldChg>
      <pc:sldChg chg="modSp">
        <pc:chgData name="Baibus, Maxim" userId="53bc3c06-366a-46cb-953d-18959014b91d" providerId="ADAL" clId="{AD0AF421-C590-483F-B83E-B444EB57EBCA}" dt="2022-05-10T15:38:08.004" v="2"/>
        <pc:sldMkLst>
          <pc:docMk/>
          <pc:sldMk cId="2468716513" sldId="380"/>
        </pc:sldMkLst>
        <pc:spChg chg="mod">
          <ac:chgData name="Baibus, Maxim" userId="53bc3c06-366a-46cb-953d-18959014b91d" providerId="ADAL" clId="{AD0AF421-C590-483F-B83E-B444EB57EBCA}" dt="2022-05-10T15:38:08.004" v="2"/>
          <ac:spMkLst>
            <pc:docMk/>
            <pc:sldMk cId="2468716513" sldId="380"/>
            <ac:spMk id="4" creationId="{00000000-0000-0000-0000-000000000000}"/>
          </ac:spMkLst>
        </pc:spChg>
      </pc:sldChg>
      <pc:sldChg chg="modSp">
        <pc:chgData name="Baibus, Maxim" userId="53bc3c06-366a-46cb-953d-18959014b91d" providerId="ADAL" clId="{AD0AF421-C590-483F-B83E-B444EB57EBCA}" dt="2022-05-10T15:38:08.004" v="2"/>
        <pc:sldMkLst>
          <pc:docMk/>
          <pc:sldMk cId="3879836965" sldId="398"/>
        </pc:sldMkLst>
        <pc:spChg chg="mod">
          <ac:chgData name="Baibus, Maxim" userId="53bc3c06-366a-46cb-953d-18959014b91d" providerId="ADAL" clId="{AD0AF421-C590-483F-B83E-B444EB57EBCA}" dt="2022-05-10T15:38:08.004" v="2"/>
          <ac:spMkLst>
            <pc:docMk/>
            <pc:sldMk cId="3879836965" sldId="398"/>
            <ac:spMk id="12" creationId="{00000000-0000-0000-0000-000000000000}"/>
          </ac:spMkLst>
        </pc:spChg>
        <pc:spChg chg="mod">
          <ac:chgData name="Baibus, Maxim" userId="53bc3c06-366a-46cb-953d-18959014b91d" providerId="ADAL" clId="{AD0AF421-C590-483F-B83E-B444EB57EBCA}" dt="2022-05-10T15:38:08.004" v="2"/>
          <ac:spMkLst>
            <pc:docMk/>
            <pc:sldMk cId="3879836965" sldId="398"/>
            <ac:spMk id="21" creationId="{00000000-0000-0000-0000-000000000000}"/>
          </ac:spMkLst>
        </pc:spChg>
        <pc:spChg chg="mod">
          <ac:chgData name="Baibus, Maxim" userId="53bc3c06-366a-46cb-953d-18959014b91d" providerId="ADAL" clId="{AD0AF421-C590-483F-B83E-B444EB57EBCA}" dt="2022-05-10T15:38:08.004" v="2"/>
          <ac:spMkLst>
            <pc:docMk/>
            <pc:sldMk cId="3879836965" sldId="398"/>
            <ac:spMk id="24" creationId="{00000000-0000-0000-0000-000000000000}"/>
          </ac:spMkLst>
        </pc:spChg>
      </pc:sldChg>
      <pc:sldChg chg="modSp">
        <pc:chgData name="Baibus, Maxim" userId="53bc3c06-366a-46cb-953d-18959014b91d" providerId="ADAL" clId="{AD0AF421-C590-483F-B83E-B444EB57EBCA}" dt="2022-05-10T15:38:08.004" v="2"/>
        <pc:sldMkLst>
          <pc:docMk/>
          <pc:sldMk cId="4080446388" sldId="403"/>
        </pc:sldMkLst>
        <pc:spChg chg="mod">
          <ac:chgData name="Baibus, Maxim" userId="53bc3c06-366a-46cb-953d-18959014b91d" providerId="ADAL" clId="{AD0AF421-C590-483F-B83E-B444EB57EBCA}" dt="2022-05-10T15:38:08.004" v="2"/>
          <ac:spMkLst>
            <pc:docMk/>
            <pc:sldMk cId="4080446388" sldId="403"/>
            <ac:spMk id="20" creationId="{00000000-0000-0000-0000-000000000000}"/>
          </ac:spMkLst>
        </pc:spChg>
        <pc:spChg chg="mod">
          <ac:chgData name="Baibus, Maxim" userId="53bc3c06-366a-46cb-953d-18959014b91d" providerId="ADAL" clId="{AD0AF421-C590-483F-B83E-B444EB57EBCA}" dt="2022-05-10T15:38:08.004" v="2"/>
          <ac:spMkLst>
            <pc:docMk/>
            <pc:sldMk cId="4080446388" sldId="403"/>
            <ac:spMk id="24" creationId="{00000000-0000-0000-0000-000000000000}"/>
          </ac:spMkLst>
        </pc:spChg>
      </pc:sldChg>
      <pc:sldChg chg="modSp">
        <pc:chgData name="Baibus, Maxim" userId="53bc3c06-366a-46cb-953d-18959014b91d" providerId="ADAL" clId="{AD0AF421-C590-483F-B83E-B444EB57EBCA}" dt="2022-05-10T15:38:08.004" v="2"/>
        <pc:sldMkLst>
          <pc:docMk/>
          <pc:sldMk cId="986109252" sldId="406"/>
        </pc:sldMkLst>
        <pc:spChg chg="mod">
          <ac:chgData name="Baibus, Maxim" userId="53bc3c06-366a-46cb-953d-18959014b91d" providerId="ADAL" clId="{AD0AF421-C590-483F-B83E-B444EB57EBCA}" dt="2022-05-10T15:38:08.004" v="2"/>
          <ac:spMkLst>
            <pc:docMk/>
            <pc:sldMk cId="986109252" sldId="406"/>
            <ac:spMk id="5" creationId="{00000000-0000-0000-0000-000000000000}"/>
          </ac:spMkLst>
        </pc:spChg>
      </pc:sldChg>
      <pc:sldChg chg="addSp modSp">
        <pc:chgData name="Baibus, Maxim" userId="53bc3c06-366a-46cb-953d-18959014b91d" providerId="ADAL" clId="{AD0AF421-C590-483F-B83E-B444EB57EBCA}" dt="2022-05-10T15:37:24.224" v="1" actId="1076"/>
        <pc:sldMkLst>
          <pc:docMk/>
          <pc:sldMk cId="3599243949" sldId="437"/>
        </pc:sldMkLst>
        <pc:picChg chg="add mod">
          <ac:chgData name="Baibus, Maxim" userId="53bc3c06-366a-46cb-953d-18959014b91d" providerId="ADAL" clId="{AD0AF421-C590-483F-B83E-B444EB57EBCA}" dt="2022-05-10T15:37:24.224" v="1" actId="1076"/>
          <ac:picMkLst>
            <pc:docMk/>
            <pc:sldMk cId="3599243949" sldId="437"/>
            <ac:picMk id="4" creationId="{9E2B4F67-A02B-42A4-B583-7E2936292187}"/>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399"/>
          <a:ext cx="2005156" cy="411825"/>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13" y="241399"/>
        <a:ext cx="1593331" cy="411825"/>
      </dsp:txXfrm>
    </dsp:sp>
    <dsp:sp modelId="{00103CD2-7ACC-41D4-87C8-C425A153EFEB}">
      <dsp:nvSpPr>
        <dsp:cNvPr id="0" name=""/>
        <dsp:cNvSpPr/>
      </dsp:nvSpPr>
      <dsp:spPr>
        <a:xfrm>
          <a:off x="1902572" y="234444"/>
          <a:ext cx="1108278" cy="410348"/>
        </a:xfrm>
        <a:prstGeom prst="chevron">
          <a:avLst/>
        </a:prstGeom>
        <a:solidFill>
          <a:schemeClr val="accent3">
            <a:hueOff val="-1979064"/>
            <a:satOff val="-8804"/>
            <a:lumOff val="6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7746" y="234444"/>
        <a:ext cx="697930" cy="410348"/>
      </dsp:txXfrm>
    </dsp:sp>
    <dsp:sp modelId="{F0CCFBFE-E23F-46EE-B582-44D1BD922959}">
      <dsp:nvSpPr>
        <dsp:cNvPr id="0" name=""/>
        <dsp:cNvSpPr/>
      </dsp:nvSpPr>
      <dsp:spPr>
        <a:xfrm>
          <a:off x="2908264" y="234444"/>
          <a:ext cx="1027583" cy="410348"/>
        </a:xfrm>
        <a:prstGeom prst="chevron">
          <a:avLst/>
        </a:prstGeom>
        <a:solidFill>
          <a:schemeClr val="accent3">
            <a:hueOff val="-3958128"/>
            <a:satOff val="-17608"/>
            <a:lumOff val="1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3438" y="234444"/>
        <a:ext cx="617235" cy="410348"/>
      </dsp:txXfrm>
    </dsp:sp>
    <dsp:sp modelId="{A76C721C-6610-40D1-8E80-E058E7A56F07}">
      <dsp:nvSpPr>
        <dsp:cNvPr id="0" name=""/>
        <dsp:cNvSpPr/>
      </dsp:nvSpPr>
      <dsp:spPr>
        <a:xfrm>
          <a:off x="3833260" y="234444"/>
          <a:ext cx="996582" cy="410348"/>
        </a:xfrm>
        <a:prstGeom prst="chevron">
          <a:avLst/>
        </a:prstGeom>
        <a:solidFill>
          <a:schemeClr val="accent3">
            <a:hueOff val="-5937192"/>
            <a:satOff val="-26412"/>
            <a:lumOff val="19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8434" y="234444"/>
        <a:ext cx="586234" cy="41034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430091"/>
            <a:ext cx="2945659" cy="496411"/>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69875" y="665163"/>
            <a:ext cx="6257925" cy="35194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473523"/>
            <a:ext cx="5709333" cy="495494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31497" y="9702084"/>
            <a:ext cx="934681" cy="222970"/>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535800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269875" y="665163"/>
            <a:ext cx="6257925" cy="3519487"/>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258432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44491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1268468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
        <p:nvSpPr>
          <p:cNvPr id="6" name="Slide Image Placeholder 5"/>
          <p:cNvSpPr>
            <a:spLocks noGrp="1" noRot="1" noChangeAspect="1"/>
          </p:cNvSpPr>
          <p:nvPr>
            <p:ph type="sldImg"/>
          </p:nvPr>
        </p:nvSpPr>
        <p:spPr>
          <a:xfrm>
            <a:off x="269875" y="665163"/>
            <a:ext cx="6257925" cy="3519487"/>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registration/contact.html" TargetMode="External"/><Relationship Id="rId9"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germany/registration/contact.html" TargetMode="External"/><Relationship Id="rId9"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11"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E14B538-2723-4513-9074-4DD260306D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3646672"/>
            <a:ext cx="1108174" cy="216000"/>
          </a:xfrm>
          <a:prstGeom prst="rect">
            <a:avLst/>
          </a:prstGeom>
        </p:spPr>
      </p:pic>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 blue">
    <p:bg>
      <p:bgPr>
        <a:solidFill>
          <a:srgbClr val="00195A"/>
        </a:solidFill>
        <a:effectLst/>
      </p:bgPr>
    </p:bg>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197318721"/>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 blue">
    <p:bg>
      <p:bgPr>
        <a:solidFill>
          <a:srgbClr val="00195A"/>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47991447"/>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1" name="SAP Logo" descr="SAP Logo" title="SAP Logo">
            <a:extLst>
              <a:ext uri="{FF2B5EF4-FFF2-40B4-BE49-F238E27FC236}">
                <a16:creationId xmlns:a16="http://schemas.microsoft.com/office/drawing/2014/main" id="{6F2859FE-B410-4A33-8F65-BF8D846379ED}"/>
              </a:ext>
            </a:extLst>
          </p:cNvPr>
          <p:cNvPicPr>
            <a:picLocks noChangeAspect="1"/>
          </p:cNvPicPr>
          <p:nvPr userDrawn="1"/>
        </p:nvPicPr>
        <p:blipFill>
          <a:blip r:embed="rId2"/>
          <a:stretch>
            <a:fillRect/>
          </a:stretch>
        </p:blipFill>
        <p:spPr>
          <a:xfrm>
            <a:off x="9950552" y="6217668"/>
            <a:ext cx="1963636" cy="360000"/>
          </a:xfrm>
          <a:prstGeom prst="rect">
            <a:avLst/>
          </a:prstGeom>
        </p:spPr>
      </p:pic>
      <p:pic>
        <p:nvPicPr>
          <p:cNvPr id="7" name="SAP Ariba Logo" descr="SAP Ariba Logo" title="SAP Ariba Logo">
            <a:extLst>
              <a:ext uri="{FF2B5EF4-FFF2-40B4-BE49-F238E27FC236}">
                <a16:creationId xmlns:a16="http://schemas.microsoft.com/office/drawing/2014/main" id="{06AF123D-7459-4F1F-9994-80A407155E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7506" userDrawn="1">
          <p15:clr>
            <a:srgbClr val="FBAE40"/>
          </p15:clr>
        </p15:guide>
        <p15:guide id="7" orient="horz" pos="4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EBB5B608-C65E-42D4-9C7C-39EACE29FE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4E800222-D95D-49AC-BFA2-064F0A24C41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251261BD-F09F-D746-9481-92FEE8995604}"/>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2" name="YouTube icon with link">
            <a:hlinkClick r:id="rId8"/>
            <a:extLst>
              <a:ext uri="{FF2B5EF4-FFF2-40B4-BE49-F238E27FC236}">
                <a16:creationId xmlns:a16="http://schemas.microsoft.com/office/drawing/2014/main" id="{824B7980-FBEC-3041-A577-CB28ACF6708B}"/>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7" name="Twitter icon with link">
            <a:hlinkClick r:id="rId10" tooltip="https://twitter.com/sap"/>
            <a:extLst>
              <a:ext uri="{FF2B5EF4-FFF2-40B4-BE49-F238E27FC236}">
                <a16:creationId xmlns:a16="http://schemas.microsoft.com/office/drawing/2014/main" id="{C7DD8D5A-9558-C641-B317-5E16E76AA0F3}"/>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18" name="Facebook icon with link">
            <a:hlinkClick r:id="rId12"/>
            <a:extLst>
              <a:ext uri="{FF2B5EF4-FFF2-40B4-BE49-F238E27FC236}">
                <a16:creationId xmlns:a16="http://schemas.microsoft.com/office/drawing/2014/main" id="{F025CC37-340C-DA49-B389-CC3B3E5AFB63}"/>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a:t>
            </a:r>
            <a:endParaRPr lang="de-DE" sz="800" kern="1200" noProof="0" dirty="0">
              <a:solidFill>
                <a:schemeClr val="tx1"/>
              </a:solidFill>
              <a:effectLst/>
              <a:latin typeface="Arial"/>
              <a:ea typeface="+mn-ea"/>
              <a:cs typeface="+mn-cs"/>
            </a:endParaRPr>
          </a:p>
        </p:txBody>
      </p:sp>
      <p:sp>
        <p:nvSpPr>
          <p:cNvPr id="16" name="Copyright information">
            <a:hlinkClick r:id="rId4"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56FA93D9-2EA3-451A-B989-8AB6FA858F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04FC08A0-A8CA-4B47-811C-B1F5FAD0BDD5}"/>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7" name="YouTube icon with link">
            <a:hlinkClick r:id="rId8"/>
            <a:extLst>
              <a:ext uri="{FF2B5EF4-FFF2-40B4-BE49-F238E27FC236}">
                <a16:creationId xmlns:a16="http://schemas.microsoft.com/office/drawing/2014/main" id="{1DCEF613-020B-7E48-892A-F21102C2B36E}"/>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8" name="Twitter icon with link">
            <a:hlinkClick r:id="rId10" tooltip="https://twitter.com/sap"/>
            <a:extLst>
              <a:ext uri="{FF2B5EF4-FFF2-40B4-BE49-F238E27FC236}">
                <a16:creationId xmlns:a16="http://schemas.microsoft.com/office/drawing/2014/main" id="{4DFA5F3A-4663-E84B-978B-699C77202B16}"/>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20" name="Facebook icon with link">
            <a:hlinkClick r:id="rId12"/>
            <a:extLst>
              <a:ext uri="{FF2B5EF4-FFF2-40B4-BE49-F238E27FC236}">
                <a16:creationId xmlns:a16="http://schemas.microsoft.com/office/drawing/2014/main" id="{5C6C21C3-2A13-104F-BAE7-FFE38F2F2B1C}"/>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1911862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001"/>
            <a:ext cx="5662800" cy="4392000"/>
          </a:xfrm>
          <a:solidFill>
            <a:schemeClr val="accent2"/>
          </a:solidFill>
        </p:spPr>
        <p:txBody>
          <a:bodyPr vert="horz" lIns="0" tIns="1543147" rIns="0" bIns="0" rtlCol="0" anchor="t" anchorCtr="0">
            <a:noAutofit/>
          </a:bodyPr>
          <a:lstStyle>
            <a:lvl1pPr marL="0" indent="0" algn="ctr" defTabSz="1088558"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1"/>
            <a:ext cx="56628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280457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pic>
        <p:nvPicPr>
          <p:cNvPr id="9"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Ariba Logo" descr="SAP Ariba Logo" title="SAP Ariba Logo">
            <a:extLst>
              <a:ext uri="{FF2B5EF4-FFF2-40B4-BE49-F238E27FC236}">
                <a16:creationId xmlns:a16="http://schemas.microsoft.com/office/drawing/2014/main" id="{FE8E3BC1-501E-4723-93D4-1D0AA1B1DB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rgbClr val="00195A"/>
        </a:solidFill>
        <a:effectLst/>
      </p:bgPr>
    </p:bg>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921891469"/>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564257"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CONFIDENTIAL</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2021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8" r:id="rId8"/>
    <p:sldLayoutId id="2147483774" r:id="rId9"/>
    <p:sldLayoutId id="2147483779" r:id="rId10"/>
    <p:sldLayoutId id="2147483745" r:id="rId11"/>
    <p:sldLayoutId id="2147483760" r:id="rId12"/>
    <p:sldLayoutId id="2147483768" r:id="rId13"/>
    <p:sldLayoutId id="2147483769" r:id="rId14"/>
    <p:sldLayoutId id="2147483770" r:id="rId15"/>
    <p:sldLayoutId id="2147483744" r:id="rId16"/>
    <p:sldLayoutId id="2147483780" r:id="rId17"/>
    <p:sldLayoutId id="2147483757" r:id="rId18"/>
    <p:sldLayoutId id="2147483748" r:id="rId19"/>
    <p:sldLayoutId id="2147483771" r:id="rId20"/>
    <p:sldLayoutId id="2147483763" r:id="rId21"/>
    <p:sldLayoutId id="2147483751" r:id="rId22"/>
    <p:sldLayoutId id="2147483756" r:id="rId23"/>
    <p:sldLayoutId id="2147483740" r:id="rId24"/>
    <p:sldLayoutId id="2147483754" r:id="rId25"/>
    <p:sldLayoutId id="2147483755" r:id="rId26"/>
    <p:sldLayoutId id="2147483781"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upplier.ariba.com/" TargetMode="External"/><Relationship Id="rId1" Type="http://schemas.openxmlformats.org/officeDocument/2006/relationships/slideLayout" Target="../slideLayouts/slideLayout27.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7.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7.xml"/><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7.xml"/><Relationship Id="rId5" Type="http://schemas.openxmlformats.org/officeDocument/2006/relationships/image" Target="../media/image28.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7.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tle Image Placeholder">
            <a:extLst>
              <a:ext uri="{FF2B5EF4-FFF2-40B4-BE49-F238E27FC236}">
                <a16:creationId xmlns:a16="http://schemas.microsoft.com/office/drawing/2014/main" id="{07F23390-7783-43B6-848D-3300D02488FB}"/>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61" r="61"/>
          <a:stretch/>
        </p:blipFill>
        <p:spPr>
          <a:prstGeom prst="rect">
            <a:avLst/>
          </a:prstGeom>
        </p:spPr>
      </p:pic>
      <p:sp>
        <p:nvSpPr>
          <p:cNvPr id="8" name="Presentation Title"/>
          <p:cNvSpPr>
            <a:spLocks noGrp="1"/>
          </p:cNvSpPr>
          <p:nvPr>
            <p:ph type="title"/>
          </p:nvPr>
        </p:nvSpPr>
        <p:spPr/>
        <p:txBody>
          <a:bodyPr/>
          <a:lstStyle/>
          <a:p>
            <a:r>
              <a:rPr lang="en-US" dirty="0"/>
              <a:t>Ariba® Network</a:t>
            </a:r>
            <a:br>
              <a:rPr lang="en-US" dirty="0"/>
            </a:br>
            <a:r>
              <a:rPr lang="en-US" dirty="0">
                <a:solidFill>
                  <a:schemeClr val="accent1"/>
                </a:solidFill>
              </a:rPr>
              <a:t>Excel Catalog Guide</a:t>
            </a:r>
            <a:endParaRPr lang="de-DE" dirty="0">
              <a:solidFill>
                <a:schemeClr val="accent1"/>
              </a:solidFill>
            </a:endParaRPr>
          </a:p>
        </p:txBody>
      </p:sp>
      <p:pic>
        <p:nvPicPr>
          <p:cNvPr id="3" name="Picture 2">
            <a:extLst>
              <a:ext uri="{FF2B5EF4-FFF2-40B4-BE49-F238E27FC236}">
                <a16:creationId xmlns:a16="http://schemas.microsoft.com/office/drawing/2014/main" id="{C88D1342-4824-461F-A36A-49117F7D3898}"/>
              </a:ext>
            </a:extLst>
          </p:cNvPr>
          <p:cNvPicPr>
            <a:picLocks noChangeAspect="1"/>
          </p:cNvPicPr>
          <p:nvPr/>
        </p:nvPicPr>
        <p:blipFill>
          <a:blip r:embed="rId4"/>
          <a:stretch>
            <a:fillRect/>
          </a:stretch>
        </p:blipFill>
        <p:spPr>
          <a:xfrm>
            <a:off x="9913244" y="5021626"/>
            <a:ext cx="1993931" cy="631618"/>
          </a:xfrm>
          <a:prstGeom prst="rect">
            <a:avLst/>
          </a:prstGeom>
        </p:spPr>
      </p:pic>
    </p:spTree>
    <p:extLst>
      <p:ext uri="{BB962C8B-B14F-4D97-AF65-F5344CB8AC3E}">
        <p14:creationId xmlns:p14="http://schemas.microsoft.com/office/powerpoint/2010/main" val="3599243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5335" y="14141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5335" y="1849472"/>
            <a:ext cx="3845090" cy="1575284"/>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2430" y="1497440"/>
            <a:ext cx="3891488" cy="420280"/>
          </a:xfrm>
          <a:prstGeom prst="rect">
            <a:avLst/>
          </a:prstGeom>
        </p:spPr>
        <p:txBody>
          <a:bodyPr vert="horz" lIns="91419" tIns="45709" rIns="91419" bIns="45709"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sp>
        <p:nvSpPr>
          <p:cNvPr id="3" name="Rectangle 2"/>
          <p:cNvSpPr/>
          <p:nvPr/>
        </p:nvSpPr>
        <p:spPr>
          <a:xfrm>
            <a:off x="-1339387" y="2885297"/>
            <a:ext cx="8922257" cy="1053891"/>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sp>
        <p:nvSpPr>
          <p:cNvPr id="31" name="AutoShape 2"/>
          <p:cNvSpPr>
            <a:spLocks noChangeArrowheads="1"/>
          </p:cNvSpPr>
          <p:nvPr/>
        </p:nvSpPr>
        <p:spPr bwMode="auto">
          <a:xfrm>
            <a:off x="325335" y="403549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2429" y="4084486"/>
            <a:ext cx="6094589" cy="338476"/>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5335" y="471356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2429" y="4762552"/>
            <a:ext cx="3524508" cy="338476"/>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grpSp>
        <p:nvGrpSpPr>
          <p:cNvPr id="22" name="Group 21">
            <a:extLst>
              <a:ext uri="{FF2B5EF4-FFF2-40B4-BE49-F238E27FC236}">
                <a16:creationId xmlns:a16="http://schemas.microsoft.com/office/drawing/2014/main" id="{51D78BD2-C943-4355-93AC-CE18FB7D3B22}"/>
              </a:ext>
            </a:extLst>
          </p:cNvPr>
          <p:cNvGrpSpPr/>
          <p:nvPr/>
        </p:nvGrpSpPr>
        <p:grpSpPr>
          <a:xfrm>
            <a:off x="9710143" y="1201029"/>
            <a:ext cx="2110257" cy="2514911"/>
            <a:chOff x="3279992" y="1068617"/>
            <a:chExt cx="4857859" cy="5789382"/>
          </a:xfrm>
        </p:grpSpPr>
        <p:pic>
          <p:nvPicPr>
            <p:cNvPr id="23" name="Picture 22">
              <a:extLst>
                <a:ext uri="{FF2B5EF4-FFF2-40B4-BE49-F238E27FC236}">
                  <a16:creationId xmlns:a16="http://schemas.microsoft.com/office/drawing/2014/main" id="{9AEB59D2-EB74-4DE3-A82E-E15E1781979C}"/>
                </a:ext>
              </a:extLst>
            </p:cNvPr>
            <p:cNvPicPr>
              <a:picLocks noChangeAspect="1"/>
            </p:cNvPicPr>
            <p:nvPr/>
          </p:nvPicPr>
          <p:blipFill rotWithShape="1">
            <a:blip r:embed="rId3"/>
            <a:srcRect t="29178" r="13795"/>
            <a:stretch/>
          </p:blipFill>
          <p:spPr>
            <a:xfrm>
              <a:off x="3279992" y="2001010"/>
              <a:ext cx="4857859" cy="4856989"/>
            </a:xfrm>
            <a:prstGeom prst="rect">
              <a:avLst/>
            </a:prstGeom>
          </p:spPr>
        </p:pic>
        <p:pic>
          <p:nvPicPr>
            <p:cNvPr id="24" name="Picture 23">
              <a:extLst>
                <a:ext uri="{FF2B5EF4-FFF2-40B4-BE49-F238E27FC236}">
                  <a16:creationId xmlns:a16="http://schemas.microsoft.com/office/drawing/2014/main" id="{C58A98D8-8F87-4772-B51C-F0BF840BF342}"/>
                </a:ext>
              </a:extLst>
            </p:cNvPr>
            <p:cNvPicPr>
              <a:picLocks noChangeAspect="1"/>
            </p:cNvPicPr>
            <p:nvPr/>
          </p:nvPicPr>
          <p:blipFill rotWithShape="1">
            <a:blip r:embed="rId3"/>
            <a:srcRect l="144" t="1248" r="13652" b="84238"/>
            <a:stretch/>
          </p:blipFill>
          <p:spPr>
            <a:xfrm>
              <a:off x="3279992" y="1068617"/>
              <a:ext cx="4857859" cy="995387"/>
            </a:xfrm>
            <a:prstGeom prst="rect">
              <a:avLst/>
            </a:prstGeom>
          </p:spPr>
        </p:pic>
      </p:grpSp>
      <p:sp>
        <p:nvSpPr>
          <p:cNvPr id="25" name="AutoShape 20">
            <a:extLst>
              <a:ext uri="{FF2B5EF4-FFF2-40B4-BE49-F238E27FC236}">
                <a16:creationId xmlns:a16="http://schemas.microsoft.com/office/drawing/2014/main" id="{47D13803-A4EC-4C76-80C0-08ACE2119382}"/>
              </a:ext>
            </a:extLst>
          </p:cNvPr>
          <p:cNvSpPr>
            <a:spLocks noChangeArrowheads="1"/>
          </p:cNvSpPr>
          <p:nvPr/>
        </p:nvSpPr>
        <p:spPr bwMode="auto">
          <a:xfrm>
            <a:off x="9829823" y="1982448"/>
            <a:ext cx="1970616" cy="797176"/>
          </a:xfrm>
          <a:prstGeom prst="roundRect">
            <a:avLst>
              <a:gd name="adj" fmla="val 9468"/>
            </a:avLst>
          </a:prstGeom>
          <a:noFill/>
          <a:ln w="28575">
            <a:solidFill>
              <a:schemeClr val="accent1"/>
            </a:solidFill>
            <a:round/>
            <a:headEnd/>
            <a:tailEnd/>
          </a:ln>
        </p:spPr>
        <p:txBody>
          <a:bodyPr wrap="none" anchor="ctr"/>
          <a:lstStyle/>
          <a:p>
            <a:endParaRPr lang="fr-FR" dirty="0"/>
          </a:p>
        </p:txBody>
      </p:sp>
      <p:pic>
        <p:nvPicPr>
          <p:cNvPr id="26" name="Picture 25">
            <a:extLst>
              <a:ext uri="{FF2B5EF4-FFF2-40B4-BE49-F238E27FC236}">
                <a16:creationId xmlns:a16="http://schemas.microsoft.com/office/drawing/2014/main" id="{9B52B637-B4CB-4AFA-9DAA-65DAEB077BE0}"/>
              </a:ext>
            </a:extLst>
          </p:cNvPr>
          <p:cNvPicPr>
            <a:picLocks noChangeAspect="1"/>
          </p:cNvPicPr>
          <p:nvPr/>
        </p:nvPicPr>
        <p:blipFill rotWithShape="1">
          <a:blip r:embed="rId4"/>
          <a:srcRect r="32793"/>
          <a:stretch/>
        </p:blipFill>
        <p:spPr>
          <a:xfrm>
            <a:off x="6098701" y="3860039"/>
            <a:ext cx="5721699" cy="2270273"/>
          </a:xfrm>
          <a:prstGeom prst="rect">
            <a:avLst/>
          </a:prstGeom>
        </p:spPr>
      </p:pic>
      <p:sp>
        <p:nvSpPr>
          <p:cNvPr id="27" name="Rectangle 26">
            <a:extLst>
              <a:ext uri="{FF2B5EF4-FFF2-40B4-BE49-F238E27FC236}">
                <a16:creationId xmlns:a16="http://schemas.microsoft.com/office/drawing/2014/main" id="{B6C8B4A4-B42A-4BA9-939F-8426C934849C}"/>
              </a:ext>
            </a:extLst>
          </p:cNvPr>
          <p:cNvSpPr/>
          <p:nvPr/>
        </p:nvSpPr>
        <p:spPr bwMode="gray">
          <a:xfrm>
            <a:off x="9963149" y="4148237"/>
            <a:ext cx="558801" cy="27472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2" name="Rectangle 31">
            <a:extLst>
              <a:ext uri="{FF2B5EF4-FFF2-40B4-BE49-F238E27FC236}">
                <a16:creationId xmlns:a16="http://schemas.microsoft.com/office/drawing/2014/main" id="{08A28B03-DA54-4EA8-8FD4-BB4F49BDFF46}"/>
              </a:ext>
            </a:extLst>
          </p:cNvPr>
          <p:cNvSpPr/>
          <p:nvPr/>
        </p:nvSpPr>
        <p:spPr bwMode="gray">
          <a:xfrm>
            <a:off x="8743949" y="5819556"/>
            <a:ext cx="994834" cy="252723"/>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pic>
        <p:nvPicPr>
          <p:cNvPr id="17" name="Picture 16">
            <a:extLst>
              <a:ext uri="{FF2B5EF4-FFF2-40B4-BE49-F238E27FC236}">
                <a16:creationId xmlns:a16="http://schemas.microsoft.com/office/drawing/2014/main" id="{20A00158-9F20-4D07-84B7-F8F20DE639B7}"/>
              </a:ext>
            </a:extLst>
          </p:cNvPr>
          <p:cNvPicPr>
            <a:picLocks noChangeAspect="1"/>
          </p:cNvPicPr>
          <p:nvPr/>
        </p:nvPicPr>
        <p:blipFill>
          <a:blip r:embed="rId5"/>
          <a:stretch>
            <a:fillRect/>
          </a:stretch>
        </p:blipFill>
        <p:spPr>
          <a:xfrm>
            <a:off x="11441113" y="4962525"/>
            <a:ext cx="379288" cy="233363"/>
          </a:xfrm>
          <a:prstGeom prst="rect">
            <a:avLst/>
          </a:prstGeom>
        </p:spPr>
      </p:pic>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5335" y="138262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5335" y="2206486"/>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2430" y="1421838"/>
            <a:ext cx="6091157" cy="784648"/>
          </a:xfrm>
          <a:prstGeom prst="rect">
            <a:avLst/>
          </a:prstGeom>
        </p:spPr>
        <p:txBody>
          <a:bodyPr wrap="square">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a:t>
            </a:r>
          </a:p>
          <a:p>
            <a:pPr marL="361266" lvl="4">
              <a:lnSpc>
                <a:spcPts val="2100"/>
              </a:lnSpc>
              <a:spcAft>
                <a:spcPts val="1200"/>
              </a:spcAft>
              <a:buNone/>
              <a:defRPr/>
            </a:pPr>
            <a:r>
              <a:rPr lang="en-US" altLang="zh-TW" sz="1600" dirty="0"/>
              <a:t>This should be  based on the </a:t>
            </a:r>
            <a:r>
              <a:rPr lang="en-US" sz="1600" dirty="0">
                <a:cs typeface="Arial" pitchFamily="34" charset="0"/>
              </a:rPr>
              <a:t>KYNDRYL </a:t>
            </a:r>
            <a:r>
              <a:rPr lang="en-US" altLang="zh-TW" sz="1600" dirty="0"/>
              <a:t>naming convention</a:t>
            </a:r>
            <a:endParaRPr lang="en-GB" sz="1600" dirty="0"/>
          </a:p>
        </p:txBody>
      </p:sp>
      <p:sp>
        <p:nvSpPr>
          <p:cNvPr id="13" name="Rectangle 12"/>
          <p:cNvSpPr/>
          <p:nvPr/>
        </p:nvSpPr>
        <p:spPr>
          <a:xfrm>
            <a:off x="782430" y="2239472"/>
            <a:ext cx="1128574" cy="338476"/>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5335" y="30303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2430" y="3079341"/>
            <a:ext cx="1553270" cy="338476"/>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5335" y="370097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8997" y="3733965"/>
            <a:ext cx="6094589" cy="338476"/>
          </a:xfrm>
          <a:prstGeom prst="rect">
            <a:avLst/>
          </a:prstGeom>
        </p:spPr>
        <p:txBody>
          <a:bodyPr>
            <a:spAutoFit/>
          </a:bodyPr>
          <a:lstStyle/>
          <a:p>
            <a:pPr>
              <a:buSzPct val="100000"/>
              <a:defRPr/>
            </a:pPr>
            <a:r>
              <a:rPr lang="en-US" sz="1600" dirty="0"/>
              <a:t>Select </a:t>
            </a:r>
            <a:r>
              <a:rPr lang="en-US" sz="1600" dirty="0">
                <a:cs typeface="Arial" pitchFamily="34" charset="0"/>
              </a:rPr>
              <a:t>KYNDRYL</a:t>
            </a:r>
            <a:r>
              <a:rPr lang="fr-FR" sz="1600" b="1" dirty="0"/>
              <a:t> </a:t>
            </a:r>
            <a:r>
              <a:rPr lang="en-US" sz="1600" dirty="0"/>
              <a:t>in your customers’ list.</a:t>
            </a:r>
          </a:p>
        </p:txBody>
      </p:sp>
      <p:sp>
        <p:nvSpPr>
          <p:cNvPr id="22" name="AutoShape 2"/>
          <p:cNvSpPr>
            <a:spLocks noChangeArrowheads="1"/>
          </p:cNvSpPr>
          <p:nvPr/>
        </p:nvSpPr>
        <p:spPr bwMode="auto">
          <a:xfrm>
            <a:off x="321903" y="437160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8998" y="4420532"/>
            <a:ext cx="1128574" cy="338476"/>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1904" y="5839981"/>
            <a:ext cx="11597588" cy="584641"/>
          </a:xfrm>
          <a:prstGeom prst="rect">
            <a:avLst/>
          </a:prstGeom>
        </p:spPr>
        <p:txBody>
          <a:bodyPr wrap="square">
            <a:spAutoFit/>
          </a:bodyPr>
          <a:lstStyle/>
          <a:p>
            <a:pPr algn="just">
              <a:spcBef>
                <a:spcPts val="600"/>
              </a:spcBef>
              <a:buSzPct val="100000"/>
              <a:defRPr/>
            </a:pPr>
            <a:r>
              <a:rPr lang="en-US" sz="1600" b="1" dirty="0">
                <a:solidFill>
                  <a:srgbClr val="FFC000"/>
                </a:solidFill>
              </a:rPr>
              <a:t>Note: </a:t>
            </a:r>
            <a:r>
              <a:rPr lang="en-US" sz="1600" dirty="0"/>
              <a:t>If </a:t>
            </a:r>
            <a:r>
              <a:rPr lang="en-US" sz="1600" dirty="0">
                <a:cs typeface="Arial" pitchFamily="34" charset="0"/>
              </a:rPr>
              <a:t>KYNDRYL </a:t>
            </a:r>
            <a:r>
              <a:rPr lang="en-US" sz="1600" dirty="0"/>
              <a:t>is not part of the customer list, it means that the </a:t>
            </a:r>
            <a:r>
              <a:rPr lang="en-US" sz="1600" dirty="0">
                <a:cs typeface="Arial" pitchFamily="34" charset="0"/>
              </a:rPr>
              <a:t>KYNDRYL </a:t>
            </a:r>
            <a:r>
              <a:rPr lang="en-US" sz="1600" dirty="0"/>
              <a:t>Trading relationship has not been accepted yet on Ariba Network.</a:t>
            </a:r>
            <a:r>
              <a:rPr lang="cs-CZ" sz="1600" dirty="0"/>
              <a:t> </a:t>
            </a:r>
            <a:r>
              <a:rPr lang="cs-CZ" sz="1600" dirty="0" err="1"/>
              <a:t>Please</a:t>
            </a:r>
            <a:r>
              <a:rPr lang="cs-CZ" sz="1600" dirty="0"/>
              <a:t> </a:t>
            </a:r>
            <a:r>
              <a:rPr lang="cs-CZ" sz="1600" dirty="0" err="1"/>
              <a:t>accept</a:t>
            </a:r>
            <a:r>
              <a:rPr lang="cs-CZ" sz="1600" dirty="0"/>
              <a:t> </a:t>
            </a:r>
            <a:r>
              <a:rPr lang="cs-CZ" sz="1600" dirty="0" err="1"/>
              <a:t>the</a:t>
            </a:r>
            <a:r>
              <a:rPr lang="cs-CZ" sz="1600" dirty="0"/>
              <a:t> </a:t>
            </a:r>
            <a:r>
              <a:rPr lang="cs-CZ" sz="1600" dirty="0" err="1"/>
              <a:t>relationship</a:t>
            </a:r>
            <a:r>
              <a:rPr lang="cs-CZ" sz="1600" dirty="0"/>
              <a:t> </a:t>
            </a:r>
            <a:r>
              <a:rPr lang="cs-CZ" sz="1600" dirty="0" err="1"/>
              <a:t>first</a:t>
            </a:r>
            <a:r>
              <a:rPr lang="cs-CZ" sz="1600" dirty="0"/>
              <a:t>.  </a:t>
            </a:r>
            <a:endParaRPr lang="en-US" sz="1600" dirty="0"/>
          </a:p>
        </p:txBody>
      </p:sp>
      <p:pic>
        <p:nvPicPr>
          <p:cNvPr id="3" name="Picture 2"/>
          <p:cNvPicPr>
            <a:picLocks noChangeAspect="1"/>
          </p:cNvPicPr>
          <p:nvPr/>
        </p:nvPicPr>
        <p:blipFill>
          <a:blip r:embed="rId2"/>
          <a:stretch>
            <a:fillRect/>
          </a:stretch>
        </p:blipFill>
        <p:spPr>
          <a:xfrm>
            <a:off x="6513365" y="2204001"/>
            <a:ext cx="5491647" cy="1933439"/>
          </a:xfrm>
          <a:prstGeom prst="rect">
            <a:avLst/>
          </a:prstGeom>
        </p:spPr>
      </p:pic>
      <p:pic>
        <p:nvPicPr>
          <p:cNvPr id="4" name="Picture 3"/>
          <p:cNvPicPr>
            <a:picLocks noChangeAspect="1"/>
          </p:cNvPicPr>
          <p:nvPr/>
        </p:nvPicPr>
        <p:blipFill>
          <a:blip r:embed="rId3"/>
          <a:stretch>
            <a:fillRect/>
          </a:stretch>
        </p:blipFill>
        <p:spPr>
          <a:xfrm>
            <a:off x="6513365" y="4213385"/>
            <a:ext cx="5429689" cy="1451535"/>
          </a:xfrm>
          <a:prstGeom prst="rect">
            <a:avLst/>
          </a:prstGeom>
        </p:spPr>
      </p:pic>
      <p:sp>
        <p:nvSpPr>
          <p:cNvPr id="35" name="AutoShape 20"/>
          <p:cNvSpPr>
            <a:spLocks noChangeArrowheads="1"/>
          </p:cNvSpPr>
          <p:nvPr/>
        </p:nvSpPr>
        <p:spPr bwMode="auto">
          <a:xfrm>
            <a:off x="7456776" y="2577949"/>
            <a:ext cx="1528901" cy="125212"/>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6" name="AutoShape 20"/>
          <p:cNvSpPr>
            <a:spLocks noChangeArrowheads="1"/>
          </p:cNvSpPr>
          <p:nvPr/>
        </p:nvSpPr>
        <p:spPr bwMode="auto">
          <a:xfrm>
            <a:off x="11215981" y="3960747"/>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7" name="AutoShape 20"/>
          <p:cNvSpPr>
            <a:spLocks noChangeArrowheads="1"/>
          </p:cNvSpPr>
          <p:nvPr/>
        </p:nvSpPr>
        <p:spPr bwMode="auto">
          <a:xfrm>
            <a:off x="7275514" y="4673393"/>
            <a:ext cx="677760" cy="134676"/>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38" name="AutoShape 20"/>
          <p:cNvSpPr>
            <a:spLocks noChangeArrowheads="1"/>
          </p:cNvSpPr>
          <p:nvPr/>
        </p:nvSpPr>
        <p:spPr bwMode="auto">
          <a:xfrm>
            <a:off x="7275513" y="5238498"/>
            <a:ext cx="740809" cy="128419"/>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40" name="AutoShape 20"/>
          <p:cNvSpPr>
            <a:spLocks noChangeArrowheads="1"/>
          </p:cNvSpPr>
          <p:nvPr/>
        </p:nvSpPr>
        <p:spPr bwMode="auto">
          <a:xfrm>
            <a:off x="11172248" y="5487411"/>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pic>
        <p:nvPicPr>
          <p:cNvPr id="6" name="Picture 5">
            <a:extLst>
              <a:ext uri="{FF2B5EF4-FFF2-40B4-BE49-F238E27FC236}">
                <a16:creationId xmlns:a16="http://schemas.microsoft.com/office/drawing/2014/main" id="{87936462-00E6-4D93-AA0C-CC04FBF03C7B}"/>
              </a:ext>
            </a:extLst>
          </p:cNvPr>
          <p:cNvPicPr>
            <a:picLocks noChangeAspect="1"/>
          </p:cNvPicPr>
          <p:nvPr/>
        </p:nvPicPr>
        <p:blipFill>
          <a:blip r:embed="rId4"/>
          <a:stretch>
            <a:fillRect/>
          </a:stretch>
        </p:blipFill>
        <p:spPr>
          <a:xfrm>
            <a:off x="7827962" y="2724501"/>
            <a:ext cx="2199065" cy="153721"/>
          </a:xfrm>
          <a:prstGeom prst="rect">
            <a:avLst/>
          </a:prstGeom>
        </p:spPr>
      </p:pic>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7" name="Rectangle 6"/>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9" name="Rectangle 8"/>
          <p:cNvSpPr/>
          <p:nvPr/>
        </p:nvSpPr>
        <p:spPr>
          <a:xfrm>
            <a:off x="325335" y="5893769"/>
            <a:ext cx="11542529" cy="584640"/>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supports an Excel file (zipped or unzipped format) up to 15 MB. If your file is bigger, you must upload it as Incremental under the same subscription name of the catalog.</a:t>
            </a:r>
            <a:endParaRPr lang="en-US" sz="1600" dirty="0"/>
          </a:p>
        </p:txBody>
      </p:sp>
      <p:grpSp>
        <p:nvGrpSpPr>
          <p:cNvPr id="8" name="Group 7">
            <a:extLst>
              <a:ext uri="{FF2B5EF4-FFF2-40B4-BE49-F238E27FC236}">
                <a16:creationId xmlns:a16="http://schemas.microsoft.com/office/drawing/2014/main" id="{2051C64E-8947-4FA8-A866-C34E6BEE77C4}"/>
              </a:ext>
            </a:extLst>
          </p:cNvPr>
          <p:cNvGrpSpPr/>
          <p:nvPr/>
        </p:nvGrpSpPr>
        <p:grpSpPr>
          <a:xfrm>
            <a:off x="404848" y="2180276"/>
            <a:ext cx="9810180" cy="2497448"/>
            <a:chOff x="325335" y="2097603"/>
            <a:chExt cx="9810180" cy="2497448"/>
          </a:xfrm>
        </p:grpSpPr>
        <p:pic>
          <p:nvPicPr>
            <p:cNvPr id="6" name="Picture 5">
              <a:extLst>
                <a:ext uri="{FF2B5EF4-FFF2-40B4-BE49-F238E27FC236}">
                  <a16:creationId xmlns:a16="http://schemas.microsoft.com/office/drawing/2014/main" id="{4D77EB74-D4DE-4375-A53C-4ABFB77DED64}"/>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0" name="AutoShape 20"/>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1" name="AutoShape 20"/>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
        <p:nvSpPr>
          <p:cNvPr id="13" name="AutoShape 2">
            <a:extLst>
              <a:ext uri="{FF2B5EF4-FFF2-40B4-BE49-F238E27FC236}">
                <a16:creationId xmlns:a16="http://schemas.microsoft.com/office/drawing/2014/main" id="{6E8A2CC7-0691-47C0-9AF9-44588B9C42B4}"/>
              </a:ext>
            </a:extLst>
          </p:cNvPr>
          <p:cNvSpPr>
            <a:spLocks noChangeArrowheads="1"/>
          </p:cNvSpPr>
          <p:nvPr/>
        </p:nvSpPr>
        <p:spPr bwMode="auto">
          <a:xfrm>
            <a:off x="325335" y="4938593"/>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14" name="Rectangle 13">
            <a:extLst>
              <a:ext uri="{FF2B5EF4-FFF2-40B4-BE49-F238E27FC236}">
                <a16:creationId xmlns:a16="http://schemas.microsoft.com/office/drawing/2014/main" id="{05B7B6C3-EA33-41A1-90F8-43124F012B31}"/>
              </a:ext>
            </a:extLst>
          </p:cNvPr>
          <p:cNvSpPr/>
          <p:nvPr/>
        </p:nvSpPr>
        <p:spPr>
          <a:xfrm>
            <a:off x="782430" y="4987586"/>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Tree>
    <p:extLst>
      <p:ext uri="{BB962C8B-B14F-4D97-AF65-F5344CB8AC3E}">
        <p14:creationId xmlns:p14="http://schemas.microsoft.com/office/powerpoint/2010/main" val="771527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Text Box 3"/>
          <p:cNvSpPr txBox="1">
            <a:spLocks noGrp="1" noChangeArrowheads="1"/>
          </p:cNvSpPr>
          <p:nvPr>
            <p:ph type="body" sz="quarter" idx="11"/>
          </p:nvPr>
        </p:nvSpPr>
        <p:spPr bwMode="auto">
          <a:xfrm>
            <a:off x="325336" y="1329477"/>
            <a:ext cx="11542528" cy="378524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59928" lvl="2" indent="0">
              <a:spcBef>
                <a:spcPts val="300"/>
              </a:spcBef>
              <a:spcAft>
                <a:spcPts val="300"/>
              </a:spcAft>
              <a:buClr>
                <a:schemeClr val="accent2"/>
              </a:buClr>
              <a:buNone/>
              <a:defRPr/>
            </a:pPr>
            <a:r>
              <a:rPr lang="en-US" altLang="zh-TW" kern="0" dirty="0"/>
              <a:t>Ariba Network begins the catalog validation</a:t>
            </a:r>
          </a:p>
          <a:p>
            <a:pPr marL="359928" lvl="2" indent="0">
              <a:spcBef>
                <a:spcPts val="300"/>
              </a:spcBef>
              <a:spcAft>
                <a:spcPts val="300"/>
              </a:spcAft>
              <a:buClr>
                <a:schemeClr val="accent2"/>
              </a:buClr>
              <a:buNone/>
              <a:defRPr/>
            </a:pPr>
            <a:r>
              <a:rPr lang="en-US" altLang="zh-TW" kern="0" dirty="0"/>
              <a:t>It can take several minutes to validate large catalogs</a:t>
            </a:r>
          </a:p>
          <a:p>
            <a:pPr marL="359928" lvl="2" indent="0">
              <a:spcBef>
                <a:spcPts val="300"/>
              </a:spcBef>
              <a:spcAft>
                <a:spcPts val="300"/>
              </a:spcAft>
              <a:buClr>
                <a:schemeClr val="accent2"/>
              </a:buClr>
              <a:buNone/>
              <a:defRPr/>
            </a:pPr>
            <a:r>
              <a:rPr lang="en-US" altLang="zh-TW" kern="0" dirty="0"/>
              <a:t>Ariba Network stores new catalogs in a queue and validates them one by one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59928" lvl="2" indent="0">
              <a:spcBef>
                <a:spcPts val="300"/>
              </a:spcBef>
              <a:spcAft>
                <a:spcPts val="300"/>
              </a:spcAft>
              <a:buClr>
                <a:schemeClr val="accent2"/>
              </a:buClr>
              <a:buNone/>
              <a:defRPr/>
            </a:pPr>
            <a:r>
              <a:rPr lang="en-US" altLang="zh-TW" b="1" kern="0" dirty="0"/>
              <a:t>DO NOT </a:t>
            </a:r>
            <a:r>
              <a:rPr lang="en-US" altLang="zh-TW" kern="0" dirty="0"/>
              <a:t>log out </a:t>
            </a:r>
          </a:p>
          <a:p>
            <a:pPr marL="359928"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pic>
        <p:nvPicPr>
          <p:cNvPr id="4" name="Picture 3">
            <a:extLst>
              <a:ext uri="{FF2B5EF4-FFF2-40B4-BE49-F238E27FC236}">
                <a16:creationId xmlns:a16="http://schemas.microsoft.com/office/drawing/2014/main" id="{4E58B365-6D09-444B-B4C0-70E7BA63498E}"/>
              </a:ext>
            </a:extLst>
          </p:cNvPr>
          <p:cNvPicPr>
            <a:picLocks noChangeAspect="1"/>
          </p:cNvPicPr>
          <p:nvPr/>
        </p:nvPicPr>
        <p:blipFill rotWithShape="1">
          <a:blip r:embed="rId2"/>
          <a:srcRect t="9134" r="723" b="12646"/>
          <a:stretch/>
        </p:blipFill>
        <p:spPr>
          <a:xfrm>
            <a:off x="831977" y="4834467"/>
            <a:ext cx="10780056" cy="536430"/>
          </a:xfrm>
          <a:prstGeom prst="rect">
            <a:avLst/>
          </a:prstGeom>
        </p:spPr>
      </p:pic>
      <p:sp>
        <p:nvSpPr>
          <p:cNvPr id="9" name="Rectangle 8">
            <a:extLst>
              <a:ext uri="{FF2B5EF4-FFF2-40B4-BE49-F238E27FC236}">
                <a16:creationId xmlns:a16="http://schemas.microsoft.com/office/drawing/2014/main" id="{8DA51928-A54E-4C57-A5A4-2B63285D3340}"/>
              </a:ext>
            </a:extLst>
          </p:cNvPr>
          <p:cNvSpPr/>
          <p:nvPr/>
        </p:nvSpPr>
        <p:spPr bwMode="gray">
          <a:xfrm>
            <a:off x="10253133" y="4851399"/>
            <a:ext cx="1358900" cy="499533"/>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Tree>
    <p:extLst>
      <p:ext uri="{BB962C8B-B14F-4D97-AF65-F5344CB8AC3E}">
        <p14:creationId xmlns:p14="http://schemas.microsoft.com/office/powerpoint/2010/main" val="2382883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 - Status</a:t>
            </a:r>
          </a:p>
        </p:txBody>
      </p:sp>
      <p:sp>
        <p:nvSpPr>
          <p:cNvPr id="5" name="Text Box 3"/>
          <p:cNvSpPr txBox="1">
            <a:spLocks noGrp="1" noChangeArrowheads="1"/>
          </p:cNvSpPr>
          <p:nvPr>
            <p:ph type="body" sz="quarter" idx="11"/>
          </p:nvPr>
        </p:nvSpPr>
        <p:spPr bwMode="auto">
          <a:xfrm>
            <a:off x="325336" y="1368882"/>
            <a:ext cx="5946255" cy="4392000"/>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693" indent="-285693">
              <a:buSzPct val="100000"/>
              <a:buFont typeface="Arial" panose="020B0604020202020204" pitchFamily="34" charset="0"/>
              <a:buChar char="•"/>
            </a:pPr>
            <a:r>
              <a:rPr lang="en-US" altLang="zh-TW" sz="1600" dirty="0">
                <a:ea typeface="新細明體" pitchFamily="18" charset="-120"/>
              </a:rPr>
              <a:t>After Ariba Network completes the upload, if there are no network validation errors, the catalog status is changed to </a:t>
            </a:r>
            <a:r>
              <a:rPr lang="en-US" altLang="zh-TW" sz="1600" b="1" dirty="0">
                <a:ea typeface="新細明體" pitchFamily="18" charset="-120"/>
              </a:rPr>
              <a:t>Published</a:t>
            </a:r>
            <a:r>
              <a:rPr lang="en-US" altLang="zh-TW" sz="1600" dirty="0">
                <a:ea typeface="新細明體" pitchFamily="18" charset="-120"/>
              </a:rPr>
              <a:t> and a network-generated email is sent to the </a:t>
            </a:r>
            <a:r>
              <a:rPr lang="en-US" sz="1600" dirty="0">
                <a:cs typeface="Arial" pitchFamily="34" charset="0"/>
              </a:rPr>
              <a:t>KYNDRYL</a:t>
            </a:r>
            <a:endParaRPr lang="en-US" altLang="zh-TW" sz="1600" dirty="0">
              <a:ea typeface="新細明體" pitchFamily="18" charset="-120"/>
            </a:endParaRPr>
          </a:p>
          <a:p>
            <a:pPr marL="285693" indent="-285693">
              <a:buSzPct val="100000"/>
              <a:buFont typeface="Arial" panose="020B0604020202020204" pitchFamily="34" charset="0"/>
              <a:buChar char="•"/>
            </a:pPr>
            <a:endParaRPr lang="en-US" altLang="zh-TW" sz="1600" dirty="0">
              <a:ea typeface="新細明體" pitchFamily="18" charset="-120"/>
            </a:endParaRPr>
          </a:p>
          <a:p>
            <a:pPr marL="285693" indent="-285693">
              <a:buSzPct val="100000"/>
              <a:buFont typeface="Arial" panose="020B0604020202020204" pitchFamily="34" charset="0"/>
              <a:buChar char="•"/>
            </a:pPr>
            <a:r>
              <a:rPr lang="en-US" altLang="zh-TW" sz="1600" dirty="0">
                <a:ea typeface="新細明體" pitchFamily="18" charset="-120"/>
              </a:rPr>
              <a:t>As </a:t>
            </a:r>
            <a:r>
              <a:rPr lang="en-US" sz="1600" dirty="0">
                <a:cs typeface="Arial" pitchFamily="34" charset="0"/>
              </a:rPr>
              <a:t>KYNDRYL </a:t>
            </a:r>
            <a:r>
              <a:rPr lang="en-US" altLang="zh-TW" sz="1600" dirty="0">
                <a:ea typeface="新細明體" pitchFamily="18" charset="-120"/>
              </a:rPr>
              <a:t>is using </a:t>
            </a:r>
            <a:r>
              <a:rPr lang="en-US" altLang="zh-TW" sz="1600" dirty="0" err="1">
                <a:ea typeface="新細明體" pitchFamily="18" charset="-120"/>
              </a:rPr>
              <a:t>AutoSubscriptionSync</a:t>
            </a:r>
            <a:r>
              <a:rPr lang="en-US" altLang="zh-TW" sz="1600" dirty="0">
                <a:ea typeface="新細明體" pitchFamily="18" charset="-120"/>
              </a:rPr>
              <a:t>, the catalog is pulled into the </a:t>
            </a:r>
            <a:r>
              <a:rPr lang="sk-SK" altLang="zh-TW" sz="1600" dirty="0">
                <a:ea typeface="新細明體" pitchFamily="18" charset="-120"/>
              </a:rPr>
              <a:t>SAP Ariba Procurement </a:t>
            </a:r>
            <a:r>
              <a:rPr lang="en-US" altLang="zh-TW" sz="1600" dirty="0">
                <a:ea typeface="新細明體" pitchFamily="18" charset="-120"/>
              </a:rPr>
              <a:t>to begin the </a:t>
            </a:r>
            <a:r>
              <a:rPr lang="en-US" sz="1600" dirty="0">
                <a:cs typeface="Arial" pitchFamily="34" charset="0"/>
              </a:rPr>
              <a:t>KYNDRYL</a:t>
            </a:r>
            <a:r>
              <a:rPr lang="en-US" altLang="zh-TW" sz="1600" dirty="0">
                <a:ea typeface="新細明體" pitchFamily="18" charset="-120"/>
              </a:rPr>
              <a:t>-specific validations and the status will change to </a:t>
            </a:r>
            <a:r>
              <a:rPr lang="en-US" altLang="zh-TW" sz="1600" b="1" dirty="0">
                <a:ea typeface="新細明體" pitchFamily="18" charset="-120"/>
              </a:rPr>
              <a:t>Pending Buyer Validation</a:t>
            </a:r>
            <a:r>
              <a:rPr lang="en-US" altLang="zh-TW" sz="1600" dirty="0">
                <a:ea typeface="新細明體" pitchFamily="18" charset="-120"/>
              </a:rPr>
              <a:t>.</a:t>
            </a: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grpSp>
        <p:nvGrpSpPr>
          <p:cNvPr id="3" name="Group 2">
            <a:extLst>
              <a:ext uri="{FF2B5EF4-FFF2-40B4-BE49-F238E27FC236}">
                <a16:creationId xmlns:a16="http://schemas.microsoft.com/office/drawing/2014/main" id="{D9BCE17D-FA26-4737-8C27-F8EA58AEEDB1}"/>
              </a:ext>
            </a:extLst>
          </p:cNvPr>
          <p:cNvGrpSpPr/>
          <p:nvPr/>
        </p:nvGrpSpPr>
        <p:grpSpPr>
          <a:xfrm>
            <a:off x="7019870" y="2712446"/>
            <a:ext cx="4494780" cy="410475"/>
            <a:chOff x="7019869" y="2681710"/>
            <a:chExt cx="4494780" cy="410475"/>
          </a:xfrm>
        </p:grpSpPr>
        <p:grpSp>
          <p:nvGrpSpPr>
            <p:cNvPr id="7" name="Group 6"/>
            <p:cNvGrpSpPr/>
            <p:nvPr/>
          </p:nvGrpSpPr>
          <p:grpSpPr>
            <a:xfrm>
              <a:off x="7019869" y="2681710"/>
              <a:ext cx="4494780" cy="410475"/>
              <a:chOff x="4308373" y="4137587"/>
              <a:chExt cx="4495820" cy="410570"/>
            </a:xfrm>
          </p:grpSpPr>
          <p:pic>
            <p:nvPicPr>
              <p:cNvPr id="8" name="Picture 8" descr="Pending Buyer Validation2"/>
              <p:cNvPicPr>
                <a:picLocks noChangeAspect="1" noChangeArrowheads="1"/>
              </p:cNvPicPr>
              <p:nvPr/>
            </p:nvPicPr>
            <p:blipFill>
              <a:blip r:embed="rId2" cstate="print"/>
              <a:srcRect/>
              <a:stretch>
                <a:fillRect/>
              </a:stretch>
            </p:blipFill>
            <p:spPr>
              <a:xfrm>
                <a:off x="4308373" y="4137587"/>
                <a:ext cx="4495820" cy="410570"/>
              </a:xfrm>
              <a:prstGeom prst="rect">
                <a:avLst/>
              </a:prstGeom>
              <a:noFill/>
              <a:ln>
                <a:solidFill>
                  <a:schemeClr val="tx1"/>
                </a:solidFill>
              </a:ln>
            </p:spPr>
          </p:pic>
          <p:sp>
            <p:nvSpPr>
              <p:cNvPr id="9" name="Rectangle 8"/>
              <p:cNvSpPr/>
              <p:nvPr/>
            </p:nvSpPr>
            <p:spPr bwMode="gray">
              <a:xfrm>
                <a:off x="7278114" y="4196122"/>
                <a:ext cx="1499616" cy="293499"/>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10" name="Rectangle 9">
              <a:extLst>
                <a:ext uri="{FF2B5EF4-FFF2-40B4-BE49-F238E27FC236}">
                  <a16:creationId xmlns:a16="http://schemas.microsoft.com/office/drawing/2014/main" id="{F2AEAFA5-55F2-46F7-94D7-2B3F6BEF92A3}"/>
                </a:ext>
              </a:extLst>
            </p:cNvPr>
            <p:cNvSpPr/>
            <p:nvPr/>
          </p:nvSpPr>
          <p:spPr bwMode="gray">
            <a:xfrm>
              <a:off x="7025011" y="277542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4" name="Group 3">
            <a:extLst>
              <a:ext uri="{FF2B5EF4-FFF2-40B4-BE49-F238E27FC236}">
                <a16:creationId xmlns:a16="http://schemas.microsoft.com/office/drawing/2014/main" id="{849D3D9A-D180-4F74-ABCD-B91A2A40A67F}"/>
              </a:ext>
            </a:extLst>
          </p:cNvPr>
          <p:cNvGrpSpPr/>
          <p:nvPr/>
        </p:nvGrpSpPr>
        <p:grpSpPr>
          <a:xfrm>
            <a:off x="7362602" y="1368881"/>
            <a:ext cx="4152048" cy="403653"/>
            <a:chOff x="7362602" y="1368881"/>
            <a:chExt cx="4152048" cy="403653"/>
          </a:xfrm>
        </p:grpSpPr>
        <p:pic>
          <p:nvPicPr>
            <p:cNvPr id="6" name="Picture 5" descr="published"/>
            <p:cNvPicPr>
              <a:picLocks noChangeAspect="1" noChangeArrowheads="1"/>
            </p:cNvPicPr>
            <p:nvPr/>
          </p:nvPicPr>
          <p:blipFill>
            <a:blip r:embed="rId3" cstate="print"/>
            <a:srcRect/>
            <a:stretch>
              <a:fillRect/>
            </a:stretch>
          </p:blipFill>
          <p:spPr>
            <a:xfrm>
              <a:off x="7362602" y="1368881"/>
              <a:ext cx="4152048" cy="403653"/>
            </a:xfrm>
            <a:prstGeom prst="rect">
              <a:avLst/>
            </a:prstGeom>
            <a:noFill/>
            <a:ln>
              <a:solidFill>
                <a:schemeClr val="tx1"/>
              </a:solidFill>
            </a:ln>
          </p:spPr>
        </p:pic>
        <p:sp>
          <p:nvSpPr>
            <p:cNvPr id="11" name="Rectangle 10">
              <a:extLst>
                <a:ext uri="{FF2B5EF4-FFF2-40B4-BE49-F238E27FC236}">
                  <a16:creationId xmlns:a16="http://schemas.microsoft.com/office/drawing/2014/main" id="{F21E9E7D-7799-4444-8A89-6EEE4C281BD8}"/>
                </a:ext>
              </a:extLst>
            </p:cNvPr>
            <p:cNvSpPr/>
            <p:nvPr/>
          </p:nvSpPr>
          <p:spPr bwMode="gray">
            <a:xfrm>
              <a:off x="7362602" y="145883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pic>
        <p:nvPicPr>
          <p:cNvPr id="17" name="Picture 16">
            <a:extLst>
              <a:ext uri="{FF2B5EF4-FFF2-40B4-BE49-F238E27FC236}">
                <a16:creationId xmlns:a16="http://schemas.microsoft.com/office/drawing/2014/main" id="{4124DF38-73C6-417B-95BC-CA3A7BDF38B4}"/>
              </a:ext>
            </a:extLst>
          </p:cNvPr>
          <p:cNvPicPr>
            <a:picLocks noChangeAspect="1"/>
          </p:cNvPicPr>
          <p:nvPr/>
        </p:nvPicPr>
        <p:blipFill>
          <a:blip r:embed="rId4"/>
          <a:stretch>
            <a:fillRect/>
          </a:stretch>
        </p:blipFill>
        <p:spPr>
          <a:xfrm>
            <a:off x="9775139" y="1450636"/>
            <a:ext cx="994461" cy="242226"/>
          </a:xfrm>
          <a:prstGeom prst="rect">
            <a:avLst/>
          </a:prstGeom>
        </p:spPr>
      </p:pic>
      <p:sp>
        <p:nvSpPr>
          <p:cNvPr id="18" name="TextBox 17">
            <a:extLst>
              <a:ext uri="{FF2B5EF4-FFF2-40B4-BE49-F238E27FC236}">
                <a16:creationId xmlns:a16="http://schemas.microsoft.com/office/drawing/2014/main" id="{B13A4BED-4D68-49B0-852F-3DE1AA65F532}"/>
              </a:ext>
            </a:extLst>
          </p:cNvPr>
          <p:cNvSpPr txBox="1"/>
          <p:nvPr/>
        </p:nvSpPr>
        <p:spPr>
          <a:xfrm>
            <a:off x="9807498" y="1471721"/>
            <a:ext cx="929742" cy="2000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300" kern="0" dirty="0">
                <a:solidFill>
                  <a:schemeClr val="bg2">
                    <a:lumMod val="10000"/>
                  </a:schemeClr>
                </a:solidFill>
                <a:ea typeface="Arial Unicode MS" pitchFamily="34" charset="-128"/>
                <a:cs typeface="Arial Unicode MS" pitchFamily="34" charset="-128"/>
              </a:rPr>
              <a:t>11 Oct 2021</a:t>
            </a:r>
          </a:p>
        </p:txBody>
      </p:sp>
      <p:pic>
        <p:nvPicPr>
          <p:cNvPr id="21" name="Picture 20">
            <a:extLst>
              <a:ext uri="{FF2B5EF4-FFF2-40B4-BE49-F238E27FC236}">
                <a16:creationId xmlns:a16="http://schemas.microsoft.com/office/drawing/2014/main" id="{E3EFDC56-90FE-4469-AF7C-D6E096F28A6B}"/>
              </a:ext>
            </a:extLst>
          </p:cNvPr>
          <p:cNvPicPr>
            <a:picLocks noChangeAspect="1"/>
          </p:cNvPicPr>
          <p:nvPr/>
        </p:nvPicPr>
        <p:blipFill>
          <a:blip r:embed="rId4"/>
          <a:stretch>
            <a:fillRect/>
          </a:stretch>
        </p:blipFill>
        <p:spPr>
          <a:xfrm>
            <a:off x="8994125" y="1412876"/>
            <a:ext cx="674845" cy="341844"/>
          </a:xfrm>
          <a:prstGeom prst="rect">
            <a:avLst/>
          </a:prstGeom>
        </p:spPr>
      </p:pic>
      <p:sp>
        <p:nvSpPr>
          <p:cNvPr id="22" name="TextBox 21">
            <a:extLst>
              <a:ext uri="{FF2B5EF4-FFF2-40B4-BE49-F238E27FC236}">
                <a16:creationId xmlns:a16="http://schemas.microsoft.com/office/drawing/2014/main" id="{2180EC1E-D516-4B80-A1C5-C28E5CB18816}"/>
              </a:ext>
            </a:extLst>
          </p:cNvPr>
          <p:cNvSpPr txBox="1"/>
          <p:nvPr/>
        </p:nvSpPr>
        <p:spPr>
          <a:xfrm>
            <a:off x="9026484" y="1467572"/>
            <a:ext cx="556243" cy="2000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300" kern="0" dirty="0" err="1">
                <a:solidFill>
                  <a:schemeClr val="bg2">
                    <a:lumMod val="10000"/>
                  </a:schemeClr>
                </a:solidFill>
                <a:ea typeface="Arial Unicode MS" pitchFamily="34" charset="-128"/>
                <a:cs typeface="Arial Unicode MS" pitchFamily="34" charset="-128"/>
              </a:rPr>
              <a:t>Estlega</a:t>
            </a:r>
            <a:endParaRPr lang="en-US" sz="1300" kern="0" dirty="0">
              <a:solidFill>
                <a:schemeClr val="bg2">
                  <a:lumMod val="10000"/>
                </a:schemeClr>
              </a:solidFill>
              <a:ea typeface="Arial Unicode MS" pitchFamily="34" charset="-128"/>
              <a:cs typeface="Arial Unicode MS" pitchFamily="34" charset="-128"/>
            </a:endParaRPr>
          </a:p>
        </p:txBody>
      </p:sp>
      <p:pic>
        <p:nvPicPr>
          <p:cNvPr id="24" name="Picture 23">
            <a:extLst>
              <a:ext uri="{FF2B5EF4-FFF2-40B4-BE49-F238E27FC236}">
                <a16:creationId xmlns:a16="http://schemas.microsoft.com/office/drawing/2014/main" id="{E64B6BC6-4B62-4131-BAF3-ED5D9B5EB6A1}"/>
              </a:ext>
            </a:extLst>
          </p:cNvPr>
          <p:cNvPicPr>
            <a:picLocks noChangeAspect="1"/>
          </p:cNvPicPr>
          <p:nvPr/>
        </p:nvPicPr>
        <p:blipFill>
          <a:blip r:embed="rId5"/>
          <a:stretch>
            <a:fillRect/>
          </a:stretch>
        </p:blipFill>
        <p:spPr>
          <a:xfrm>
            <a:off x="9102042" y="2799607"/>
            <a:ext cx="781050" cy="228600"/>
          </a:xfrm>
          <a:prstGeom prst="rect">
            <a:avLst/>
          </a:prstGeom>
        </p:spPr>
      </p:pic>
      <p:sp>
        <p:nvSpPr>
          <p:cNvPr id="25" name="TextBox 24">
            <a:extLst>
              <a:ext uri="{FF2B5EF4-FFF2-40B4-BE49-F238E27FC236}">
                <a16:creationId xmlns:a16="http://schemas.microsoft.com/office/drawing/2014/main" id="{41B957B0-B24B-4D0D-A133-E22BF01AE0EB}"/>
              </a:ext>
            </a:extLst>
          </p:cNvPr>
          <p:cNvSpPr txBox="1"/>
          <p:nvPr/>
        </p:nvSpPr>
        <p:spPr>
          <a:xfrm>
            <a:off x="9107302" y="2827893"/>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27" name="Picture 26">
            <a:extLst>
              <a:ext uri="{FF2B5EF4-FFF2-40B4-BE49-F238E27FC236}">
                <a16:creationId xmlns:a16="http://schemas.microsoft.com/office/drawing/2014/main" id="{0E70366C-B3B7-40B1-8F8B-0BD31694350C}"/>
              </a:ext>
            </a:extLst>
          </p:cNvPr>
          <p:cNvPicPr>
            <a:picLocks noChangeAspect="1"/>
          </p:cNvPicPr>
          <p:nvPr/>
        </p:nvPicPr>
        <p:blipFill>
          <a:blip r:embed="rId5"/>
          <a:stretch>
            <a:fillRect/>
          </a:stretch>
        </p:blipFill>
        <p:spPr>
          <a:xfrm>
            <a:off x="8459595" y="2748770"/>
            <a:ext cx="615990" cy="293431"/>
          </a:xfrm>
          <a:prstGeom prst="rect">
            <a:avLst/>
          </a:prstGeom>
        </p:spPr>
      </p:pic>
      <p:sp>
        <p:nvSpPr>
          <p:cNvPr id="28" name="TextBox 27">
            <a:extLst>
              <a:ext uri="{FF2B5EF4-FFF2-40B4-BE49-F238E27FC236}">
                <a16:creationId xmlns:a16="http://schemas.microsoft.com/office/drawing/2014/main" id="{EFDDD2F7-165C-46BB-A534-3EAB5B7BF5BD}"/>
              </a:ext>
            </a:extLst>
          </p:cNvPr>
          <p:cNvSpPr txBox="1"/>
          <p:nvPr/>
        </p:nvSpPr>
        <p:spPr>
          <a:xfrm>
            <a:off x="8471205" y="2821543"/>
            <a:ext cx="471283"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err="1">
                <a:solidFill>
                  <a:schemeClr val="bg2">
                    <a:lumMod val="10000"/>
                  </a:schemeClr>
                </a:solidFill>
                <a:ea typeface="Arial Unicode MS" pitchFamily="34" charset="-128"/>
                <a:cs typeface="Arial Unicode MS" pitchFamily="34" charset="-128"/>
              </a:rPr>
              <a:t>Estlega</a:t>
            </a:r>
            <a:endParaRPr lang="en-US" sz="1100" kern="0" dirty="0">
              <a:solidFill>
                <a:schemeClr val="bg2">
                  <a:lumMod val="10000"/>
                </a:schemeClr>
              </a:solidFill>
              <a:ea typeface="Arial Unicode MS" pitchFamily="34" charset="-128"/>
              <a:cs typeface="Arial Unicode MS" pitchFamily="34" charset="-128"/>
            </a:endParaRPr>
          </a:p>
        </p:txBody>
      </p:sp>
      <p:pic>
        <p:nvPicPr>
          <p:cNvPr id="29" name="Picture 28">
            <a:extLst>
              <a:ext uri="{FF2B5EF4-FFF2-40B4-BE49-F238E27FC236}">
                <a16:creationId xmlns:a16="http://schemas.microsoft.com/office/drawing/2014/main" id="{949BD2DB-42EB-49E4-B296-56DFF44E487E}"/>
              </a:ext>
            </a:extLst>
          </p:cNvPr>
          <p:cNvPicPr>
            <a:picLocks noChangeAspect="1"/>
          </p:cNvPicPr>
          <p:nvPr/>
        </p:nvPicPr>
        <p:blipFill>
          <a:blip r:embed="rId4"/>
          <a:stretch>
            <a:fillRect/>
          </a:stretch>
        </p:blipFill>
        <p:spPr>
          <a:xfrm>
            <a:off x="7362603" y="1403861"/>
            <a:ext cx="636568" cy="341844"/>
          </a:xfrm>
          <a:prstGeom prst="rect">
            <a:avLst/>
          </a:prstGeom>
        </p:spPr>
      </p:pic>
      <p:sp>
        <p:nvSpPr>
          <p:cNvPr id="32" name="TextBox 31">
            <a:extLst>
              <a:ext uri="{FF2B5EF4-FFF2-40B4-BE49-F238E27FC236}">
                <a16:creationId xmlns:a16="http://schemas.microsoft.com/office/drawing/2014/main" id="{2A53096E-B686-463C-93BD-81956A11ED68}"/>
              </a:ext>
            </a:extLst>
          </p:cNvPr>
          <p:cNvSpPr txBox="1"/>
          <p:nvPr/>
        </p:nvSpPr>
        <p:spPr>
          <a:xfrm>
            <a:off x="7464373" y="1459115"/>
            <a:ext cx="407163" cy="2000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300" kern="0" dirty="0">
                <a:solidFill>
                  <a:schemeClr val="bg2">
                    <a:lumMod val="10000"/>
                  </a:schemeClr>
                </a:solidFill>
                <a:ea typeface="Arial Unicode MS" pitchFamily="34" charset="-128"/>
                <a:cs typeface="Arial Unicode MS" pitchFamily="34" charset="-128"/>
              </a:rPr>
              <a:t>Excel</a:t>
            </a:r>
          </a:p>
        </p:txBody>
      </p:sp>
    </p:spTree>
    <p:extLst>
      <p:ext uri="{BB962C8B-B14F-4D97-AF65-F5344CB8AC3E}">
        <p14:creationId xmlns:p14="http://schemas.microsoft.com/office/powerpoint/2010/main" val="986109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5336" y="1306230"/>
            <a:ext cx="2295290" cy="338476"/>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5336" y="1683675"/>
            <a:ext cx="6094589" cy="338476"/>
          </a:xfrm>
          <a:prstGeom prst="rect">
            <a:avLst/>
          </a:prstGeom>
        </p:spPr>
        <p:txBody>
          <a:bodyPr>
            <a:spAutoFit/>
          </a:bodyPr>
          <a:lstStyle/>
          <a:p>
            <a:pPr marL="285693" indent="-285693">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sp>
        <p:nvSpPr>
          <p:cNvPr id="20" name="Rectangle 19"/>
          <p:cNvSpPr/>
          <p:nvPr/>
        </p:nvSpPr>
        <p:spPr>
          <a:xfrm>
            <a:off x="325336" y="2790086"/>
            <a:ext cx="6094589" cy="707722"/>
          </a:xfrm>
          <a:prstGeom prst="rect">
            <a:avLst/>
          </a:prstGeom>
        </p:spPr>
        <p:txBody>
          <a:bodyPr>
            <a:spAutoFit/>
          </a:bodyPr>
          <a:lstStyle/>
          <a:p>
            <a:pPr marL="342831" indent="-342831">
              <a:buClr>
                <a:schemeClr val="accent1"/>
              </a:buClr>
              <a:buFont typeface="+mj-lt"/>
              <a:buAutoNum type="arabicPeriod"/>
            </a:pPr>
            <a:endParaRPr lang="en-US" altLang="zh-TW" sz="2400" dirty="0">
              <a:ea typeface="新細明體" pitchFamily="18" charset="-120"/>
            </a:endParaRPr>
          </a:p>
          <a:p>
            <a:pPr marL="285693" indent="-285693">
              <a:buClr>
                <a:schemeClr val="accent1"/>
              </a:buClr>
              <a:buFont typeface="Arial" panose="020B0604020202020204" pitchFamily="34" charset="0"/>
              <a:buChar char="•"/>
            </a:pPr>
            <a:r>
              <a:rPr lang="en-US" altLang="zh-TW" sz="1600" dirty="0">
                <a:ea typeface="新細明體" pitchFamily="18" charset="-120"/>
              </a:rPr>
              <a:t>Validating against </a:t>
            </a:r>
            <a:r>
              <a:rPr lang="en-US" sz="1600" b="1" dirty="0"/>
              <a:t>KYNDRYL</a:t>
            </a:r>
            <a:r>
              <a:rPr lang="en-US" altLang="zh-TW" sz="1600" dirty="0">
                <a:ea typeface="新細明體" pitchFamily="18" charset="-120"/>
              </a:rPr>
              <a:t>-specific validation rules. </a:t>
            </a:r>
          </a:p>
        </p:txBody>
      </p:sp>
      <p:sp>
        <p:nvSpPr>
          <p:cNvPr id="24" name="Rectangle 23"/>
          <p:cNvSpPr/>
          <p:nvPr/>
        </p:nvSpPr>
        <p:spPr>
          <a:xfrm>
            <a:off x="325336" y="5847736"/>
            <a:ext cx="11541329" cy="584640"/>
          </a:xfrm>
          <a:prstGeom prst="rect">
            <a:avLst/>
          </a:prstGeom>
        </p:spPr>
        <p:txBody>
          <a:bodyPr wrap="square">
            <a:spAutoFit/>
          </a:bodyPr>
          <a:lstStyle/>
          <a:p>
            <a:pPr algn="just"/>
            <a:r>
              <a:rPr lang="en-US" altLang="zh-TW" sz="1600" b="1" dirty="0">
                <a:solidFill>
                  <a:srgbClr val="FFC000"/>
                </a:solidFill>
                <a:ea typeface="新細明體" pitchFamily="18" charset="-120"/>
              </a:rPr>
              <a:t>Note: </a:t>
            </a:r>
            <a:r>
              <a:rPr lang="en-US" altLang="zh-TW" sz="1600" dirty="0">
                <a:ea typeface="新細明體" pitchFamily="18" charset="-120"/>
              </a:rPr>
              <a:t>Even if a catalog passes the high-level Ariba Network validation rules, you could still receive a notification within 24 hours informing you the catalog has failed the </a:t>
            </a:r>
            <a:r>
              <a:rPr lang="en-US" sz="1600" b="1" dirty="0"/>
              <a:t>KYNDRYL </a:t>
            </a:r>
            <a:r>
              <a:rPr lang="en-US" altLang="zh-TW" sz="1600" dirty="0">
                <a:ea typeface="新細明體" pitchFamily="18" charset="-120"/>
              </a:rPr>
              <a:t>-specific catalog validation rules.</a:t>
            </a:r>
          </a:p>
        </p:txBody>
      </p:sp>
      <p:grpSp>
        <p:nvGrpSpPr>
          <p:cNvPr id="7" name="Group 6">
            <a:extLst>
              <a:ext uri="{FF2B5EF4-FFF2-40B4-BE49-F238E27FC236}">
                <a16:creationId xmlns:a16="http://schemas.microsoft.com/office/drawing/2014/main" id="{F15587B3-321C-4B18-BE28-C4AF128C9823}"/>
              </a:ext>
            </a:extLst>
          </p:cNvPr>
          <p:cNvGrpSpPr/>
          <p:nvPr/>
        </p:nvGrpSpPr>
        <p:grpSpPr>
          <a:xfrm>
            <a:off x="3324349" y="3646829"/>
            <a:ext cx="8590598" cy="435877"/>
            <a:chOff x="2620626" y="3823634"/>
            <a:chExt cx="8590598" cy="435877"/>
          </a:xfrm>
        </p:grpSpPr>
        <p:grpSp>
          <p:nvGrpSpPr>
            <p:cNvPr id="25" name="Group 24">
              <a:extLst>
                <a:ext uri="{FF2B5EF4-FFF2-40B4-BE49-F238E27FC236}">
                  <a16:creationId xmlns:a16="http://schemas.microsoft.com/office/drawing/2014/main" id="{0F1EB455-ECC3-4668-A307-998088680174}"/>
                </a:ext>
              </a:extLst>
            </p:cNvPr>
            <p:cNvGrpSpPr/>
            <p:nvPr/>
          </p:nvGrpSpPr>
          <p:grpSpPr>
            <a:xfrm>
              <a:off x="2620626" y="3823634"/>
              <a:ext cx="8590598" cy="435877"/>
              <a:chOff x="17858" y="4371109"/>
              <a:chExt cx="8592587" cy="403858"/>
            </a:xfrm>
          </p:grpSpPr>
          <p:pic>
            <p:nvPicPr>
              <p:cNvPr id="26" name="Picture 25">
                <a:extLst>
                  <a:ext uri="{FF2B5EF4-FFF2-40B4-BE49-F238E27FC236}">
                    <a16:creationId xmlns:a16="http://schemas.microsoft.com/office/drawing/2014/main" id="{5ED7BDB1-A012-4C96-9EBA-2CBD75BB8E72}"/>
                  </a:ext>
                </a:extLst>
              </p:cNvPr>
              <p:cNvPicPr>
                <a:picLocks noChangeAspect="1"/>
              </p:cNvPicPr>
              <p:nvPr/>
            </p:nvPicPr>
            <p:blipFill>
              <a:blip r:embed="rId2"/>
              <a:stretch>
                <a:fillRect/>
              </a:stretch>
            </p:blipFill>
            <p:spPr>
              <a:xfrm>
                <a:off x="17858" y="4412702"/>
                <a:ext cx="8592587" cy="330341"/>
              </a:xfrm>
              <a:prstGeom prst="rect">
                <a:avLst/>
              </a:prstGeom>
            </p:spPr>
          </p:pic>
          <p:sp>
            <p:nvSpPr>
              <p:cNvPr id="27" name="Rectangle 26">
                <a:extLst>
                  <a:ext uri="{FF2B5EF4-FFF2-40B4-BE49-F238E27FC236}">
                    <a16:creationId xmlns:a16="http://schemas.microsoft.com/office/drawing/2014/main" id="{06105B1F-BBF5-49DE-97E7-97396C9A3F25}"/>
                  </a:ext>
                </a:extLst>
              </p:cNvPr>
              <p:cNvSpPr/>
              <p:nvPr/>
            </p:nvSpPr>
            <p:spPr bwMode="gray">
              <a:xfrm>
                <a:off x="6709216" y="4371109"/>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8" name="Rectangle 27">
              <a:extLst>
                <a:ext uri="{FF2B5EF4-FFF2-40B4-BE49-F238E27FC236}">
                  <a16:creationId xmlns:a16="http://schemas.microsoft.com/office/drawing/2014/main" id="{DA2FC0BB-873F-415D-A0E3-90A3CEF33443}"/>
                </a:ext>
              </a:extLst>
            </p:cNvPr>
            <p:cNvSpPr/>
            <p:nvPr/>
          </p:nvSpPr>
          <p:spPr bwMode="gray">
            <a:xfrm>
              <a:off x="6370983" y="390638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9" name="Group 8">
            <a:extLst>
              <a:ext uri="{FF2B5EF4-FFF2-40B4-BE49-F238E27FC236}">
                <a16:creationId xmlns:a16="http://schemas.microsoft.com/office/drawing/2014/main" id="{5EC8CD89-31FB-4779-9F65-01018C94B441}"/>
              </a:ext>
            </a:extLst>
          </p:cNvPr>
          <p:cNvGrpSpPr/>
          <p:nvPr/>
        </p:nvGrpSpPr>
        <p:grpSpPr>
          <a:xfrm>
            <a:off x="3372631" y="2058892"/>
            <a:ext cx="8494035" cy="862735"/>
            <a:chOff x="3372631" y="2058892"/>
            <a:chExt cx="8494035" cy="862735"/>
          </a:xfrm>
        </p:grpSpPr>
        <p:grpSp>
          <p:nvGrpSpPr>
            <p:cNvPr id="8" name="Group 7">
              <a:extLst>
                <a:ext uri="{FF2B5EF4-FFF2-40B4-BE49-F238E27FC236}">
                  <a16:creationId xmlns:a16="http://schemas.microsoft.com/office/drawing/2014/main" id="{AA61D636-5D70-43E7-BF5E-2D0FFFD67A22}"/>
                </a:ext>
              </a:extLst>
            </p:cNvPr>
            <p:cNvGrpSpPr/>
            <p:nvPr/>
          </p:nvGrpSpPr>
          <p:grpSpPr>
            <a:xfrm>
              <a:off x="3372631" y="2058892"/>
              <a:ext cx="8494035" cy="862735"/>
              <a:chOff x="3372631" y="2058892"/>
              <a:chExt cx="8494035" cy="862735"/>
            </a:xfrm>
          </p:grpSpPr>
          <p:grpSp>
            <p:nvGrpSpPr>
              <p:cNvPr id="15" name="Group 14"/>
              <p:cNvGrpSpPr/>
              <p:nvPr/>
            </p:nvGrpSpPr>
            <p:grpSpPr>
              <a:xfrm>
                <a:off x="3372631" y="2058892"/>
                <a:ext cx="8494035" cy="862735"/>
                <a:chOff x="324000" y="2639551"/>
                <a:chExt cx="8496001" cy="862935"/>
              </a:xfrm>
            </p:grpSpPr>
            <p:grpSp>
              <p:nvGrpSpPr>
                <p:cNvPr id="16" name="Group 15"/>
                <p:cNvGrpSpPr/>
                <p:nvPr/>
              </p:nvGrpSpPr>
              <p:grpSpPr>
                <a:xfrm>
                  <a:off x="324000" y="2639551"/>
                  <a:ext cx="8496000" cy="862935"/>
                  <a:chOff x="4030570" y="1542546"/>
                  <a:chExt cx="4789430" cy="862935"/>
                </a:xfrm>
              </p:grpSpPr>
              <p:pic>
                <p:nvPicPr>
                  <p:cNvPr id="18" name="Picture 17"/>
                  <p:cNvPicPr>
                    <a:picLocks noChangeAspect="1"/>
                  </p:cNvPicPr>
                  <p:nvPr/>
                </p:nvPicPr>
                <p:blipFill>
                  <a:blip r:embed="rId3"/>
                  <a:stretch>
                    <a:fillRect/>
                  </a:stretch>
                </p:blipFill>
                <p:spPr>
                  <a:xfrm>
                    <a:off x="4030570" y="1542546"/>
                    <a:ext cx="4789430" cy="342900"/>
                  </a:xfrm>
                  <a:prstGeom prst="rect">
                    <a:avLst/>
                  </a:prstGeom>
                </p:spPr>
              </p:pic>
              <p:pic>
                <p:nvPicPr>
                  <p:cNvPr id="19" name="Picture 18"/>
                  <p:cNvPicPr>
                    <a:picLocks noChangeAspect="1"/>
                  </p:cNvPicPr>
                  <p:nvPr/>
                </p:nvPicPr>
                <p:blipFill>
                  <a:blip r:embed="rId4"/>
                  <a:stretch>
                    <a:fillRect/>
                  </a:stretch>
                </p:blipFill>
                <p:spPr>
                  <a:xfrm>
                    <a:off x="4030570" y="1885446"/>
                    <a:ext cx="4789430" cy="520035"/>
                  </a:xfrm>
                  <a:prstGeom prst="rect">
                    <a:avLst/>
                  </a:prstGeom>
                </p:spPr>
              </p:pic>
            </p:grpSp>
            <p:sp>
              <p:nvSpPr>
                <p:cNvPr id="17" name="Rectangle 16"/>
                <p:cNvSpPr/>
                <p:nvPr/>
              </p:nvSpPr>
              <p:spPr bwMode="gray">
                <a:xfrm>
                  <a:off x="8158349" y="2928014"/>
                  <a:ext cx="661652" cy="574472"/>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9" name="Rectangle 28">
                <a:extLst>
                  <a:ext uri="{FF2B5EF4-FFF2-40B4-BE49-F238E27FC236}">
                    <a16:creationId xmlns:a16="http://schemas.microsoft.com/office/drawing/2014/main" id="{03089AA9-50DE-45FA-9593-5743E63D9F8F}"/>
                  </a:ext>
                </a:extLst>
              </p:cNvPr>
              <p:cNvSpPr/>
              <p:nvPr/>
            </p:nvSpPr>
            <p:spPr bwMode="gray">
              <a:xfrm>
                <a:off x="6756422" y="2507835"/>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sp>
          <p:nvSpPr>
            <p:cNvPr id="30" name="Rectangle 29">
              <a:extLst>
                <a:ext uri="{FF2B5EF4-FFF2-40B4-BE49-F238E27FC236}">
                  <a16:creationId xmlns:a16="http://schemas.microsoft.com/office/drawing/2014/main" id="{D9A39D9E-AC2F-45AF-9E4F-7E23AFEFED12}"/>
                </a:ext>
              </a:extLst>
            </p:cNvPr>
            <p:cNvSpPr/>
            <p:nvPr/>
          </p:nvSpPr>
          <p:spPr bwMode="gray">
            <a:xfrm>
              <a:off x="8443075" y="252377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pic>
        <p:nvPicPr>
          <p:cNvPr id="22" name="Picture 21">
            <a:extLst>
              <a:ext uri="{FF2B5EF4-FFF2-40B4-BE49-F238E27FC236}">
                <a16:creationId xmlns:a16="http://schemas.microsoft.com/office/drawing/2014/main" id="{DFA97C2B-A08F-4A34-887E-E0206D0C75FA}"/>
              </a:ext>
            </a:extLst>
          </p:cNvPr>
          <p:cNvPicPr>
            <a:picLocks noChangeAspect="1"/>
          </p:cNvPicPr>
          <p:nvPr/>
        </p:nvPicPr>
        <p:blipFill>
          <a:blip r:embed="rId5"/>
          <a:stretch>
            <a:fillRect/>
          </a:stretch>
        </p:blipFill>
        <p:spPr>
          <a:xfrm>
            <a:off x="10380388" y="2531213"/>
            <a:ext cx="781050" cy="228600"/>
          </a:xfrm>
          <a:prstGeom prst="rect">
            <a:avLst/>
          </a:prstGeom>
        </p:spPr>
      </p:pic>
      <p:sp>
        <p:nvSpPr>
          <p:cNvPr id="23" name="TextBox 22">
            <a:extLst>
              <a:ext uri="{FF2B5EF4-FFF2-40B4-BE49-F238E27FC236}">
                <a16:creationId xmlns:a16="http://schemas.microsoft.com/office/drawing/2014/main" id="{050AC959-41E5-48AC-A5A0-2A4BA3DC260F}"/>
              </a:ext>
            </a:extLst>
          </p:cNvPr>
          <p:cNvSpPr txBox="1"/>
          <p:nvPr/>
        </p:nvSpPr>
        <p:spPr>
          <a:xfrm>
            <a:off x="10385648" y="2559499"/>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31" name="Picture 30">
            <a:extLst>
              <a:ext uri="{FF2B5EF4-FFF2-40B4-BE49-F238E27FC236}">
                <a16:creationId xmlns:a16="http://schemas.microsoft.com/office/drawing/2014/main" id="{6ACE7000-F507-49BF-94E2-C33940B8ED18}"/>
              </a:ext>
            </a:extLst>
          </p:cNvPr>
          <p:cNvPicPr>
            <a:picLocks noChangeAspect="1"/>
          </p:cNvPicPr>
          <p:nvPr/>
        </p:nvPicPr>
        <p:blipFill>
          <a:blip r:embed="rId5"/>
          <a:stretch>
            <a:fillRect/>
          </a:stretch>
        </p:blipFill>
        <p:spPr>
          <a:xfrm>
            <a:off x="9577474" y="2507835"/>
            <a:ext cx="781050" cy="228600"/>
          </a:xfrm>
          <a:prstGeom prst="rect">
            <a:avLst/>
          </a:prstGeom>
        </p:spPr>
      </p:pic>
      <p:pic>
        <p:nvPicPr>
          <p:cNvPr id="33" name="Picture 32">
            <a:extLst>
              <a:ext uri="{FF2B5EF4-FFF2-40B4-BE49-F238E27FC236}">
                <a16:creationId xmlns:a16="http://schemas.microsoft.com/office/drawing/2014/main" id="{7A295575-C22B-4E7A-BA21-B98DFAC75816}"/>
              </a:ext>
            </a:extLst>
          </p:cNvPr>
          <p:cNvPicPr>
            <a:picLocks noChangeAspect="1"/>
          </p:cNvPicPr>
          <p:nvPr/>
        </p:nvPicPr>
        <p:blipFill>
          <a:blip r:embed="rId5"/>
          <a:stretch>
            <a:fillRect/>
          </a:stretch>
        </p:blipFill>
        <p:spPr>
          <a:xfrm>
            <a:off x="9181081" y="3753616"/>
            <a:ext cx="781050" cy="228600"/>
          </a:xfrm>
          <a:prstGeom prst="rect">
            <a:avLst/>
          </a:prstGeom>
        </p:spPr>
      </p:pic>
      <p:sp>
        <p:nvSpPr>
          <p:cNvPr id="34" name="TextBox 33">
            <a:extLst>
              <a:ext uri="{FF2B5EF4-FFF2-40B4-BE49-F238E27FC236}">
                <a16:creationId xmlns:a16="http://schemas.microsoft.com/office/drawing/2014/main" id="{B4C4BF91-9AF4-4E55-A813-624E4B9E0FDE}"/>
              </a:ext>
            </a:extLst>
          </p:cNvPr>
          <p:cNvSpPr txBox="1"/>
          <p:nvPr/>
        </p:nvSpPr>
        <p:spPr>
          <a:xfrm>
            <a:off x="9186341" y="3781902"/>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35" name="Picture 34">
            <a:extLst>
              <a:ext uri="{FF2B5EF4-FFF2-40B4-BE49-F238E27FC236}">
                <a16:creationId xmlns:a16="http://schemas.microsoft.com/office/drawing/2014/main" id="{E16D37AC-59B2-4896-83BD-35C227E241F3}"/>
              </a:ext>
            </a:extLst>
          </p:cNvPr>
          <p:cNvPicPr>
            <a:picLocks noChangeAspect="1"/>
          </p:cNvPicPr>
          <p:nvPr/>
        </p:nvPicPr>
        <p:blipFill>
          <a:blip r:embed="rId5"/>
          <a:stretch>
            <a:fillRect/>
          </a:stretch>
        </p:blipFill>
        <p:spPr>
          <a:xfrm>
            <a:off x="8121650" y="3691720"/>
            <a:ext cx="1059431" cy="356530"/>
          </a:xfrm>
          <a:prstGeom prst="rect">
            <a:avLst/>
          </a:prstGeom>
        </p:spPr>
      </p:pic>
    </p:spTree>
    <p:extLst>
      <p:ext uri="{BB962C8B-B14F-4D97-AF65-F5344CB8AC3E}">
        <p14:creationId xmlns:p14="http://schemas.microsoft.com/office/powerpoint/2010/main" val="4080446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325336" y="1412921"/>
            <a:ext cx="11542528" cy="338476"/>
          </a:xfrm>
          <a:prstGeom prst="rect">
            <a:avLst/>
          </a:prstGeom>
        </p:spPr>
        <p:txBody>
          <a:bodyPr wrap="square">
            <a:spAutoFit/>
          </a:bodyPr>
          <a:lstStyle/>
          <a:p>
            <a:pPr marL="285693" indent="-285693">
              <a:spcBef>
                <a:spcPct val="30000"/>
              </a:spcBef>
              <a:buClr>
                <a:schemeClr val="accent1"/>
              </a:buClr>
              <a:buSzPct val="100000"/>
              <a:buFont typeface="Arial" panose="020B0604020202020204" pitchFamily="34" charset="0"/>
              <a:buChar char="•"/>
              <a:defRPr/>
            </a:pPr>
            <a:r>
              <a:rPr lang="en-US" altLang="zh-TW" sz="1600" kern="0" dirty="0"/>
              <a:t>Click the “</a:t>
            </a:r>
            <a:r>
              <a:rPr lang="en-US" altLang="zh-TW" sz="1600" b="1" kern="0" dirty="0"/>
              <a:t>View/Edit</a:t>
            </a:r>
            <a:r>
              <a:rPr lang="en-US" altLang="zh-TW" sz="1600" kern="0" dirty="0"/>
              <a:t>” button on the dashboard</a:t>
            </a:r>
          </a:p>
        </p:txBody>
      </p:sp>
      <p:pic>
        <p:nvPicPr>
          <p:cNvPr id="6" name="Picture 5"/>
          <p:cNvPicPr>
            <a:picLocks noChangeAspect="1"/>
          </p:cNvPicPr>
          <p:nvPr/>
        </p:nvPicPr>
        <p:blipFill>
          <a:blip r:embed="rId2"/>
          <a:stretch>
            <a:fillRect/>
          </a:stretch>
        </p:blipFill>
        <p:spPr>
          <a:xfrm>
            <a:off x="3931236" y="1853929"/>
            <a:ext cx="7973689" cy="640406"/>
          </a:xfrm>
          <a:prstGeom prst="rect">
            <a:avLst/>
          </a:prstGeom>
        </p:spPr>
      </p:pic>
      <p:sp>
        <p:nvSpPr>
          <p:cNvPr id="7" name="Rectangle 6"/>
          <p:cNvSpPr/>
          <p:nvPr/>
        </p:nvSpPr>
        <p:spPr bwMode="gray">
          <a:xfrm>
            <a:off x="4353414" y="2009638"/>
            <a:ext cx="999152" cy="39404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8" name="Rectangle 7"/>
          <p:cNvSpPr/>
          <p:nvPr/>
        </p:nvSpPr>
        <p:spPr>
          <a:xfrm>
            <a:off x="325336" y="2558950"/>
            <a:ext cx="6094589" cy="338476"/>
          </a:xfrm>
          <a:prstGeom prst="rect">
            <a:avLst/>
          </a:prstGeom>
        </p:spPr>
        <p:txBody>
          <a:bodyPr>
            <a:spAutoFit/>
          </a:bodyPr>
          <a:lstStyle/>
          <a:p>
            <a:pPr marL="285693" indent="-285693">
              <a:spcBef>
                <a:spcPct val="30000"/>
              </a:spcBef>
              <a:buClr>
                <a:schemeClr val="accent1"/>
              </a:buClr>
              <a:buSzPct val="100000"/>
              <a:buFont typeface="Arial" panose="020B0604020202020204" pitchFamily="34" charset="0"/>
              <a:buChar char="•"/>
              <a:defRPr/>
            </a:pPr>
            <a:r>
              <a:rPr lang="hu-HU" altLang="zh-TW" sz="1600" kern="0" dirty="0"/>
              <a:t>On tab 3 </a:t>
            </a:r>
            <a:r>
              <a:rPr lang="en-US" altLang="zh-TW" sz="1600" kern="0" dirty="0"/>
              <a:t>“</a:t>
            </a:r>
            <a:r>
              <a:rPr lang="hu-HU" altLang="zh-TW" sz="1600" b="1" kern="0" dirty="0"/>
              <a:t>Errors</a:t>
            </a:r>
            <a:r>
              <a:rPr lang="en-US" altLang="zh-TW" sz="1600" kern="0" dirty="0"/>
              <a:t>” </a:t>
            </a:r>
            <a:r>
              <a:rPr lang="hu-HU" altLang="zh-TW" sz="1600" kern="0" dirty="0"/>
              <a:t>review the error details</a:t>
            </a:r>
            <a:endParaRPr lang="en-US" altLang="zh-TW" sz="1600" kern="0" dirty="0"/>
          </a:p>
        </p:txBody>
      </p:sp>
      <p:grpSp>
        <p:nvGrpSpPr>
          <p:cNvPr id="9" name="Group 8"/>
          <p:cNvGrpSpPr/>
          <p:nvPr/>
        </p:nvGrpSpPr>
        <p:grpSpPr>
          <a:xfrm>
            <a:off x="3968299" y="2980077"/>
            <a:ext cx="7899566" cy="2692506"/>
            <a:chOff x="588306" y="3201058"/>
            <a:chExt cx="7901395" cy="2693129"/>
          </a:xfrm>
        </p:grpSpPr>
        <p:pic>
          <p:nvPicPr>
            <p:cNvPr id="10" name="Picture 9"/>
            <p:cNvPicPr>
              <a:picLocks noChangeAspect="1"/>
            </p:cNvPicPr>
            <p:nvPr/>
          </p:nvPicPr>
          <p:blipFill rotWithShape="1">
            <a:blip r:embed="rId3"/>
            <a:srcRect b="19162"/>
            <a:stretch/>
          </p:blipFill>
          <p:spPr>
            <a:xfrm>
              <a:off x="588306" y="3201058"/>
              <a:ext cx="7901395" cy="2693129"/>
            </a:xfrm>
            <a:prstGeom prst="rect">
              <a:avLst/>
            </a:prstGeom>
          </p:spPr>
        </p:pic>
        <p:sp>
          <p:nvSpPr>
            <p:cNvPr id="11" name="Right Arrow 10"/>
            <p:cNvSpPr/>
            <p:nvPr/>
          </p:nvSpPr>
          <p:spPr bwMode="gray">
            <a:xfrm rot="10800000">
              <a:off x="1646217" y="4586605"/>
              <a:ext cx="713923" cy="423957"/>
            </a:xfrm>
            <a:prstGeom prst="rightArrow">
              <a:avLst>
                <a:gd name="adj1" fmla="val 50000"/>
                <a:gd name="adj2" fmla="val 73317"/>
              </a:avLst>
            </a:prstGeom>
            <a:solidFill>
              <a:schemeClr val="accent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851924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a:xfrm>
            <a:off x="268357" y="1375046"/>
            <a:ext cx="11827565" cy="677108"/>
          </a:xfrm>
        </p:spPr>
        <p:txBody>
          <a:bodyPr/>
          <a:lstStyle/>
          <a:p>
            <a:r>
              <a:rPr lang="en-US" dirty="0"/>
              <a:t>Updating an </a:t>
            </a:r>
            <a:r>
              <a:rPr lang="en-US" dirty="0">
                <a:solidFill>
                  <a:schemeClr val="accent1"/>
                </a:solidFill>
              </a:rPr>
              <a:t>Excel 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3391309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320687" y="321358"/>
            <a:ext cx="8496000" cy="369332"/>
          </a:xfrm>
        </p:spPr>
        <p:txBody>
          <a:bodyPr/>
          <a:lstStyle/>
          <a:p>
            <a:pPr eaLnBrk="1" hangingPunct="1"/>
            <a:r>
              <a:rPr lang="en-US" dirty="0"/>
              <a:t>Catalog Update – Step 1</a:t>
            </a:r>
          </a:p>
        </p:txBody>
      </p:sp>
      <p:sp>
        <p:nvSpPr>
          <p:cNvPr id="3" name="Text Box 4"/>
          <p:cNvSpPr txBox="1">
            <a:spLocks noChangeArrowheads="1"/>
          </p:cNvSpPr>
          <p:nvPr/>
        </p:nvSpPr>
        <p:spPr bwMode="auto">
          <a:xfrm>
            <a:off x="1906588" y="1117677"/>
            <a:ext cx="82296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20686" y="1286479"/>
            <a:ext cx="8424750" cy="569936"/>
          </a:xfrm>
          <a:prstGeom prst="rect">
            <a:avLst/>
          </a:prstGeom>
          <a:noFill/>
          <a:ln w="28575">
            <a:noFill/>
            <a:miter lim="800000"/>
            <a:headEnd/>
            <a:tailEnd/>
          </a:ln>
        </p:spPr>
        <p:txBody>
          <a:bodyPr wrap="square" lIns="76743" tIns="38372" rIns="76743" bIns="38372">
            <a:spAutoFit/>
          </a:bodyPr>
          <a:lstStyle/>
          <a:p>
            <a:pPr algn="just"/>
            <a:r>
              <a:rPr lang="en-US" altLang="zh-TW" sz="1600" b="1" dirty="0">
                <a:solidFill>
                  <a:srgbClr val="FFC000"/>
                </a:solidFill>
                <a:ea typeface="新細明體" pitchFamily="18" charset="-120"/>
              </a:rPr>
              <a:t>When updating a catalog, it is not necessary to create a new standard. It is important to maintain the same catalog subscription name. </a:t>
            </a:r>
          </a:p>
        </p:txBody>
      </p:sp>
      <p:sp>
        <p:nvSpPr>
          <p:cNvPr id="25" name="AutoShape 2"/>
          <p:cNvSpPr>
            <a:spLocks noChangeArrowheads="1"/>
          </p:cNvSpPr>
          <p:nvPr/>
        </p:nvSpPr>
        <p:spPr bwMode="auto">
          <a:xfrm>
            <a:off x="320686" y="200139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5464" y="259534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20686" y="319043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52553" y="210471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err="1">
              <a:ea typeface="Arial Unicode MS" pitchFamily="34" charset="-128"/>
              <a:cs typeface="Arial Unicode MS" pitchFamily="34" charset="-128"/>
            </a:endParaRPr>
          </a:p>
        </p:txBody>
      </p:sp>
      <p:sp>
        <p:nvSpPr>
          <p:cNvPr id="28" name="TextBox 27"/>
          <p:cNvSpPr txBox="1"/>
          <p:nvPr/>
        </p:nvSpPr>
        <p:spPr>
          <a:xfrm>
            <a:off x="852553" y="2675107"/>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5076" y="327019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sp>
        <p:nvSpPr>
          <p:cNvPr id="30" name="AutoShape 2"/>
          <p:cNvSpPr>
            <a:spLocks noChangeArrowheads="1"/>
          </p:cNvSpPr>
          <p:nvPr/>
        </p:nvSpPr>
        <p:spPr bwMode="auto">
          <a:xfrm>
            <a:off x="320686" y="378437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en-US" sz="1600" b="1" dirty="0">
                <a:solidFill>
                  <a:schemeClr val="bg1"/>
                </a:solidFill>
              </a:rPr>
              <a:t>   </a:t>
            </a:r>
            <a:endParaRPr lang="en-US" sz="1600" b="1" dirty="0">
              <a:solidFill>
                <a:schemeClr val="accent1"/>
              </a:solidFill>
            </a:endParaRPr>
          </a:p>
        </p:txBody>
      </p:sp>
      <p:sp>
        <p:nvSpPr>
          <p:cNvPr id="31" name="TextBox 30"/>
          <p:cNvSpPr txBox="1"/>
          <p:nvPr/>
        </p:nvSpPr>
        <p:spPr>
          <a:xfrm>
            <a:off x="852552" y="3864139"/>
            <a:ext cx="3341517"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Download Catalog File</a:t>
            </a:r>
            <a:endParaRPr lang="en-US" sz="1600" b="1" kern="0" dirty="0" err="1">
              <a:ea typeface="Arial Unicode MS" pitchFamily="34" charset="-128"/>
              <a:cs typeface="Arial Unicode MS" pitchFamily="34" charset="-128"/>
            </a:endParaRPr>
          </a:p>
        </p:txBody>
      </p:sp>
      <p:grpSp>
        <p:nvGrpSpPr>
          <p:cNvPr id="17" name="Group 16"/>
          <p:cNvGrpSpPr/>
          <p:nvPr/>
        </p:nvGrpSpPr>
        <p:grpSpPr>
          <a:xfrm>
            <a:off x="5628197" y="2103215"/>
            <a:ext cx="5226563" cy="2955194"/>
            <a:chOff x="5628088" y="2103702"/>
            <a:chExt cx="5227773" cy="2955878"/>
          </a:xfrm>
        </p:grpSpPr>
        <p:pic>
          <p:nvPicPr>
            <p:cNvPr id="9" name="Picture 8"/>
            <p:cNvPicPr>
              <a:picLocks noChangeAspect="1"/>
            </p:cNvPicPr>
            <p:nvPr/>
          </p:nvPicPr>
          <p:blipFill>
            <a:blip r:embed="rId3"/>
            <a:stretch>
              <a:fillRect/>
            </a:stretch>
          </p:blipFill>
          <p:spPr>
            <a:xfrm>
              <a:off x="5628088" y="2103702"/>
              <a:ext cx="5227773" cy="967824"/>
            </a:xfrm>
            <a:prstGeom prst="rect">
              <a:avLst/>
            </a:prstGeom>
          </p:spPr>
        </p:pic>
        <p:pic>
          <p:nvPicPr>
            <p:cNvPr id="12" name="Picture 11"/>
            <p:cNvPicPr>
              <a:picLocks noChangeAspect="1"/>
            </p:cNvPicPr>
            <p:nvPr/>
          </p:nvPicPr>
          <p:blipFill>
            <a:blip r:embed="rId4"/>
            <a:stretch>
              <a:fillRect/>
            </a:stretch>
          </p:blipFill>
          <p:spPr>
            <a:xfrm>
              <a:off x="5628088" y="3166995"/>
              <a:ext cx="1345719" cy="1892585"/>
            </a:xfrm>
            <a:prstGeom prst="rect">
              <a:avLst/>
            </a:prstGeom>
          </p:spPr>
        </p:pic>
        <p:sp>
          <p:nvSpPr>
            <p:cNvPr id="32" name="Rectangle 31"/>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3" name="Rectangle 32"/>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4" name="Rectangle 33"/>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7" name="Group 36"/>
          <p:cNvGrpSpPr/>
          <p:nvPr/>
        </p:nvGrpSpPr>
        <p:grpSpPr>
          <a:xfrm>
            <a:off x="3453666" y="5153856"/>
            <a:ext cx="7718492" cy="612868"/>
            <a:chOff x="3453053" y="5155049"/>
            <a:chExt cx="7720279" cy="613010"/>
          </a:xfrm>
        </p:grpSpPr>
        <p:pic>
          <p:nvPicPr>
            <p:cNvPr id="13" name="Picture 12"/>
            <p:cNvPicPr>
              <a:picLocks noChangeAspect="1"/>
            </p:cNvPicPr>
            <p:nvPr/>
          </p:nvPicPr>
          <p:blipFill>
            <a:blip r:embed="rId5"/>
            <a:stretch>
              <a:fillRect/>
            </a:stretch>
          </p:blipFill>
          <p:spPr>
            <a:xfrm>
              <a:off x="3453053" y="5155049"/>
              <a:ext cx="7720279" cy="613010"/>
            </a:xfrm>
            <a:prstGeom prst="rect">
              <a:avLst/>
            </a:prstGeom>
          </p:spPr>
        </p:pic>
        <p:sp>
          <p:nvSpPr>
            <p:cNvPr id="35" name="Rectangle 34"/>
            <p:cNvSpPr/>
            <p:nvPr/>
          </p:nvSpPr>
          <p:spPr bwMode="gray">
            <a:xfrm>
              <a:off x="7577215" y="5259625"/>
              <a:ext cx="1330301"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695105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2</a:t>
            </a:r>
            <a:endParaRPr lang="en-US" dirty="0"/>
          </a:p>
        </p:txBody>
      </p:sp>
      <p:sp>
        <p:nvSpPr>
          <p:cNvPr id="4" name="AutoShape 2"/>
          <p:cNvSpPr>
            <a:spLocks noChangeArrowheads="1"/>
          </p:cNvSpPr>
          <p:nvPr/>
        </p:nvSpPr>
        <p:spPr bwMode="auto">
          <a:xfrm>
            <a:off x="325336" y="1355161"/>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10" name="AutoShape 2"/>
          <p:cNvSpPr>
            <a:spLocks noChangeArrowheads="1"/>
          </p:cNvSpPr>
          <p:nvPr/>
        </p:nvSpPr>
        <p:spPr bwMode="auto">
          <a:xfrm>
            <a:off x="326143" y="2083743"/>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endParaRPr lang="en-US" sz="1600" b="1" dirty="0">
              <a:solidFill>
                <a:schemeClr val="accent1"/>
              </a:solidFill>
            </a:endParaRPr>
          </a:p>
        </p:txBody>
      </p:sp>
      <p:sp>
        <p:nvSpPr>
          <p:cNvPr id="11" name="Text Box 3"/>
          <p:cNvSpPr txBox="1">
            <a:spLocks noChangeArrowheads="1"/>
          </p:cNvSpPr>
          <p:nvPr/>
        </p:nvSpPr>
        <p:spPr bwMode="auto">
          <a:xfrm>
            <a:off x="782431" y="1355161"/>
            <a:ext cx="4576176" cy="1359920"/>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latin typeface="Arial" panose="020B0604020202020204" pitchFamily="34" charset="0"/>
                <a:cs typeface="Arial" panose="020B0604020202020204" pitchFamily="34" charset="0"/>
              </a:rPr>
              <a:t>Click </a:t>
            </a:r>
            <a:r>
              <a:rPr lang="en-US" sz="1600" b="1" dirty="0">
                <a:latin typeface="Arial" panose="020B0604020202020204" pitchFamily="34" charset="0"/>
                <a:cs typeface="Arial" panose="020B0604020202020204" pitchFamily="34" charset="0"/>
              </a:rPr>
              <a:t>Download, </a:t>
            </a:r>
            <a:r>
              <a:rPr lang="en-US" sz="1600" dirty="0">
                <a:latin typeface="Arial" panose="020B0604020202020204" pitchFamily="34" charset="0"/>
                <a:cs typeface="Arial" panose="020B0604020202020204" pitchFamily="34" charset="0"/>
              </a:rPr>
              <a:t>for ease of editing, you can download it as Excel.</a:t>
            </a:r>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2" name="AutoShape 2"/>
          <p:cNvSpPr>
            <a:spLocks noChangeArrowheads="1"/>
          </p:cNvSpPr>
          <p:nvPr/>
        </p:nvSpPr>
        <p:spPr bwMode="auto">
          <a:xfrm>
            <a:off x="325336" y="2798111"/>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endParaRPr lang="en-US" sz="1600" b="1" dirty="0">
              <a:solidFill>
                <a:schemeClr val="accent1"/>
              </a:solidFill>
            </a:endParaRPr>
          </a:p>
        </p:txBody>
      </p:sp>
      <p:sp>
        <p:nvSpPr>
          <p:cNvPr id="16" name="Text Box 3"/>
          <p:cNvSpPr txBox="1">
            <a:spLocks noChangeArrowheads="1"/>
          </p:cNvSpPr>
          <p:nvPr/>
        </p:nvSpPr>
        <p:spPr bwMode="auto">
          <a:xfrm>
            <a:off x="782430" y="2026772"/>
            <a:ext cx="4491326" cy="68830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Download as Excel </a:t>
            </a:r>
            <a:r>
              <a:rPr lang="sk-SK" sz="1600" dirty="0"/>
              <a:t>and save the file to your computer</a:t>
            </a:r>
            <a:endParaRPr lang="en-US" sz="1600" dirty="0"/>
          </a:p>
        </p:txBody>
      </p:sp>
      <p:sp>
        <p:nvSpPr>
          <p:cNvPr id="18" name="Text Box 3"/>
          <p:cNvSpPr txBox="1">
            <a:spLocks noChangeArrowheads="1"/>
          </p:cNvSpPr>
          <p:nvPr/>
        </p:nvSpPr>
        <p:spPr bwMode="auto">
          <a:xfrm>
            <a:off x="867281" y="2798111"/>
            <a:ext cx="4491326" cy="990285"/>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Exit</a:t>
            </a:r>
            <a:endParaRPr lang="en-US" sz="1600" dirty="0"/>
          </a:p>
          <a:p>
            <a:endParaRPr lang="en-US" dirty="0"/>
          </a:p>
          <a:p>
            <a:endParaRPr lang="en-US" dirty="0"/>
          </a:p>
        </p:txBody>
      </p:sp>
      <p:pic>
        <p:nvPicPr>
          <p:cNvPr id="7" name="Picture 6">
            <a:extLst>
              <a:ext uri="{FF2B5EF4-FFF2-40B4-BE49-F238E27FC236}">
                <a16:creationId xmlns:a16="http://schemas.microsoft.com/office/drawing/2014/main" id="{C35D4AAF-E5A2-4276-8D32-48F4F68F1047}"/>
              </a:ext>
            </a:extLst>
          </p:cNvPr>
          <p:cNvPicPr>
            <a:picLocks noChangeAspect="1"/>
          </p:cNvPicPr>
          <p:nvPr/>
        </p:nvPicPr>
        <p:blipFill>
          <a:blip r:embed="rId2"/>
          <a:stretch>
            <a:fillRect/>
          </a:stretch>
        </p:blipFill>
        <p:spPr>
          <a:xfrm>
            <a:off x="905876" y="3590225"/>
            <a:ext cx="8905461" cy="2087914"/>
          </a:xfrm>
          <a:prstGeom prst="rect">
            <a:avLst/>
          </a:prstGeom>
        </p:spPr>
      </p:pic>
      <p:sp>
        <p:nvSpPr>
          <p:cNvPr id="23" name="Rectangle 22">
            <a:extLst>
              <a:ext uri="{FF2B5EF4-FFF2-40B4-BE49-F238E27FC236}">
                <a16:creationId xmlns:a16="http://schemas.microsoft.com/office/drawing/2014/main" id="{047F22D8-C021-4137-A888-AEF90877AC24}"/>
              </a:ext>
            </a:extLst>
          </p:cNvPr>
          <p:cNvSpPr/>
          <p:nvPr/>
        </p:nvSpPr>
        <p:spPr bwMode="gray">
          <a:xfrm>
            <a:off x="2254527" y="5247782"/>
            <a:ext cx="1055202" cy="233887"/>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B64A330B-E984-45CE-BA64-3F993039C575}"/>
              </a:ext>
            </a:extLst>
          </p:cNvPr>
          <p:cNvPicPr>
            <a:picLocks noChangeAspect="1"/>
          </p:cNvPicPr>
          <p:nvPr/>
        </p:nvPicPr>
        <p:blipFill>
          <a:blip r:embed="rId3"/>
          <a:stretch>
            <a:fillRect/>
          </a:stretch>
        </p:blipFill>
        <p:spPr>
          <a:xfrm>
            <a:off x="3196272" y="4613861"/>
            <a:ext cx="2376488" cy="181659"/>
          </a:xfrm>
          <a:prstGeom prst="rect">
            <a:avLst/>
          </a:prstGeom>
        </p:spPr>
      </p:pic>
    </p:spTree>
    <p:extLst>
      <p:ext uri="{BB962C8B-B14F-4D97-AF65-F5344CB8AC3E}">
        <p14:creationId xmlns:p14="http://schemas.microsoft.com/office/powerpoint/2010/main" val="2179738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a:xfrm>
            <a:off x="504000" y="1620000"/>
            <a:ext cx="11185200" cy="4716000"/>
          </a:xfrm>
        </p:spPr>
        <p:txBody>
          <a:bodyPr vert="horz" lIns="0" tIns="0" rIns="0" bIns="0" rtlCol="0" anchor="t">
            <a:normAutofit/>
          </a:bodyPr>
          <a:lstStyle/>
          <a:p>
            <a:pPr marL="0" lvl="1" indent="0">
              <a:buNone/>
            </a:pPr>
            <a:r>
              <a:rPr lang="en-US" sz="2000" dirty="0"/>
              <a:t>What is an Excel Catalog?</a:t>
            </a:r>
          </a:p>
          <a:p>
            <a:pPr marL="179705" lvl="1" indent="-179705"/>
            <a:r>
              <a:rPr lang="en-US" dirty="0"/>
              <a:t>Definition, what does it allow, what </a:t>
            </a:r>
            <a:r>
              <a:rPr lang="en-US" b="1" dirty="0"/>
              <a:t>KYNDRYL ’s</a:t>
            </a:r>
            <a:r>
              <a:rPr lang="en-US" dirty="0"/>
              <a:t> users will be able to do</a:t>
            </a:r>
            <a:endParaRPr lang="en-US" dirty="0">
              <a:cs typeface="Arial"/>
            </a:endParaRPr>
          </a:p>
          <a:p>
            <a:r>
              <a:rPr lang="en-US" dirty="0"/>
              <a:t>Excel Catalog Enablement</a:t>
            </a:r>
          </a:p>
          <a:p>
            <a:pPr marL="179705" lvl="1" indent="-179705"/>
            <a:r>
              <a:rPr lang="en-US" kern="0" dirty="0">
                <a:ea typeface="Arial Unicode MS"/>
                <a:cs typeface="Arial Unicode MS"/>
              </a:rPr>
              <a:t>KYNDRYL’s Prerequisites to Start  vs Supplier’s Prerequisites to Start</a:t>
            </a:r>
            <a:endParaRPr lang="en-US" dirty="0">
              <a:ea typeface="Arial Unicode MS"/>
              <a:cs typeface="Arial Unicode MS"/>
            </a:endParaRPr>
          </a:p>
          <a:p>
            <a:r>
              <a:rPr lang="en-US" dirty="0"/>
              <a:t>Publishing a Catalog on Ariba Network</a:t>
            </a:r>
          </a:p>
          <a:p>
            <a:pPr marL="179705" lvl="1" indent="-179705"/>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cs typeface="Arial"/>
            </a:endParaRPr>
          </a:p>
          <a:p>
            <a:r>
              <a:rPr lang="en-US" dirty="0"/>
              <a:t>Updating an Excel Catalog on Ariba Network</a:t>
            </a:r>
          </a:p>
          <a:p>
            <a:pPr marL="179705" lvl="1" indent="-179705"/>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cs typeface="Arial"/>
            </a:endParaRPr>
          </a:p>
          <a:p>
            <a:pPr marL="179705" lvl="1" indent="-179705"/>
            <a:endParaRPr lang="en-US" dirty="0">
              <a:cs typeface="Arial"/>
            </a:endParaRPr>
          </a:p>
        </p:txBody>
      </p:sp>
      <p:sp>
        <p:nvSpPr>
          <p:cNvPr id="2" name="Agenda"/>
          <p:cNvSpPr>
            <a:spLocks noGrp="1"/>
          </p:cNvSpPr>
          <p:nvPr>
            <p:ph type="title"/>
          </p:nvPr>
        </p:nvSpPr>
        <p:spPr/>
        <p:txBody>
          <a:bodyPr/>
          <a:lstStyle/>
          <a:p>
            <a:r>
              <a:rPr lang="en-US" dirty="0"/>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5336" y="1307162"/>
            <a:ext cx="11542528" cy="338476"/>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6" name="Picture 5">
            <a:extLst>
              <a:ext uri="{FF2B5EF4-FFF2-40B4-BE49-F238E27FC236}">
                <a16:creationId xmlns:a16="http://schemas.microsoft.com/office/drawing/2014/main" id="{EFD94324-628E-47F3-A447-C2E7B59CA9A3}"/>
              </a:ext>
            </a:extLst>
          </p:cNvPr>
          <p:cNvPicPr>
            <a:picLocks noChangeAspect="1"/>
          </p:cNvPicPr>
          <p:nvPr/>
        </p:nvPicPr>
        <p:blipFill>
          <a:blip r:embed="rId2"/>
          <a:stretch>
            <a:fillRect/>
          </a:stretch>
        </p:blipFill>
        <p:spPr>
          <a:xfrm>
            <a:off x="699678" y="2269206"/>
            <a:ext cx="10795820" cy="1081896"/>
          </a:xfrm>
          <a:prstGeom prst="rect">
            <a:avLst/>
          </a:prstGeom>
        </p:spPr>
      </p:pic>
      <p:pic>
        <p:nvPicPr>
          <p:cNvPr id="8" name="Picture 7">
            <a:extLst>
              <a:ext uri="{FF2B5EF4-FFF2-40B4-BE49-F238E27FC236}">
                <a16:creationId xmlns:a16="http://schemas.microsoft.com/office/drawing/2014/main" id="{E2C0C136-E721-4B80-BDD8-3EC7A377594B}"/>
              </a:ext>
            </a:extLst>
          </p:cNvPr>
          <p:cNvPicPr>
            <a:picLocks noChangeAspect="1"/>
          </p:cNvPicPr>
          <p:nvPr/>
        </p:nvPicPr>
        <p:blipFill>
          <a:blip r:embed="rId3"/>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3566969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4</a:t>
            </a:r>
            <a:endParaRPr lang="en-US" dirty="0"/>
          </a:p>
        </p:txBody>
      </p:sp>
      <p:sp>
        <p:nvSpPr>
          <p:cNvPr id="4" name="Text Box 3"/>
          <p:cNvSpPr txBox="1">
            <a:spLocks noChangeArrowheads="1"/>
          </p:cNvSpPr>
          <p:nvPr/>
        </p:nvSpPr>
        <p:spPr bwMode="auto">
          <a:xfrm>
            <a:off x="325336" y="1273413"/>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Once your new catalog version is ready, log in your Ariba Network account.</a:t>
            </a:r>
          </a:p>
          <a:p>
            <a:endParaRPr lang="en-US" sz="1600" dirty="0"/>
          </a:p>
        </p:txBody>
      </p:sp>
      <p:sp>
        <p:nvSpPr>
          <p:cNvPr id="6" name="AutoShape 2"/>
          <p:cNvSpPr>
            <a:spLocks noChangeArrowheads="1"/>
          </p:cNvSpPr>
          <p:nvPr/>
        </p:nvSpPr>
        <p:spPr bwMode="auto">
          <a:xfrm>
            <a:off x="419908" y="176964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7" name="Text Box 3"/>
          <p:cNvSpPr txBox="1">
            <a:spLocks noChangeArrowheads="1"/>
          </p:cNvSpPr>
          <p:nvPr/>
        </p:nvSpPr>
        <p:spPr bwMode="auto">
          <a:xfrm>
            <a:off x="877003" y="182770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Select your catalog</a:t>
            </a:r>
            <a:endParaRPr lang="en-US" sz="1600" dirty="0"/>
          </a:p>
          <a:p>
            <a:endParaRPr lang="en-US" sz="1600" dirty="0"/>
          </a:p>
        </p:txBody>
      </p:sp>
      <p:sp>
        <p:nvSpPr>
          <p:cNvPr id="8" name="AutoShape 2"/>
          <p:cNvSpPr>
            <a:spLocks noChangeArrowheads="1"/>
          </p:cNvSpPr>
          <p:nvPr/>
        </p:nvSpPr>
        <p:spPr bwMode="auto">
          <a:xfrm>
            <a:off x="419908" y="240274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877003" y="243333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View/Edit</a:t>
            </a:r>
            <a:endParaRPr lang="en-US" sz="1600" b="1" dirty="0"/>
          </a:p>
          <a:p>
            <a:endParaRPr lang="en-US" sz="1600" dirty="0"/>
          </a:p>
        </p:txBody>
      </p:sp>
      <p:sp>
        <p:nvSpPr>
          <p:cNvPr id="10" name="AutoShape 2"/>
          <p:cNvSpPr>
            <a:spLocks noChangeArrowheads="1"/>
          </p:cNvSpPr>
          <p:nvPr/>
        </p:nvSpPr>
        <p:spPr bwMode="auto">
          <a:xfrm>
            <a:off x="412835" y="30358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r>
              <a:rPr lang="sk-SK" sz="1600" b="1" dirty="0">
                <a:solidFill>
                  <a:schemeClr val="bg1"/>
                </a:solidFill>
              </a:rPr>
              <a:t>    Se</a:t>
            </a:r>
            <a:endParaRPr lang="en-US" sz="1600" b="1" dirty="0">
              <a:solidFill>
                <a:schemeClr val="accent1"/>
              </a:solidFill>
            </a:endParaRPr>
          </a:p>
        </p:txBody>
      </p:sp>
      <p:sp>
        <p:nvSpPr>
          <p:cNvPr id="11" name="Text Box 3"/>
          <p:cNvSpPr txBox="1">
            <a:spLocks noChangeArrowheads="1"/>
          </p:cNvSpPr>
          <p:nvPr/>
        </p:nvSpPr>
        <p:spPr bwMode="auto">
          <a:xfrm>
            <a:off x="869929" y="3094587"/>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Content</a:t>
            </a:r>
            <a:endParaRPr lang="en-US" sz="1600" b="1" dirty="0"/>
          </a:p>
          <a:p>
            <a:endParaRPr lang="en-US" sz="1600" dirty="0"/>
          </a:p>
        </p:txBody>
      </p:sp>
      <p:sp>
        <p:nvSpPr>
          <p:cNvPr id="12" name="AutoShape 2"/>
          <p:cNvSpPr>
            <a:spLocks noChangeArrowheads="1"/>
          </p:cNvSpPr>
          <p:nvPr/>
        </p:nvSpPr>
        <p:spPr bwMode="auto">
          <a:xfrm>
            <a:off x="419908" y="369965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sk-SK" sz="1600" b="1" dirty="0">
                <a:solidFill>
                  <a:schemeClr val="bg1"/>
                </a:solidFill>
              </a:rPr>
              <a:t>    Se</a:t>
            </a:r>
            <a:endParaRPr lang="en-US" sz="1600" b="1" dirty="0">
              <a:solidFill>
                <a:schemeClr val="accent1"/>
              </a:solidFill>
            </a:endParaRPr>
          </a:p>
        </p:txBody>
      </p:sp>
      <p:sp>
        <p:nvSpPr>
          <p:cNvPr id="13" name="Text Box 3"/>
          <p:cNvSpPr txBox="1">
            <a:spLocks noChangeArrowheads="1"/>
          </p:cNvSpPr>
          <p:nvPr/>
        </p:nvSpPr>
        <p:spPr bwMode="auto">
          <a:xfrm>
            <a:off x="884076" y="3699658"/>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Upload Catalog File</a:t>
            </a:r>
            <a:endParaRPr lang="en-US" sz="1600" b="1" dirty="0"/>
          </a:p>
          <a:p>
            <a:endParaRPr lang="en-US" sz="1600" dirty="0"/>
          </a:p>
        </p:txBody>
      </p:sp>
      <p:grpSp>
        <p:nvGrpSpPr>
          <p:cNvPr id="14" name="Group 13"/>
          <p:cNvGrpSpPr/>
          <p:nvPr/>
        </p:nvGrpSpPr>
        <p:grpSpPr>
          <a:xfrm>
            <a:off x="5423294" y="1827705"/>
            <a:ext cx="5226563" cy="2955194"/>
            <a:chOff x="5628088" y="2103702"/>
            <a:chExt cx="5227773" cy="2955878"/>
          </a:xfrm>
        </p:grpSpPr>
        <p:pic>
          <p:nvPicPr>
            <p:cNvPr id="15" name="Picture 14"/>
            <p:cNvPicPr>
              <a:picLocks noChangeAspect="1"/>
            </p:cNvPicPr>
            <p:nvPr/>
          </p:nvPicPr>
          <p:blipFill>
            <a:blip r:embed="rId2"/>
            <a:stretch>
              <a:fillRect/>
            </a:stretch>
          </p:blipFill>
          <p:spPr>
            <a:xfrm>
              <a:off x="5628088" y="2103702"/>
              <a:ext cx="5227773" cy="967824"/>
            </a:xfrm>
            <a:prstGeom prst="rect">
              <a:avLst/>
            </a:prstGeom>
          </p:spPr>
        </p:pic>
        <p:pic>
          <p:nvPicPr>
            <p:cNvPr id="16" name="Picture 15"/>
            <p:cNvPicPr>
              <a:picLocks noChangeAspect="1"/>
            </p:cNvPicPr>
            <p:nvPr/>
          </p:nvPicPr>
          <p:blipFill>
            <a:blip r:embed="rId3"/>
            <a:stretch>
              <a:fillRect/>
            </a:stretch>
          </p:blipFill>
          <p:spPr>
            <a:xfrm>
              <a:off x="5628088" y="3166995"/>
              <a:ext cx="1345719" cy="1892585"/>
            </a:xfrm>
            <a:prstGeom prst="rect">
              <a:avLst/>
            </a:prstGeom>
          </p:spPr>
        </p:pic>
        <p:sp>
          <p:nvSpPr>
            <p:cNvPr id="17" name="Rectangle 16"/>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8" name="Rectangle 17"/>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9" name="Rectangle 18"/>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 name="Group 2"/>
          <p:cNvGrpSpPr/>
          <p:nvPr/>
        </p:nvGrpSpPr>
        <p:grpSpPr>
          <a:xfrm>
            <a:off x="3445784" y="4986733"/>
            <a:ext cx="7718492" cy="612868"/>
            <a:chOff x="3445170" y="4987888"/>
            <a:chExt cx="7720279" cy="613010"/>
          </a:xfrm>
        </p:grpSpPr>
        <p:pic>
          <p:nvPicPr>
            <p:cNvPr id="21" name="Picture 20"/>
            <p:cNvPicPr>
              <a:picLocks noChangeAspect="1"/>
            </p:cNvPicPr>
            <p:nvPr/>
          </p:nvPicPr>
          <p:blipFill>
            <a:blip r:embed="rId4"/>
            <a:stretch>
              <a:fillRect/>
            </a:stretch>
          </p:blipFill>
          <p:spPr>
            <a:xfrm>
              <a:off x="3445170" y="4987888"/>
              <a:ext cx="7720279" cy="613010"/>
            </a:xfrm>
            <a:prstGeom prst="rect">
              <a:avLst/>
            </a:prstGeom>
          </p:spPr>
        </p:pic>
        <p:sp>
          <p:nvSpPr>
            <p:cNvPr id="22" name="Rectangle 21"/>
            <p:cNvSpPr/>
            <p:nvPr/>
          </p:nvSpPr>
          <p:spPr bwMode="gray">
            <a:xfrm>
              <a:off x="6240147" y="5099877"/>
              <a:ext cx="1248475"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927781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5</a:t>
            </a:r>
            <a:endParaRPr lang="en-US" dirty="0"/>
          </a:p>
        </p:txBody>
      </p:sp>
      <p:sp>
        <p:nvSpPr>
          <p:cNvPr id="7"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1</a:t>
            </a:r>
            <a:r>
              <a:rPr lang="en-US" sz="1600" b="1" dirty="0">
                <a:solidFill>
                  <a:schemeClr val="bg1"/>
                </a:solidFill>
              </a:rPr>
              <a:t>   </a:t>
            </a:r>
            <a:endParaRPr lang="en-US" sz="1600" b="1" dirty="0">
              <a:solidFill>
                <a:schemeClr val="accent1"/>
              </a:solidFill>
            </a:endParaRPr>
          </a:p>
        </p:txBody>
      </p:sp>
      <p:sp>
        <p:nvSpPr>
          <p:cNvPr id="8" name="AutoShape 2"/>
          <p:cNvSpPr>
            <a:spLocks noChangeArrowheads="1"/>
          </p:cNvSpPr>
          <p:nvPr/>
        </p:nvSpPr>
        <p:spPr bwMode="auto">
          <a:xfrm>
            <a:off x="325335" y="2076128"/>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 2</a:t>
            </a:r>
            <a:endParaRPr lang="en-US" sz="1600" b="1" dirty="0"/>
          </a:p>
        </p:txBody>
      </p:sp>
      <p:sp>
        <p:nvSpPr>
          <p:cNvPr id="9" name="Rectangle 8"/>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10" name="Rectangle 9"/>
          <p:cNvSpPr/>
          <p:nvPr/>
        </p:nvSpPr>
        <p:spPr>
          <a:xfrm>
            <a:off x="782430" y="2125121"/>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grpSp>
        <p:nvGrpSpPr>
          <p:cNvPr id="15" name="Group 14">
            <a:extLst>
              <a:ext uri="{FF2B5EF4-FFF2-40B4-BE49-F238E27FC236}">
                <a16:creationId xmlns:a16="http://schemas.microsoft.com/office/drawing/2014/main" id="{19BADA8C-7EFF-45F2-BCE8-11090C082A69}"/>
              </a:ext>
            </a:extLst>
          </p:cNvPr>
          <p:cNvGrpSpPr/>
          <p:nvPr/>
        </p:nvGrpSpPr>
        <p:grpSpPr>
          <a:xfrm>
            <a:off x="325335" y="2856124"/>
            <a:ext cx="9810180" cy="2497448"/>
            <a:chOff x="325335" y="2097603"/>
            <a:chExt cx="9810180" cy="2497448"/>
          </a:xfrm>
        </p:grpSpPr>
        <p:pic>
          <p:nvPicPr>
            <p:cNvPr id="16" name="Picture 15">
              <a:extLst>
                <a:ext uri="{FF2B5EF4-FFF2-40B4-BE49-F238E27FC236}">
                  <a16:creationId xmlns:a16="http://schemas.microsoft.com/office/drawing/2014/main" id="{43E82BEE-91A1-4288-A3A0-501E4C5832C7}"/>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7" name="AutoShape 20">
              <a:extLst>
                <a:ext uri="{FF2B5EF4-FFF2-40B4-BE49-F238E27FC236}">
                  <a16:creationId xmlns:a16="http://schemas.microsoft.com/office/drawing/2014/main" id="{DB244D82-CC1C-408B-A2EE-A597F9A60BB7}"/>
                </a:ext>
              </a:extLst>
            </p:cNvPr>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8" name="AutoShape 20">
              <a:extLst>
                <a:ext uri="{FF2B5EF4-FFF2-40B4-BE49-F238E27FC236}">
                  <a16:creationId xmlns:a16="http://schemas.microsoft.com/office/drawing/2014/main" id="{C82FB782-277E-4F8D-89B0-4F525DA0AD9F}"/>
                </a:ext>
              </a:extLst>
            </p:cNvPr>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499387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5336" y="1287589"/>
            <a:ext cx="11542528" cy="1953929"/>
          </a:xfrm>
          <a:prstGeom prst="rect">
            <a:avLst/>
          </a:prstGeom>
        </p:spPr>
        <p:txBody>
          <a:bodyPr wrap="square">
            <a:spAutoFit/>
          </a:bodyPr>
          <a:lstStyle/>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grpSp>
        <p:nvGrpSpPr>
          <p:cNvPr id="4" name="Group 3"/>
          <p:cNvGrpSpPr/>
          <p:nvPr/>
        </p:nvGrpSpPr>
        <p:grpSpPr>
          <a:xfrm>
            <a:off x="5193711" y="2849157"/>
            <a:ext cx="6674153" cy="1569494"/>
            <a:chOff x="5193502" y="2849816"/>
            <a:chExt cx="6675698" cy="1569857"/>
          </a:xfrm>
        </p:grpSpPr>
        <p:pic>
          <p:nvPicPr>
            <p:cNvPr id="3" name="Picture 2"/>
            <p:cNvPicPr>
              <a:picLocks noChangeAspect="1"/>
            </p:cNvPicPr>
            <p:nvPr/>
          </p:nvPicPr>
          <p:blipFill>
            <a:blip r:embed="rId2"/>
            <a:stretch>
              <a:fillRect/>
            </a:stretch>
          </p:blipFill>
          <p:spPr>
            <a:xfrm>
              <a:off x="5193502" y="2849817"/>
              <a:ext cx="6675698" cy="1569856"/>
            </a:xfrm>
            <a:prstGeom prst="rect">
              <a:avLst/>
            </a:prstGeom>
          </p:spPr>
        </p:pic>
        <p:sp>
          <p:nvSpPr>
            <p:cNvPr id="6" name="AutoShape 20"/>
            <p:cNvSpPr>
              <a:spLocks noChangeArrowheads="1"/>
            </p:cNvSpPr>
            <p:nvPr/>
          </p:nvSpPr>
          <p:spPr bwMode="auto">
            <a:xfrm>
              <a:off x="7315200" y="4055783"/>
              <a:ext cx="796159" cy="27185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7" name="AutoShape 20"/>
            <p:cNvSpPr>
              <a:spLocks noChangeArrowheads="1"/>
            </p:cNvSpPr>
            <p:nvPr/>
          </p:nvSpPr>
          <p:spPr bwMode="auto">
            <a:xfrm>
              <a:off x="5273566" y="2849816"/>
              <a:ext cx="4485289" cy="311169"/>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361396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18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What is an </a:t>
            </a:r>
            <a:r>
              <a:rPr lang="en-US" dirty="0">
                <a:solidFill>
                  <a:schemeClr val="accent1"/>
                </a:solidFill>
              </a:rPr>
              <a:t>Excel Catalog?</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invGray">
          <a:xfrm>
            <a:off x="0" y="3427200"/>
            <a:ext cx="12195175" cy="3430800"/>
          </a:xfrm>
        </p:spPr>
      </p:pic>
      <p:pic>
        <p:nvPicPr>
          <p:cNvPr id="4" name="Divider Image Placeholder">
            <a:extLst>
              <a:ext uri="{FF2B5EF4-FFF2-40B4-BE49-F238E27FC236}">
                <a16:creationId xmlns:a16="http://schemas.microsoft.com/office/drawing/2014/main" id="{A1A6E2F7-1FE7-4047-BF70-C28C3DBC39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4" b="34"/>
          <a:stretch/>
        </p:blipFill>
        <p:spPr bwMode="gray">
          <a:xfrm>
            <a:off x="0" y="3415461"/>
            <a:ext cx="12195175" cy="3430800"/>
          </a:xfrm>
          <a:prstGeom prst="rect">
            <a:avLst/>
          </a:prstGeom>
          <a:noFill/>
        </p:spPr>
      </p:pic>
    </p:spTree>
    <p:extLst>
      <p:ext uri="{BB962C8B-B14F-4D97-AF65-F5344CB8AC3E}">
        <p14:creationId xmlns:p14="http://schemas.microsoft.com/office/powerpoint/2010/main" val="1515423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p:cNvSpPr>
            <a:spLocks noGrp="1"/>
          </p:cNvSpPr>
          <p:nvPr>
            <p:ph type="body" sz="quarter" idx="11"/>
          </p:nvPr>
        </p:nvSpPr>
        <p:spPr>
          <a:xfrm>
            <a:off x="503998" y="1620000"/>
            <a:ext cx="10816671" cy="4716000"/>
          </a:xfrm>
        </p:spPr>
        <p:txBody>
          <a:bodyPr>
            <a:normAutofit/>
          </a:bodyPr>
          <a:lstStyle/>
          <a:p>
            <a:pPr marL="285693" lvl="2" indent="-285693" algn="just">
              <a:spcBef>
                <a:spcPts val="1620"/>
              </a:spcBef>
              <a:buClr>
                <a:schemeClr val="accent1"/>
              </a:buClr>
              <a:buFont typeface="Arial" panose="020B0604020202020204" pitchFamily="34" charset="0"/>
              <a:buChar char="•"/>
            </a:pPr>
            <a:r>
              <a:rPr lang="en-US" sz="1600" dirty="0"/>
              <a:t>A static catalog (Excel) is a text file stored on Ariba Network that describes the products and services your organization offers and the prices you charge. Your </a:t>
            </a:r>
            <a:r>
              <a:rPr lang="en-US" sz="1600" b="1" dirty="0"/>
              <a:t>KYNDRYL’s </a:t>
            </a:r>
            <a:r>
              <a:rPr lang="en-US" sz="1600" dirty="0"/>
              <a:t>users access your catalog through </a:t>
            </a:r>
            <a:r>
              <a:rPr lang="sk-SK" sz="1600" dirty="0"/>
              <a:t>SAP Ariba Procurement</a:t>
            </a:r>
            <a:r>
              <a:rPr lang="en-US" sz="1600" dirty="0"/>
              <a:t> to purchase your products and services offerings.</a:t>
            </a:r>
          </a:p>
          <a:p>
            <a:pPr marL="285693" lvl="2" indent="-285693">
              <a:spcBef>
                <a:spcPts val="1620"/>
              </a:spcBef>
              <a:buClr>
                <a:schemeClr val="accent1"/>
              </a:buClr>
              <a:buFont typeface="Arial" panose="020B0604020202020204" pitchFamily="34" charset="0"/>
              <a:buChar char="•"/>
            </a:pPr>
            <a:r>
              <a:rPr lang="en-US" sz="1600" kern="0" dirty="0"/>
              <a:t>It allows:</a:t>
            </a:r>
          </a:p>
          <a:p>
            <a:pPr lvl="2" indent="0" algn="just">
              <a:buClr>
                <a:schemeClr val="accent1"/>
              </a:buClr>
              <a:buNone/>
            </a:pPr>
            <a:r>
              <a:rPr lang="en-US" sz="1600" kern="0" dirty="0"/>
              <a:t>Rapid Deployment </a:t>
            </a:r>
          </a:p>
          <a:p>
            <a:pPr lvl="2" indent="0" algn="just">
              <a:buClr>
                <a:schemeClr val="accent1"/>
              </a:buClr>
              <a:buNone/>
            </a:pPr>
            <a:r>
              <a:rPr lang="en-US" sz="1600" kern="0" dirty="0"/>
              <a:t>Great Compliance Control</a:t>
            </a:r>
          </a:p>
          <a:p>
            <a:pPr lvl="2" indent="0" algn="just">
              <a:buClr>
                <a:schemeClr val="accent1"/>
              </a:buClr>
              <a:buNone/>
            </a:pPr>
            <a:r>
              <a:rPr lang="en-US" sz="1600" kern="0" dirty="0"/>
              <a:t>Low Setup Cost and Complexity</a:t>
            </a:r>
          </a:p>
          <a:p>
            <a:pPr marL="285693" lvl="2" indent="-285693">
              <a:spcBef>
                <a:spcPts val="1620"/>
              </a:spcBef>
              <a:buClr>
                <a:schemeClr val="accent1"/>
              </a:buClr>
              <a:buFont typeface="Arial" panose="020B0604020202020204" pitchFamily="34" charset="0"/>
              <a:buChar char="•"/>
            </a:pPr>
            <a:r>
              <a:rPr lang="en-US" sz="1600" b="1" dirty="0"/>
              <a:t>KYNDRYL’s</a:t>
            </a:r>
            <a:r>
              <a:rPr lang="en-US" sz="1600" dirty="0"/>
              <a:t> users will be able to:</a:t>
            </a:r>
          </a:p>
          <a:p>
            <a:pPr lvl="2" indent="0" algn="just">
              <a:buClr>
                <a:schemeClr val="accent1"/>
              </a:buClr>
              <a:buNone/>
            </a:pPr>
            <a:r>
              <a:rPr lang="en-US" sz="1600" kern="0" dirty="0"/>
              <a:t>See</a:t>
            </a:r>
          </a:p>
          <a:p>
            <a:pPr lvl="2" indent="0" algn="just">
              <a:buClr>
                <a:schemeClr val="accent1"/>
              </a:buClr>
              <a:buNone/>
            </a:pPr>
            <a:r>
              <a:rPr lang="en-US" sz="1600" kern="0" dirty="0"/>
              <a:t>Compare </a:t>
            </a:r>
          </a:p>
          <a:p>
            <a:pPr lvl="2" indent="0" algn="just">
              <a:buClr>
                <a:schemeClr val="accent1"/>
              </a:buClr>
              <a:buNone/>
            </a:pPr>
            <a:r>
              <a:rPr lang="en-US" sz="1600" kern="0" dirty="0"/>
              <a:t>Buy </a:t>
            </a:r>
          </a:p>
        </p:txBody>
      </p:sp>
      <p:sp>
        <p:nvSpPr>
          <p:cNvPr id="2" name="Title"/>
          <p:cNvSpPr>
            <a:spLocks noGrp="1"/>
          </p:cNvSpPr>
          <p:nvPr>
            <p:ph type="title"/>
          </p:nvPr>
        </p:nvSpPr>
        <p:spPr/>
        <p:txBody>
          <a:bodyPr/>
          <a:lstStyle/>
          <a:p>
            <a:r>
              <a:rPr lang="en-US" dirty="0"/>
              <a:t>What is an Excel Catalog?</a:t>
            </a:r>
          </a:p>
        </p:txBody>
      </p:sp>
    </p:spTree>
    <p:extLst>
      <p:ext uri="{BB962C8B-B14F-4D97-AF65-F5344CB8AC3E}">
        <p14:creationId xmlns:p14="http://schemas.microsoft.com/office/powerpoint/2010/main" val="2468716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Interface (customer Users) – Items View</a:t>
            </a:r>
          </a:p>
        </p:txBody>
      </p:sp>
      <p:sp>
        <p:nvSpPr>
          <p:cNvPr id="4" name="Text Placeholder 3"/>
          <p:cNvSpPr>
            <a:spLocks noGrp="1"/>
          </p:cNvSpPr>
          <p:nvPr>
            <p:ph type="body" sz="quarter" idx="10"/>
          </p:nvPr>
        </p:nvSpPr>
        <p:spPr>
          <a:xfrm>
            <a:off x="325336" y="1386902"/>
            <a:ext cx="3431660" cy="5101634"/>
          </a:xfrm>
        </p:spPr>
        <p:txBody>
          <a:bodyPr/>
          <a:lstStyle/>
          <a:p>
            <a:pPr marL="285693" indent="-285693">
              <a:buSzPct val="100000"/>
              <a:buFont typeface="Arial" panose="020B0604020202020204" pitchFamily="34" charset="0"/>
              <a:buChar char="•"/>
            </a:pPr>
            <a:r>
              <a:rPr lang="en-US" sz="1600" kern="0" dirty="0"/>
              <a:t>Search for Items or browse through the different Categories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r>
              <a:rPr lang="en-US" sz="1600" kern="0" dirty="0"/>
              <a:t>Returned search results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endParaRPr lang="sk-SK" sz="1600" kern="0" dirty="0"/>
          </a:p>
          <a:p>
            <a:pPr marL="285693" indent="-285693">
              <a:buSzPct val="100000"/>
              <a:buFont typeface="Arial" panose="020B0604020202020204" pitchFamily="34" charset="0"/>
              <a:buChar char="•"/>
            </a:pPr>
            <a:r>
              <a:rPr lang="en-US" sz="1600" kern="0" dirty="0"/>
              <a:t>Single item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403" y="1386902"/>
            <a:ext cx="3735461" cy="1752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477" y="3207043"/>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476" y="4881575"/>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a:t>
            </a:r>
            <a:r>
              <a:rPr lang="sk-SK" dirty="0"/>
              <a:t>Catalog Template</a:t>
            </a:r>
            <a:endParaRPr lang="en-US" dirty="0"/>
          </a:p>
        </p:txBody>
      </p:sp>
      <p:sp>
        <p:nvSpPr>
          <p:cNvPr id="4" name="TextBox 3"/>
          <p:cNvSpPr txBox="1"/>
          <p:nvPr/>
        </p:nvSpPr>
        <p:spPr>
          <a:xfrm>
            <a:off x="534059" y="1325105"/>
            <a:ext cx="856576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Excel</a:t>
            </a:r>
            <a:r>
              <a:rPr lang="sk-SK" sz="1600" kern="0" dirty="0">
                <a:ea typeface="Arial Unicode MS" pitchFamily="34" charset="-128"/>
                <a:cs typeface="Arial Unicode MS" pitchFamily="34" charset="-128"/>
              </a:rPr>
              <a:t> Catalog Template will be provided separately</a:t>
            </a:r>
            <a:endParaRPr lang="en-US" sz="1600" kern="0" dirty="0" err="1">
              <a:ea typeface="Arial Unicode MS" pitchFamily="34" charset="-128"/>
              <a:cs typeface="Arial Unicode MS" pitchFamily="34" charset="-128"/>
            </a:endParaRPr>
          </a:p>
        </p:txBody>
      </p:sp>
      <p:pic>
        <p:nvPicPr>
          <p:cNvPr id="6" name="Picture 5">
            <a:extLst>
              <a:ext uri="{FF2B5EF4-FFF2-40B4-BE49-F238E27FC236}">
                <a16:creationId xmlns:a16="http://schemas.microsoft.com/office/drawing/2014/main" id="{70FA351C-E5C6-4B2F-A2AE-7954C84AB7D0}"/>
              </a:ext>
            </a:extLst>
          </p:cNvPr>
          <p:cNvPicPr>
            <a:picLocks noChangeAspect="1"/>
          </p:cNvPicPr>
          <p:nvPr/>
        </p:nvPicPr>
        <p:blipFill>
          <a:blip r:embed="rId3"/>
          <a:stretch>
            <a:fillRect/>
          </a:stretch>
        </p:blipFill>
        <p:spPr>
          <a:xfrm>
            <a:off x="699678" y="2134168"/>
            <a:ext cx="10795820" cy="1081896"/>
          </a:xfrm>
          <a:prstGeom prst="rect">
            <a:avLst/>
          </a:prstGeom>
        </p:spPr>
      </p:pic>
      <p:pic>
        <p:nvPicPr>
          <p:cNvPr id="7" name="Picture 6">
            <a:extLst>
              <a:ext uri="{FF2B5EF4-FFF2-40B4-BE49-F238E27FC236}">
                <a16:creationId xmlns:a16="http://schemas.microsoft.com/office/drawing/2014/main" id="{46D91E31-7BDA-40B1-88C3-0D73AB40EDB9}"/>
              </a:ext>
            </a:extLst>
          </p:cNvPr>
          <p:cNvPicPr>
            <a:picLocks noChangeAspect="1"/>
          </p:cNvPicPr>
          <p:nvPr/>
        </p:nvPicPr>
        <p:blipFill>
          <a:blip r:embed="rId4"/>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279874953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Excel </a:t>
            </a:r>
            <a:r>
              <a:rPr lang="en-US" dirty="0">
                <a:solidFill>
                  <a:schemeClr val="accent1"/>
                </a:solidFill>
              </a:rPr>
              <a:t>Catalog Enablement</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prstGeom prst="rect">
            <a:avLst/>
          </a:prstGeom>
        </p:spPr>
      </p:pic>
    </p:spTree>
    <p:extLst>
      <p:ext uri="{BB962C8B-B14F-4D97-AF65-F5344CB8AC3E}">
        <p14:creationId xmlns:p14="http://schemas.microsoft.com/office/powerpoint/2010/main" val="3115733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336" y="367951"/>
            <a:ext cx="11542528" cy="756000"/>
          </a:xfrm>
        </p:spPr>
        <p:txBody>
          <a:bodyPr/>
          <a:lstStyle/>
          <a:p>
            <a:r>
              <a:rPr lang="de-DE" dirty="0"/>
              <a:t>Excel Catalog Enablement</a:t>
            </a:r>
            <a:br>
              <a:rPr lang="en-US" dirty="0"/>
            </a:br>
            <a:endParaRPr lang="en-US" b="0" dirty="0"/>
          </a:p>
        </p:txBody>
      </p:sp>
      <p:sp>
        <p:nvSpPr>
          <p:cNvPr id="4" name="Text Placeholder 3"/>
          <p:cNvSpPr txBox="1">
            <a:spLocks noGrp="1"/>
          </p:cNvSpPr>
          <p:nvPr>
            <p:ph type="body" sz="quarter" idx="10"/>
          </p:nvPr>
        </p:nvSpPr>
        <p:spPr>
          <a:xfrm>
            <a:off x="325336" y="1369230"/>
            <a:ext cx="3112313" cy="2400101"/>
          </a:xfrm>
          <a:prstGeom prst="rect">
            <a:avLst/>
          </a:prstGeom>
          <a:noFill/>
        </p:spPr>
        <p:txBody>
          <a:bodyPr vert="horz" wrap="square" lIns="0" tIns="0" rIns="0" bIns="0" rtlCol="0">
            <a:spAutoFit/>
          </a:bodyPr>
          <a:lstStyle/>
          <a:p>
            <a:pPr fontAlgn="base">
              <a:spcBef>
                <a:spcPts val="600"/>
              </a:spcBef>
              <a:spcAft>
                <a:spcPct val="0"/>
              </a:spcAft>
              <a:buClr>
                <a:srgbClr val="F0AB00"/>
              </a:buClr>
            </a:pPr>
            <a:r>
              <a:rPr lang="en-US" sz="1400" kern="0" dirty="0">
                <a:ea typeface="Arial Unicode MS" pitchFamily="34" charset="-128"/>
                <a:cs typeface="Arial Unicode MS" pitchFamily="34" charset="-128"/>
              </a:rPr>
              <a:t>Buyer’s Prerequisites to Start:</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Requirements Completed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Approvers Identified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Commodity Codes &amp; </a:t>
            </a:r>
            <a:r>
              <a:rPr lang="en-US" sz="1400" kern="0" dirty="0" err="1">
                <a:ea typeface="Arial Unicode MS" pitchFamily="34" charset="-128"/>
                <a:cs typeface="Arial Unicode MS" pitchFamily="34" charset="-128"/>
              </a:rPr>
              <a:t>UoM</a:t>
            </a:r>
            <a:r>
              <a:rPr lang="en-US" sz="1400" kern="0" dirty="0">
                <a:ea typeface="Arial Unicode MS" pitchFamily="34" charset="-128"/>
                <a:cs typeface="Arial Unicode MS" pitchFamily="34" charset="-128"/>
              </a:rPr>
              <a:t> Loaded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Supplier Master Data Enriched (Supplier ANID Added)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Escalation Path Defined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Content Clarified with Supplier</a:t>
            </a:r>
          </a:p>
        </p:txBody>
      </p:sp>
      <p:sp>
        <p:nvSpPr>
          <p:cNvPr id="5" name="TextBox 4"/>
          <p:cNvSpPr txBox="1"/>
          <p:nvPr/>
        </p:nvSpPr>
        <p:spPr>
          <a:xfrm>
            <a:off x="7659273" y="1369229"/>
            <a:ext cx="4156518" cy="861575"/>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Buyer</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nvGraphicFramePr>
        <p:xfrm>
          <a:off x="4007837" y="3236549"/>
          <a:ext cx="5729698" cy="249284"/>
        </p:xfrm>
        <a:graphic>
          <a:graphicData uri="http://schemas.openxmlformats.org/drawingml/2006/table">
            <a:tbl>
              <a:tblPr/>
              <a:tblGrid>
                <a:gridCol w="1015387">
                  <a:extLst>
                    <a:ext uri="{9D8B030D-6E8A-4147-A177-3AD203B41FA5}">
                      <a16:colId xmlns:a16="http://schemas.microsoft.com/office/drawing/2014/main" val="20000"/>
                    </a:ext>
                  </a:extLst>
                </a:gridCol>
                <a:gridCol w="860132">
                  <a:extLst>
                    <a:ext uri="{9D8B030D-6E8A-4147-A177-3AD203B41FA5}">
                      <a16:colId xmlns:a16="http://schemas.microsoft.com/office/drawing/2014/main" val="20001"/>
                    </a:ext>
                  </a:extLst>
                </a:gridCol>
                <a:gridCol w="983228">
                  <a:extLst>
                    <a:ext uri="{9D8B030D-6E8A-4147-A177-3AD203B41FA5}">
                      <a16:colId xmlns:a16="http://schemas.microsoft.com/office/drawing/2014/main" val="20002"/>
                    </a:ext>
                  </a:extLst>
                </a:gridCol>
                <a:gridCol w="968945">
                  <a:extLst>
                    <a:ext uri="{9D8B030D-6E8A-4147-A177-3AD203B41FA5}">
                      <a16:colId xmlns:a16="http://schemas.microsoft.com/office/drawing/2014/main" val="20003"/>
                    </a:ext>
                  </a:extLst>
                </a:gridCol>
                <a:gridCol w="954660">
                  <a:extLst>
                    <a:ext uri="{9D8B030D-6E8A-4147-A177-3AD203B41FA5}">
                      <a16:colId xmlns:a16="http://schemas.microsoft.com/office/drawing/2014/main" val="20004"/>
                    </a:ext>
                  </a:extLst>
                </a:gridCol>
                <a:gridCol w="947346">
                  <a:extLst>
                    <a:ext uri="{9D8B030D-6E8A-4147-A177-3AD203B41FA5}">
                      <a16:colId xmlns:a16="http://schemas.microsoft.com/office/drawing/2014/main" val="20005"/>
                    </a:ext>
                  </a:extLst>
                </a:gridCol>
              </a:tblGrid>
              <a:tr h="249284">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nvGraphicFramePr>
        <p:xfrm>
          <a:off x="4007837" y="3485833"/>
          <a:ext cx="5729696" cy="2591796"/>
        </p:xfrm>
        <a:graphic>
          <a:graphicData uri="http://schemas.openxmlformats.org/drawingml/2006/table">
            <a:tbl>
              <a:tblPr firstRow="1" bandRow="1">
                <a:tableStyleId>{22838BEF-8BB2-4498-84A7-C5851F593DF1}</a:tableStyleId>
              </a:tblPr>
              <a:tblGrid>
                <a:gridCol w="956446">
                  <a:extLst>
                    <a:ext uri="{9D8B030D-6E8A-4147-A177-3AD203B41FA5}">
                      <a16:colId xmlns:a16="http://schemas.microsoft.com/office/drawing/2014/main" val="20000"/>
                    </a:ext>
                  </a:extLst>
                </a:gridCol>
                <a:gridCol w="892662">
                  <a:extLst>
                    <a:ext uri="{9D8B030D-6E8A-4147-A177-3AD203B41FA5}">
                      <a16:colId xmlns:a16="http://schemas.microsoft.com/office/drawing/2014/main" val="20001"/>
                    </a:ext>
                  </a:extLst>
                </a:gridCol>
                <a:gridCol w="1008808">
                  <a:extLst>
                    <a:ext uri="{9D8B030D-6E8A-4147-A177-3AD203B41FA5}">
                      <a16:colId xmlns:a16="http://schemas.microsoft.com/office/drawing/2014/main" val="20002"/>
                    </a:ext>
                  </a:extLst>
                </a:gridCol>
                <a:gridCol w="965076">
                  <a:extLst>
                    <a:ext uri="{9D8B030D-6E8A-4147-A177-3AD203B41FA5}">
                      <a16:colId xmlns:a16="http://schemas.microsoft.com/office/drawing/2014/main" val="20003"/>
                    </a:ext>
                  </a:extLst>
                </a:gridCol>
                <a:gridCol w="956597">
                  <a:extLst>
                    <a:ext uri="{9D8B030D-6E8A-4147-A177-3AD203B41FA5}">
                      <a16:colId xmlns:a16="http://schemas.microsoft.com/office/drawing/2014/main" val="20004"/>
                    </a:ext>
                  </a:extLst>
                </a:gridCol>
                <a:gridCol w="950107">
                  <a:extLst>
                    <a:ext uri="{9D8B030D-6E8A-4147-A177-3AD203B41FA5}">
                      <a16:colId xmlns:a16="http://schemas.microsoft.com/office/drawing/2014/main" val="20005"/>
                    </a:ext>
                  </a:extLst>
                </a:gridCol>
              </a:tblGrid>
              <a:tr h="885360">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Excel Catalog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Excel Catalog if Needed</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218">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218">
                <a:tc>
                  <a:txBody>
                    <a:bodyPr/>
                    <a:lstStyle/>
                    <a:p>
                      <a:pPr marL="0" lvl="0" indent="0" algn="ctr" defTabSz="914400" rtl="0" eaLnBrk="1" fontAlgn="b" latinLnBrk="0" hangingPunct="1">
                        <a:spcBef>
                          <a:spcPts val="600"/>
                        </a:spcBef>
                        <a:buFontTx/>
                        <a:buNone/>
                      </a:pPr>
                      <a:endParaRPr lang="en-US" sz="1200" b="1" i="0" u="none" strike="noStrike" kern="1200" noProof="0" dirty="0">
                        <a:solidFill>
                          <a:srgbClr val="000000"/>
                        </a:solidFill>
                        <a:latin typeface="+mn-lt"/>
                        <a:ea typeface=""/>
                        <a:cs typeface=""/>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538" y="6130327"/>
            <a:ext cx="5138370" cy="196587"/>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89979" tIns="71983" rIns="89979" bIns="71983"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sp>
        <p:nvSpPr>
          <p:cNvPr id="14" name="TextBox 13"/>
          <p:cNvSpPr txBox="1"/>
          <p:nvPr/>
        </p:nvSpPr>
        <p:spPr>
          <a:xfrm>
            <a:off x="4060272" y="5490977"/>
            <a:ext cx="873331" cy="138467"/>
          </a:xfrm>
          <a:prstGeom prst="rect">
            <a:avLst/>
          </a:prstGeom>
          <a:noFill/>
          <a:ln>
            <a:solidFill>
              <a:schemeClr val="bg1"/>
            </a:solidFill>
          </a:ln>
        </p:spPr>
        <p:txBody>
          <a:bodyPr wrap="square" lIns="0" tIns="0" rIns="0" bIns="0" rtlCol="0">
            <a:spAutoFit/>
          </a:bodyPr>
          <a:lstStyle/>
          <a:p>
            <a:pPr algn="ctr" fontAlgn="base">
              <a:spcBef>
                <a:spcPct val="50000"/>
              </a:spcBef>
              <a:spcAft>
                <a:spcPct val="0"/>
              </a:spcAft>
              <a:buClr>
                <a:srgbClr val="F0AB00"/>
              </a:buClr>
              <a:buSzPct val="80000"/>
            </a:pPr>
            <a:r>
              <a:rPr lang="en-US" sz="900" b="1" kern="0" dirty="0">
                <a:ea typeface="Arial Unicode MS" pitchFamily="34" charset="-128"/>
                <a:cs typeface="Arial Unicode MS" pitchFamily="34" charset="-128"/>
              </a:rPr>
              <a:t>KYNDRYL</a:t>
            </a:r>
          </a:p>
        </p:txBody>
      </p:sp>
      <p:graphicFrame>
        <p:nvGraphicFramePr>
          <p:cNvPr id="15" name="Content Placeholder 3"/>
          <p:cNvGraphicFramePr>
            <a:graphicFrameLocks/>
          </p:cNvGraphicFramePr>
          <p:nvPr/>
        </p:nvGraphicFramePr>
        <p:xfrm>
          <a:off x="4966401" y="2553899"/>
          <a:ext cx="4829846" cy="87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810" y="4704925"/>
            <a:ext cx="788095" cy="153611"/>
          </a:xfrm>
          <a:prstGeom prst="rect">
            <a:avLst/>
          </a:prstGeom>
        </p:spPr>
      </p:pic>
      <p:cxnSp>
        <p:nvCxnSpPr>
          <p:cNvPr id="6" name="Straight Arrow Connector 5"/>
          <p:cNvCxnSpPr/>
          <p:nvPr/>
        </p:nvCxnSpPr>
        <p:spPr>
          <a:xfrm>
            <a:off x="8780772" y="3236549"/>
            <a:ext cx="7881" cy="289377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717005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Publishing a </a:t>
            </a:r>
            <a:r>
              <a:rPr lang="en-US" dirty="0">
                <a:solidFill>
                  <a:schemeClr val="accent1"/>
                </a:solidFill>
              </a:rPr>
              <a:t>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2832608719"/>
      </p:ext>
    </p:extLst>
  </p:cSld>
  <p:clrMapOvr>
    <a:masterClrMapping/>
  </p:clrMapOvr>
</p:sld>
</file>

<file path=ppt/theme/theme1.xml><?xml version="1.0" encoding="utf-8"?>
<a:theme xmlns:a="http://schemas.openxmlformats.org/drawingml/2006/main" name="SAP Ariba 2021 16x9 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61" id="{D20EF84E-6A7B-0645-B943-13AE893653C5}" vid="{670F1FC9-6B07-2149-A8BB-CC0DE08297F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KeywordTaxHTField xmlns="fa810d4b-4b60-435e-870b-75af4e5051c9">
      <Terms xmlns="http://schemas.microsoft.com/office/infopath/2007/PartnerControls">
        <TermInfo xmlns="http://schemas.microsoft.com/office/infopath/2007/PartnerControls">
          <TermName xmlns="http://schemas.microsoft.com/office/infopath/2007/PartnerControls">2021/16:9/black</TermName>
          <TermId xmlns="http://schemas.microsoft.com/office/infopath/2007/PartnerControls">b633a168-ad51-4cb5-9c98-09760028a3f0</TermId>
        </TermInfo>
      </Terms>
    </TaxKeywordTaxHTField>
    <TaxCatchAll xmlns="fa810d4b-4b60-435e-870b-75af4e5051c9">
      <Value>24</Value>
    </TaxCatchAl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297AB1D47514F42A9ADD8E3430292C9" ma:contentTypeVersion="14" ma:contentTypeDescription="Create a new document." ma:contentTypeScope="" ma:versionID="db408dfb00e0172fe6177e8eac2fbf79">
  <xsd:schema xmlns:xsd="http://www.w3.org/2001/XMLSchema" xmlns:xs="http://www.w3.org/2001/XMLSchema" xmlns:p="http://schemas.microsoft.com/office/2006/metadata/properties" xmlns:ns2="http://schemas.microsoft.com/sharepoint/v3/fields" xmlns:ns3="fa810d4b-4b60-435e-870b-75af4e5051c9" xmlns:ns4="750d8dd5-8fd0-4936-a430-a5b4a0afcad3" targetNamespace="http://schemas.microsoft.com/office/2006/metadata/properties" ma:root="true" ma:fieldsID="eb2ff235c473ef35c5ca8f5a4f1f78b4" ns2:_="" ns3:_="" ns4:_="">
    <xsd:import namespace="http://schemas.microsoft.com/sharepoint/v3/fields"/>
    <xsd:import namespace="fa810d4b-4b60-435e-870b-75af4e5051c9"/>
    <xsd:import namespace="750d8dd5-8fd0-4936-a430-a5b4a0afcad3"/>
    <xsd:element name="properties">
      <xsd:complexType>
        <xsd:sequence>
          <xsd:element name="documentManagement">
            <xsd:complexType>
              <xsd:all>
                <xsd:element ref="ns2:Description" minOccurs="0"/>
                <xsd:element ref="ns3:TaxKeywordTaxHTField" minOccurs="0"/>
                <xsd:element ref="ns3:TaxCatchAll" minOccurs="0"/>
                <xsd:element ref="ns4:MediaServiceMetadata" minOccurs="0"/>
                <xsd:element ref="ns4:MediaServiceFastMetadata" minOccurs="0"/>
                <xsd:element ref="ns4:MediaServiceAutoTags" minOccurs="0"/>
                <xsd:element ref="ns4:MediaServiceOCR" minOccurs="0"/>
                <xsd:element ref="ns4:MediaServiceDateTaken" minOccurs="0"/>
                <xsd:element ref="ns3:SharedWithUsers" minOccurs="0"/>
                <xsd:element ref="ns3:SharedWithDetails"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8"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810d4b-4b60-435e-870b-75af4e5051c9"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c7b3fb9d-ee0a-40a8-bd42-4026b75186d8"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a995e34d-f9e2-4b8e-a7c2-ddb60f4f8edc}" ma:internalName="TaxCatchAll" ma:showField="CatchAllData" ma:web="fa810d4b-4b60-435e-870b-75af4e5051c9">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d8dd5-8fd0-4936-a430-a5b4a0afcad3"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6A9BF17-1620-4973-946B-2D04BDD70DE1}">
  <ds:schemaRefs>
    <ds:schemaRef ds:uri="http://schemas.microsoft.com/sharepoint/v3/contenttype/forms"/>
  </ds:schemaRefs>
</ds:datastoreItem>
</file>

<file path=customXml/itemProps2.xml><?xml version="1.0" encoding="utf-8"?>
<ds:datastoreItem xmlns:ds="http://schemas.openxmlformats.org/officeDocument/2006/customXml" ds:itemID="{397EED86-F3CB-4A06-828E-3BF8DF11FC27}">
  <ds:schemaRefs>
    <ds:schemaRef ds:uri="http://purl.org/dc/elements/1.1/"/>
    <ds:schemaRef ds:uri="http://purl.org/dc/terms/"/>
    <ds:schemaRef ds:uri="http://www.w3.org/XML/1998/namespace"/>
    <ds:schemaRef ds:uri="47fc58d8-9f4b-4bc8-b278-c3cb6f298023"/>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0e00d59e-b0d2-4e67-be34-67e465b0fbed"/>
    <ds:schemaRef ds:uri="http://purl.org/dc/dcmitype/"/>
    <ds:schemaRef ds:uri="fa810d4b-4b60-435e-870b-75af4e5051c9"/>
  </ds:schemaRefs>
</ds:datastoreItem>
</file>

<file path=customXml/itemProps3.xml><?xml version="1.0" encoding="utf-8"?>
<ds:datastoreItem xmlns:ds="http://schemas.openxmlformats.org/officeDocument/2006/customXml" ds:itemID="{48D8E2A3-B5EE-438D-972D-796823B5BD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fa810d4b-4b60-435e-870b-75af4e5051c9"/>
    <ds:schemaRef ds:uri="750d8dd5-8fd0-4936-a430-a5b4a0afca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SAP_Ariba_2021_16x9_Black</Template>
  <TotalTime>74</TotalTime>
  <Words>1107</Words>
  <Application>Microsoft Office PowerPoint</Application>
  <PresentationFormat>Custom</PresentationFormat>
  <Paragraphs>185</Paragraphs>
  <Slides>25</Slides>
  <Notes>6</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Courier New</vt:lpstr>
      <vt:lpstr>Symbol</vt:lpstr>
      <vt:lpstr>Wingdings</vt:lpstr>
      <vt:lpstr>Wingdings</vt:lpstr>
      <vt:lpstr>SAP Ariba 2021 16x9 black</vt:lpstr>
      <vt:lpstr>Ariba® Network Excel Catalog Guide</vt:lpstr>
      <vt:lpstr>Agenda</vt:lpstr>
      <vt:lpstr>What is an Excel Catalog?</vt:lpstr>
      <vt:lpstr>What is an Excel Catalog?</vt:lpstr>
      <vt:lpstr>User Interface (customer Users) – Items View</vt:lpstr>
      <vt:lpstr>Excel Catalog Template</vt:lpstr>
      <vt:lpstr>Excel Catalog Enablement</vt:lpstr>
      <vt:lpstr>Excel Catalog Enablement </vt:lpstr>
      <vt:lpstr>Publishing a Catalog on Ariba Network</vt:lpstr>
      <vt:lpstr>Ariba Network Access, Catalog Publication</vt:lpstr>
      <vt:lpstr>Catalog Publication</vt:lpstr>
      <vt:lpstr>Catalog Publication</vt:lpstr>
      <vt:lpstr>Catalog Publication</vt:lpstr>
      <vt:lpstr>Catalog Validation - Status</vt:lpstr>
      <vt:lpstr>Catalog Validation/Errors</vt:lpstr>
      <vt:lpstr>How to Correct Errors Found by Ariba Network</vt:lpstr>
      <vt:lpstr>Updating an Excel Catalog on Ariba Network</vt:lpstr>
      <vt:lpstr>Catalog Update – Step 1</vt:lpstr>
      <vt:lpstr>Catalog Update – Step 2</vt:lpstr>
      <vt:lpstr>Catalog Update – Step 3</vt:lpstr>
      <vt:lpstr>Catalog Update – Step 4</vt:lpstr>
      <vt:lpstr>Catalog Update – Step 5</vt:lpstr>
      <vt:lpstr>Catalog Update – Latest Version Only</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SAP SE</dc:creator>
  <cp:keywords>2021/16:9/black</cp:keywords>
  <dc:description/>
  <cp:lastModifiedBy>Baibus, Maxim</cp:lastModifiedBy>
  <cp:revision>14</cp:revision>
  <dcterms:created xsi:type="dcterms:W3CDTF">2021-10-11T07:58:44Z</dcterms:created>
  <dcterms:modified xsi:type="dcterms:W3CDTF">2022-11-14T14:39:44Z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0x0101002297AB1D47514F42A9ADD8E3430292C9</vt:lpwstr>
  </property>
  <property fmtid="{D5CDD505-2E9C-101B-9397-08002B2CF9AE}" pid="9" name="TaxKeyword">
    <vt:lpwstr>24;#2021/16:9/black|b633a168-ad51-4cb5-9c98-09760028a3f0</vt:lpwstr>
  </property>
</Properties>
</file>