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 id="2147483782" r:id="rId5"/>
  </p:sldMasterIdLst>
  <p:notesMasterIdLst>
    <p:notesMasterId r:id="rId17"/>
  </p:notesMasterIdLst>
  <p:handoutMasterIdLst>
    <p:handoutMasterId r:id="rId18"/>
  </p:handoutMasterIdLst>
  <p:sldIdLst>
    <p:sldId id="402" r:id="rId6"/>
    <p:sldId id="450" r:id="rId7"/>
    <p:sldId id="451" r:id="rId8"/>
    <p:sldId id="452" r:id="rId9"/>
    <p:sldId id="453" r:id="rId10"/>
    <p:sldId id="454" r:id="rId11"/>
    <p:sldId id="455" r:id="rId12"/>
    <p:sldId id="457" r:id="rId13"/>
    <p:sldId id="413" r:id="rId14"/>
    <p:sldId id="265" r:id="rId15"/>
    <p:sldId id="435" r:id="rId16"/>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9F3"/>
    <a:srgbClr val="00195A"/>
    <a:srgbClr val="FF0000"/>
    <a:srgbClr val="0F46A7"/>
    <a:srgbClr val="970A82"/>
    <a:srgbClr val="FF3399"/>
    <a:srgbClr val="FEE3A1"/>
    <a:srgbClr val="FFF1D0"/>
    <a:srgbClr val="FFF8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6240" autoAdjust="0"/>
  </p:normalViewPr>
  <p:slideViewPr>
    <p:cSldViewPr snapToGrid="0" showGuides="1">
      <p:cViewPr varScale="1">
        <p:scale>
          <a:sx n="113" d="100"/>
          <a:sy n="113" d="100"/>
        </p:scale>
        <p:origin x="336" y="102"/>
      </p:cViewPr>
      <p:guideLst>
        <p:guide pos="3841"/>
        <p:guide orient="horz" pos="2160"/>
      </p:guideLst>
    </p:cSldViewPr>
  </p:slideViewPr>
  <p:outlineViewPr>
    <p:cViewPr>
      <p:scale>
        <a:sx n="33" d="100"/>
        <a:sy n="33" d="100"/>
      </p:scale>
      <p:origin x="0" y="-8357"/>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2" d="100"/>
          <a:sy n="92" d="100"/>
        </p:scale>
        <p:origin x="40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10</a:t>
            </a:fld>
            <a:endParaRPr lang="de-DE" dirty="0"/>
          </a:p>
        </p:txBody>
      </p:sp>
      <p:sp>
        <p:nvSpPr>
          <p:cNvPr id="6" name="Slide Image Placeholder 5"/>
          <p:cNvSpPr>
            <a:spLocks noGrp="1" noRot="1" noChangeAspect="1"/>
          </p:cNvSpPr>
          <p:nvPr>
            <p:ph type="sldImg"/>
          </p:nvPr>
        </p:nvSpPr>
        <p:spPr>
          <a:xfrm>
            <a:off x="547688" y="612775"/>
            <a:ext cx="5762625" cy="3241675"/>
          </a:xfrm>
        </p:spPr>
      </p:sp>
      <p:sp>
        <p:nvSpPr>
          <p:cNvPr id="7" name="Notes Placeholder 6"/>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544264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sap.com/trademark" TargetMode="External"/><Relationship Id="rId7" Type="http://schemas.openxmlformats.org/officeDocument/2006/relationships/hyperlink" Target="https://www.youtube.com/user/SAP" TargetMode="External"/><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4.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s://www.youtube.com/user/SAP" TargetMode="External"/><Relationship Id="rId12" Type="http://schemas.openxmlformats.org/officeDocument/2006/relationships/image" Target="../media/image5.png"/><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4.png"/><Relationship Id="rId4" Type="http://schemas.openxmlformats.org/officeDocument/2006/relationships/hyperlink" Target="http://www.sap.com/trademark" TargetMode="External"/><Relationship Id="rId9" Type="http://schemas.openxmlformats.org/officeDocument/2006/relationships/hyperlink" Target="https://twitter.com/sap"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49255" y="6217668"/>
            <a:ext cx="1963635"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dirty="0"/>
              <a:t>PUBLIC</a:t>
            </a:r>
          </a:p>
        </p:txBody>
      </p:sp>
      <p:sp>
        <p:nvSpPr>
          <p:cNvPr id="19" name="Speaker"/>
          <p:cNvSpPr>
            <a:spLocks noGrp="1"/>
          </p:cNvSpPr>
          <p:nvPr userDrawn="1">
            <p:ph type="subTitle" idx="1" hasCustomPrompt="1"/>
          </p:nvPr>
        </p:nvSpPr>
        <p:spPr bwMode="black">
          <a:xfrm>
            <a:off x="288000" y="5130489"/>
            <a:ext cx="1089917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2021</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5174" cy="3430006"/>
          </a:xfrm>
          <a:noFill/>
        </p:spPr>
        <p:txBody>
          <a:bodyPr tIns="504000"/>
          <a:lstStyle>
            <a:lvl1pPr algn="ctr">
              <a:defRPr sz="1600">
                <a:solidFill>
                  <a:schemeClr val="tx1"/>
                </a:solidFill>
              </a:defRPr>
            </a:lvl1pPr>
          </a:lstStyle>
          <a:p>
            <a:r>
              <a:rPr lang="en-US" dirty="0"/>
              <a:t>Click to insert title image or illustration</a:t>
            </a:r>
          </a:p>
        </p:txBody>
      </p:sp>
    </p:spTree>
    <p:extLst>
      <p:ext uri="{BB962C8B-B14F-4D97-AF65-F5344CB8AC3E}">
        <p14:creationId xmlns:p14="http://schemas.microsoft.com/office/powerpoint/2010/main" val="24527176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64"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extLst>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dirty="0"/>
              <a:t>PUBLIC</a:t>
            </a:r>
          </a:p>
        </p:txBody>
      </p:sp>
      <p:sp>
        <p:nvSpPr>
          <p:cNvPr id="6" name="Speaker"/>
          <p:cNvSpPr>
            <a:spLocks noGrp="1"/>
          </p:cNvSpPr>
          <p:nvPr userDrawn="1">
            <p:ph type="subTitle" idx="1" hasCustomPrompt="1"/>
          </p:nvPr>
        </p:nvSpPr>
        <p:spPr bwMode="black">
          <a:xfrm>
            <a:off x="287999" y="4268503"/>
            <a:ext cx="109008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2021</a:t>
            </a:r>
          </a:p>
        </p:txBody>
      </p:sp>
      <p:sp>
        <p:nvSpPr>
          <p:cNvPr id="4" name="Title 3"/>
          <p:cNvSpPr>
            <a:spLocks noGrp="1"/>
          </p:cNvSpPr>
          <p:nvPr>
            <p:ph type="title" hasCustomPrompt="1"/>
          </p:nvPr>
        </p:nvSpPr>
        <p:spPr>
          <a:xfrm>
            <a:off x="288000" y="2706317"/>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10" name="SAP Logo" descr="SAP Logo" title="SAP Logo">
            <a:extLst>
              <a:ext uri="{FF2B5EF4-FFF2-40B4-BE49-F238E27FC236}">
                <a16:creationId xmlns:a16="http://schemas.microsoft.com/office/drawing/2014/main" id="{251CD224-43D4-4D54-87EA-DD5933D21141}"/>
              </a:ext>
            </a:extLst>
          </p:cNvPr>
          <p:cNvPicPr>
            <a:picLocks noChangeAspect="1"/>
          </p:cNvPicPr>
          <p:nvPr userDrawn="1"/>
        </p:nvPicPr>
        <p:blipFill>
          <a:blip r:embed="rId2"/>
          <a:stretch>
            <a:fillRect/>
          </a:stretch>
        </p:blipFill>
        <p:spPr>
          <a:xfrm>
            <a:off x="9949255" y="6217668"/>
            <a:ext cx="1963635" cy="360000"/>
          </a:xfrm>
          <a:prstGeom prst="rect">
            <a:avLst/>
          </a:prstGeom>
        </p:spPr>
      </p:pic>
    </p:spTree>
    <p:extLst>
      <p:ext uri="{BB962C8B-B14F-4D97-AF65-F5344CB8AC3E}">
        <p14:creationId xmlns:p14="http://schemas.microsoft.com/office/powerpoint/2010/main" val="1982410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7" orient="horz" pos="41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pic>
        <p:nvPicPr>
          <p:cNvPr id="7"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spTree>
    <p:extLst>
      <p:ext uri="{BB962C8B-B14F-4D97-AF65-F5344CB8AC3E}">
        <p14:creationId xmlns:p14="http://schemas.microsoft.com/office/powerpoint/2010/main" val="78109031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19" name="Copyright information English"/>
          <p:cNvSpPr txBox="1"/>
          <p:nvPr userDrawn="1"/>
        </p:nvSpPr>
        <p:spPr bwMode="black">
          <a:xfrm>
            <a:off x="50323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2021-2023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www.sap.com/trademark</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44"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sp>
        <p:nvSpPr>
          <p:cNvPr id="43" name="Follow all of SAP"/>
          <p:cNvSpPr txBox="1"/>
          <p:nvPr userDrawn="1"/>
        </p:nvSpPr>
        <p:spPr bwMode="black">
          <a:xfrm>
            <a:off x="503238"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pic>
        <p:nvPicPr>
          <p:cNvPr id="11" name="Linkedin icon with link">
            <a:hlinkClick r:id="rId5"/>
            <a:extLst>
              <a:ext uri="{FF2B5EF4-FFF2-40B4-BE49-F238E27FC236}">
                <a16:creationId xmlns:a16="http://schemas.microsoft.com/office/drawing/2014/main" id="{9D57D94C-5B8D-3140-AFE4-D6D89AA1E96E}"/>
              </a:ext>
            </a:extLst>
          </p:cNvPr>
          <p:cNvPicPr>
            <a:picLocks noChangeAspect="1"/>
          </p:cNvPicPr>
          <p:nvPr userDrawn="1"/>
        </p:nvPicPr>
        <p:blipFill>
          <a:blip r:embed="rId6"/>
          <a:srcRect/>
          <a:stretch/>
        </p:blipFill>
        <p:spPr>
          <a:xfrm>
            <a:off x="2257487" y="1749959"/>
            <a:ext cx="361809" cy="361809"/>
          </a:xfrm>
          <a:prstGeom prst="rect">
            <a:avLst/>
          </a:prstGeom>
        </p:spPr>
      </p:pic>
      <p:pic>
        <p:nvPicPr>
          <p:cNvPr id="12" name="YouTube icon with link">
            <a:hlinkClick r:id="rId7"/>
            <a:extLst>
              <a:ext uri="{FF2B5EF4-FFF2-40B4-BE49-F238E27FC236}">
                <a16:creationId xmlns:a16="http://schemas.microsoft.com/office/drawing/2014/main" id="{0475501A-18AB-7547-8D97-A64EB4D25B2F}"/>
              </a:ext>
            </a:extLst>
          </p:cNvPr>
          <p:cNvPicPr>
            <a:picLocks noChangeAspect="1"/>
          </p:cNvPicPr>
          <p:nvPr userDrawn="1"/>
        </p:nvPicPr>
        <p:blipFill>
          <a:blip r:embed="rId8"/>
          <a:srcRect/>
          <a:stretch/>
        </p:blipFill>
        <p:spPr>
          <a:xfrm>
            <a:off x="1666951" y="1749063"/>
            <a:ext cx="363600" cy="363600"/>
          </a:xfrm>
          <a:prstGeom prst="rect">
            <a:avLst/>
          </a:prstGeom>
        </p:spPr>
      </p:pic>
      <p:pic>
        <p:nvPicPr>
          <p:cNvPr id="13" name="Twitter icon with link">
            <a:hlinkClick r:id="rId9" tooltip="https://twitter.com/sap"/>
            <a:extLst>
              <a:ext uri="{FF2B5EF4-FFF2-40B4-BE49-F238E27FC236}">
                <a16:creationId xmlns:a16="http://schemas.microsoft.com/office/drawing/2014/main" id="{AD33F824-42F2-6249-B265-71A9216BBFD1}"/>
              </a:ext>
            </a:extLst>
          </p:cNvPr>
          <p:cNvPicPr>
            <a:picLocks noChangeAspect="1"/>
          </p:cNvPicPr>
          <p:nvPr userDrawn="1"/>
        </p:nvPicPr>
        <p:blipFill>
          <a:blip r:embed="rId10"/>
          <a:srcRect/>
          <a:stretch/>
        </p:blipFill>
        <p:spPr>
          <a:xfrm>
            <a:off x="1078206" y="1749959"/>
            <a:ext cx="361809" cy="361809"/>
          </a:xfrm>
          <a:prstGeom prst="rect">
            <a:avLst/>
          </a:prstGeom>
        </p:spPr>
      </p:pic>
      <p:pic>
        <p:nvPicPr>
          <p:cNvPr id="14" name="Facebook icon with link">
            <a:hlinkClick r:id="rId11"/>
            <a:extLst>
              <a:ext uri="{FF2B5EF4-FFF2-40B4-BE49-F238E27FC236}">
                <a16:creationId xmlns:a16="http://schemas.microsoft.com/office/drawing/2014/main" id="{2AAF8808-1368-BE4E-8570-4752A98D5D15}"/>
              </a:ext>
            </a:extLst>
          </p:cNvPr>
          <p:cNvPicPr>
            <a:picLocks noChangeAspect="1"/>
          </p:cNvPicPr>
          <p:nvPr userDrawn="1"/>
        </p:nvPicPr>
        <p:blipFill>
          <a:blip r:embed="rId12"/>
          <a:srcRect/>
          <a:stretch/>
        </p:blipFill>
        <p:spPr>
          <a:xfrm>
            <a:off x="487670" y="1749063"/>
            <a:ext cx="363600" cy="363600"/>
          </a:xfrm>
          <a:prstGeom prst="rect">
            <a:avLst/>
          </a:prstGeom>
        </p:spPr>
      </p:pic>
    </p:spTree>
    <p:extLst>
      <p:ext uri="{BB962C8B-B14F-4D97-AF65-F5344CB8AC3E}">
        <p14:creationId xmlns:p14="http://schemas.microsoft.com/office/powerpoint/2010/main" val="45192519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1" name="Copyright information">
            <a:hlinkClick r:id="rId2"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5565" y="5994000"/>
            <a:ext cx="1963635" cy="360000"/>
          </a:xfrm>
          <a:prstGeom prst="rect">
            <a:avLst/>
          </a:prstGeom>
        </p:spPr>
      </p:pic>
      <p:sp>
        <p:nvSpPr>
          <p:cNvPr id="32"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2021-20233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en-US" sz="800" kern="1200" dirty="0">
                <a:solidFill>
                  <a:schemeClr val="tx1"/>
                </a:solidFill>
                <a:latin typeface="Arial"/>
                <a:ea typeface="Arial Unicode MS" panose="020B0604020202020204" pitchFamily="34" charset="-128"/>
                <a:cs typeface="+mn-cs"/>
                <a:hlinkClick r:id="rId4"/>
              </a:rPr>
              <a:t>www.sap.com/trademark</a:t>
            </a:r>
            <a:r>
              <a:rPr lang="en-US" sz="800" kern="1200" dirty="0">
                <a:solidFill>
                  <a:schemeClr val="tx1"/>
                </a:solidFill>
                <a:latin typeface="Arial"/>
                <a:ea typeface="Arial Unicode MS" panose="020B0604020202020204" pitchFamily="34" charset="-128"/>
                <a:cs typeface="+mn-cs"/>
              </a:rPr>
              <a:t> </a:t>
            </a:r>
            <a:endParaRPr lang="de-DE" sz="800" kern="1200" noProof="0" dirty="0">
              <a:solidFill>
                <a:schemeClr val="tx1"/>
              </a:solidFill>
              <a:effectLst/>
              <a:latin typeface="Arial"/>
              <a:ea typeface="+mn-ea"/>
              <a:cs typeface="+mn-cs"/>
            </a:endParaRPr>
          </a:p>
        </p:txBody>
      </p:sp>
      <p:sp>
        <p:nvSpPr>
          <p:cNvPr id="20"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12" name="Linkedin icon with link">
            <a:hlinkClick r:id="rId5"/>
            <a:extLst>
              <a:ext uri="{FF2B5EF4-FFF2-40B4-BE49-F238E27FC236}">
                <a16:creationId xmlns:a16="http://schemas.microsoft.com/office/drawing/2014/main" id="{AD69B457-9574-C34A-8390-018D3A62BCF4}"/>
              </a:ext>
            </a:extLst>
          </p:cNvPr>
          <p:cNvPicPr>
            <a:picLocks noChangeAspect="1"/>
          </p:cNvPicPr>
          <p:nvPr userDrawn="1"/>
        </p:nvPicPr>
        <p:blipFill>
          <a:blip r:embed="rId6"/>
          <a:srcRect/>
          <a:stretch/>
        </p:blipFill>
        <p:spPr>
          <a:xfrm>
            <a:off x="2257487" y="1749959"/>
            <a:ext cx="361809" cy="361809"/>
          </a:xfrm>
          <a:prstGeom prst="rect">
            <a:avLst/>
          </a:prstGeom>
        </p:spPr>
      </p:pic>
      <p:pic>
        <p:nvPicPr>
          <p:cNvPr id="13" name="YouTube icon with link">
            <a:hlinkClick r:id="rId7"/>
            <a:extLst>
              <a:ext uri="{FF2B5EF4-FFF2-40B4-BE49-F238E27FC236}">
                <a16:creationId xmlns:a16="http://schemas.microsoft.com/office/drawing/2014/main" id="{84E4EF74-6A51-B04E-9F12-B1AAADA2AAE1}"/>
              </a:ext>
            </a:extLst>
          </p:cNvPr>
          <p:cNvPicPr>
            <a:picLocks noChangeAspect="1"/>
          </p:cNvPicPr>
          <p:nvPr userDrawn="1"/>
        </p:nvPicPr>
        <p:blipFill>
          <a:blip r:embed="rId8"/>
          <a:srcRect/>
          <a:stretch/>
        </p:blipFill>
        <p:spPr>
          <a:xfrm>
            <a:off x="1666951" y="1749063"/>
            <a:ext cx="363600" cy="363600"/>
          </a:xfrm>
          <a:prstGeom prst="rect">
            <a:avLst/>
          </a:prstGeom>
        </p:spPr>
      </p:pic>
      <p:pic>
        <p:nvPicPr>
          <p:cNvPr id="14" name="Twitter icon with link">
            <a:hlinkClick r:id="rId9" tooltip="https://twitter.com/sap"/>
            <a:extLst>
              <a:ext uri="{FF2B5EF4-FFF2-40B4-BE49-F238E27FC236}">
                <a16:creationId xmlns:a16="http://schemas.microsoft.com/office/drawing/2014/main" id="{53BE480D-301B-C743-AF33-8C00AF1F0782}"/>
              </a:ext>
            </a:extLst>
          </p:cNvPr>
          <p:cNvPicPr>
            <a:picLocks noChangeAspect="1"/>
          </p:cNvPicPr>
          <p:nvPr userDrawn="1"/>
        </p:nvPicPr>
        <p:blipFill>
          <a:blip r:embed="rId10"/>
          <a:srcRect/>
          <a:stretch/>
        </p:blipFill>
        <p:spPr>
          <a:xfrm>
            <a:off x="1078206" y="1749959"/>
            <a:ext cx="361809" cy="361809"/>
          </a:xfrm>
          <a:prstGeom prst="rect">
            <a:avLst/>
          </a:prstGeom>
        </p:spPr>
      </p:pic>
      <p:pic>
        <p:nvPicPr>
          <p:cNvPr id="15" name="Facebook icon with link">
            <a:hlinkClick r:id="rId11"/>
            <a:extLst>
              <a:ext uri="{FF2B5EF4-FFF2-40B4-BE49-F238E27FC236}">
                <a16:creationId xmlns:a16="http://schemas.microsoft.com/office/drawing/2014/main" id="{08705882-E1A6-5B4C-969C-C7FBD259B4C5}"/>
              </a:ext>
            </a:extLst>
          </p:cNvPr>
          <p:cNvPicPr>
            <a:picLocks noChangeAspect="1"/>
          </p:cNvPicPr>
          <p:nvPr userDrawn="1"/>
        </p:nvPicPr>
        <p:blipFill>
          <a:blip r:embed="rId12"/>
          <a:srcRect/>
          <a:stretch/>
        </p:blipFill>
        <p:spPr>
          <a:xfrm>
            <a:off x="487670" y="1749063"/>
            <a:ext cx="363600" cy="363600"/>
          </a:xfrm>
          <a:prstGeom prst="rect">
            <a:avLst/>
          </a:prstGeom>
        </p:spPr>
      </p:pic>
    </p:spTree>
    <p:extLst>
      <p:ext uri="{BB962C8B-B14F-4D97-AF65-F5344CB8AC3E}">
        <p14:creationId xmlns:p14="http://schemas.microsoft.com/office/powerpoint/2010/main" val="191186275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11371324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ext - blue">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6523654"/>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 blu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366177160"/>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sp>
        <p:nvSpPr>
          <p:cNvPr id="7" name="Pictogram Placeholder"/>
          <p:cNvSpPr>
            <a:spLocks noGrp="1"/>
          </p:cNvSpPr>
          <p:nvPr>
            <p:ph type="pic" sz="quarter" idx="16"/>
          </p:nvPr>
        </p:nvSpPr>
        <p:spPr>
          <a:xfrm>
            <a:off x="6954855" y="963000"/>
            <a:ext cx="4932000" cy="4932000"/>
          </a:xfrm>
        </p:spPr>
        <p:txBody>
          <a:bodyPr/>
          <a:lstStyle/>
          <a:p>
            <a:r>
              <a:rPr lang="en-US" dirty="0"/>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dirty="0"/>
              <a:t>PUBLIC</a:t>
            </a:r>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2021</a:t>
            </a:r>
          </a:p>
        </p:txBody>
      </p:sp>
      <p:sp>
        <p:nvSpPr>
          <p:cNvPr id="8" name="Title 4"/>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9" name="SAP Logo" descr="SAP Logo" title="SAP Logo">
            <a:extLst>
              <a:ext uri="{FF2B5EF4-FFF2-40B4-BE49-F238E27FC236}">
                <a16:creationId xmlns:a16="http://schemas.microsoft.com/office/drawing/2014/main" id="{6E13D478-79B9-4DF0-A964-50C2206E25E8}"/>
              </a:ext>
            </a:extLst>
          </p:cNvPr>
          <p:cNvPicPr>
            <a:picLocks noChangeAspect="1"/>
          </p:cNvPicPr>
          <p:nvPr userDrawn="1"/>
        </p:nvPicPr>
        <p:blipFill>
          <a:blip r:embed="rId2"/>
          <a:stretch>
            <a:fillRect/>
          </a:stretch>
        </p:blipFill>
        <p:spPr>
          <a:xfrm>
            <a:off x="9949255" y="6217668"/>
            <a:ext cx="1963635" cy="360000"/>
          </a:xfrm>
          <a:prstGeom prst="rect">
            <a:avLst/>
          </a:prstGeom>
        </p:spPr>
      </p:pic>
    </p:spTree>
    <p:extLst>
      <p:ext uri="{BB962C8B-B14F-4D97-AF65-F5344CB8AC3E}">
        <p14:creationId xmlns:p14="http://schemas.microsoft.com/office/powerpoint/2010/main" val="30480462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PUBLIC</a:t>
            </a:r>
          </a:p>
        </p:txBody>
      </p:sp>
      <p:sp>
        <p:nvSpPr>
          <p:cNvPr id="10" name="Copyright"/>
          <p:cNvSpPr txBox="1"/>
          <p:nvPr userDrawn="1"/>
        </p:nvSpPr>
        <p:spPr bwMode="black">
          <a:xfrm>
            <a:off x="504001" y="6559834"/>
            <a:ext cx="2269679" cy="184666"/>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2021-2023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5" r:id="rId3"/>
    <p:sldLayoutId id="2147483741" r:id="rId4"/>
    <p:sldLayoutId id="2147483765" r:id="rId5"/>
    <p:sldLayoutId id="2147483767" r:id="rId6"/>
    <p:sldLayoutId id="2147483743" r:id="rId7"/>
    <p:sldLayoutId id="2147483774" r:id="rId8"/>
    <p:sldLayoutId id="2147483745" r:id="rId9"/>
    <p:sldLayoutId id="2147483760" r:id="rId10"/>
    <p:sldLayoutId id="2147483768" r:id="rId11"/>
    <p:sldLayoutId id="2147483769" r:id="rId12"/>
    <p:sldLayoutId id="2147483770" r:id="rId13"/>
    <p:sldLayoutId id="2147483744" r:id="rId14"/>
    <p:sldLayoutId id="2147483757" r:id="rId15"/>
    <p:sldLayoutId id="2147483748" r:id="rId16"/>
    <p:sldLayoutId id="2147483771" r:id="rId17"/>
    <p:sldLayoutId id="2147483763" r:id="rId18"/>
    <p:sldLayoutId id="2147483751" r:id="rId19"/>
    <p:sldLayoutId id="2147483756" r:id="rId20"/>
    <p:sldLayoutId id="2147483740" r:id="rId21"/>
    <p:sldLayoutId id="2147483754" r:id="rId22"/>
    <p:sldLayoutId id="2147483755" r:id="rId2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95A"/>
        </a:solidFill>
        <a:effectLst/>
      </p:bgPr>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
        <p:nvSpPr>
          <p:cNvPr id="13" name="Slide number">
            <a:extLst>
              <a:ext uri="{FF2B5EF4-FFF2-40B4-BE49-F238E27FC236}">
                <a16:creationId xmlns:a16="http://schemas.microsoft.com/office/drawing/2014/main" id="{6F6D7778-F272-4F12-ADD2-8AE6FF10DDDC}"/>
              </a:ext>
            </a:extLst>
          </p:cNvP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4" name="Classification">
            <a:extLst>
              <a:ext uri="{FF2B5EF4-FFF2-40B4-BE49-F238E27FC236}">
                <a16:creationId xmlns:a16="http://schemas.microsoft.com/office/drawing/2014/main" id="{4950D02E-DEA7-4F24-8212-FEEF73ED9421}"/>
              </a:ext>
            </a:extLst>
          </p:cNvPr>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PUBLIC</a:t>
            </a:r>
          </a:p>
        </p:txBody>
      </p:sp>
      <p:sp>
        <p:nvSpPr>
          <p:cNvPr id="15" name="Copyright">
            <a:extLst>
              <a:ext uri="{FF2B5EF4-FFF2-40B4-BE49-F238E27FC236}">
                <a16:creationId xmlns:a16="http://schemas.microsoft.com/office/drawing/2014/main" id="{A507F817-5D47-4500-8930-FF4D058FA111}"/>
              </a:ext>
            </a:extLst>
          </p:cNvPr>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2021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Tree>
    <p:extLst>
      <p:ext uri="{BB962C8B-B14F-4D97-AF65-F5344CB8AC3E}">
        <p14:creationId xmlns:p14="http://schemas.microsoft.com/office/powerpoint/2010/main" val="2031361106"/>
      </p:ext>
    </p:extLst>
  </p:cSld>
  <p:clrMap bg1="dk1" tx1="lt1" bg2="dk2" tx2="lt2" accent1="accent1" accent2="accent2" accent3="accent3" accent4="accent4" accent5="accent5" accent6="accent6" hlink="hlink" folHlink="folHlink"/>
  <p:sldLayoutIdLst>
    <p:sldLayoutId id="2147483789" r:id="rId1"/>
    <p:sldLayoutId id="2147483791" r:id="rId2"/>
    <p:sldLayoutId id="2147483798" r:id="rId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sapvideoa35699dc5.hana.ondemand.com/?entry_id=1_j6gwv8ex" TargetMode="External"/><Relationship Id="rId2" Type="http://schemas.openxmlformats.org/officeDocument/2006/relationships/hyperlink" Target="https://service.ariba.com/Supplier.aw/" TargetMode="Externa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hyperlink" Target="https://sapvideoa35699dc5.hana.ondemand.com/?entry_id=1_j6gwv8ex" TargetMode="Externa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help.sap.com/viewer/product/ARIBA_NETWORK_SUPPLIERS/cloud/en-US?task=discover_task"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support.ariba.com/Adapt/Ariba_Network_Supplier_Training/" TargetMode="Externa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aker"/>
          <p:cNvSpPr>
            <a:spLocks noGrp="1"/>
          </p:cNvSpPr>
          <p:nvPr>
            <p:ph type="subTitle" idx="1"/>
          </p:nvPr>
        </p:nvSpPr>
        <p:spPr bwMode="gray"/>
        <p:txBody>
          <a:bodyPr/>
          <a:lstStyle/>
          <a:p>
            <a:r>
              <a:rPr lang="en-US" dirty="0"/>
              <a:t> </a:t>
            </a:r>
          </a:p>
        </p:txBody>
      </p:sp>
      <p:sp>
        <p:nvSpPr>
          <p:cNvPr id="11" name="Title"/>
          <p:cNvSpPr>
            <a:spLocks noGrp="1"/>
          </p:cNvSpPr>
          <p:nvPr>
            <p:ph type="title"/>
          </p:nvPr>
        </p:nvSpPr>
        <p:spPr bwMode="gray">
          <a:xfrm>
            <a:off x="287999" y="3030167"/>
            <a:ext cx="11265826" cy="997196"/>
          </a:xfrm>
        </p:spPr>
        <p:txBody>
          <a:bodyPr/>
          <a:lstStyle/>
          <a:p>
            <a:r>
              <a:rPr lang="en-US" dirty="0"/>
              <a:t>Supplier Access to SAP Business Network Support</a:t>
            </a:r>
            <a:br>
              <a:rPr lang="en-US" sz="3200" dirty="0"/>
            </a:br>
            <a:r>
              <a:rPr lang="en-US" sz="2800" dirty="0">
                <a:solidFill>
                  <a:schemeClr val="accent1"/>
                </a:solidFill>
              </a:rPr>
              <a:t>and Access to Help Center Documentation, Tutorials and Training</a:t>
            </a:r>
            <a:endParaRPr lang="de-DE" sz="3200" dirty="0">
              <a:solidFill>
                <a:schemeClr val="accent1"/>
              </a:solidFill>
            </a:endParaRPr>
          </a:p>
        </p:txBody>
      </p:sp>
    </p:spTree>
    <p:extLst>
      <p:ext uri="{BB962C8B-B14F-4D97-AF65-F5344CB8AC3E}">
        <p14:creationId xmlns:p14="http://schemas.microsoft.com/office/powerpoint/2010/main" val="3316874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185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4FE2AD-7EC8-44E4-9176-2F5E535DBDF2}"/>
              </a:ext>
            </a:extLst>
          </p:cNvPr>
          <p:cNvSpPr>
            <a:spLocks noGrp="1"/>
          </p:cNvSpPr>
          <p:nvPr>
            <p:ph type="body" sz="quarter" idx="10"/>
          </p:nvPr>
        </p:nvSpPr>
        <p:spPr/>
        <p:txBody>
          <a:bodyPr/>
          <a:lstStyle/>
          <a:p>
            <a:pPr marL="457200" indent="-457200">
              <a:buFont typeface="+mj-lt"/>
              <a:buAutoNum type="arabicParenR"/>
            </a:pPr>
            <a:r>
              <a:rPr lang="en-US" dirty="0"/>
              <a:t>From the </a:t>
            </a:r>
            <a:r>
              <a:rPr lang="en-US" dirty="0">
                <a:hlinkClick r:id="rId2"/>
              </a:rPr>
              <a:t>log-in page </a:t>
            </a:r>
            <a:r>
              <a:rPr lang="en-US" b="1" dirty="0"/>
              <a:t>or</a:t>
            </a:r>
            <a:r>
              <a:rPr lang="en-US" dirty="0"/>
              <a:t> after logging in, click on the </a:t>
            </a:r>
            <a:r>
              <a:rPr lang="en-US" b="1" dirty="0"/>
              <a:t>Help icon</a:t>
            </a:r>
            <a:br>
              <a:rPr lang="en-US" dirty="0"/>
            </a:br>
            <a:r>
              <a:rPr lang="en-US" dirty="0"/>
              <a:t>in the </a:t>
            </a:r>
            <a:r>
              <a:rPr lang="en-US" b="1" dirty="0"/>
              <a:t>upper right corner </a:t>
            </a:r>
            <a:r>
              <a:rPr lang="en-US" dirty="0"/>
              <a:t>of the page.</a:t>
            </a:r>
          </a:p>
          <a:p>
            <a:pPr marL="457200" indent="-457200">
              <a:buFont typeface="+mj-lt"/>
              <a:buAutoNum type="arabicParenR"/>
            </a:pPr>
            <a:r>
              <a:rPr lang="en-US" dirty="0"/>
              <a:t>Click on </a:t>
            </a:r>
            <a:r>
              <a:rPr lang="en-US" b="1" dirty="0"/>
              <a:t>Support</a:t>
            </a:r>
            <a:r>
              <a:rPr lang="en-US" dirty="0"/>
              <a:t> at either the </a:t>
            </a:r>
            <a:r>
              <a:rPr lang="en-US" b="1" dirty="0"/>
              <a:t>top</a:t>
            </a:r>
            <a:r>
              <a:rPr lang="en-US" dirty="0"/>
              <a:t> </a:t>
            </a:r>
            <a:br>
              <a:rPr lang="en-US" dirty="0"/>
            </a:br>
            <a:r>
              <a:rPr lang="en-US" b="1" dirty="0"/>
              <a:t>or</a:t>
            </a:r>
            <a:r>
              <a:rPr lang="en-US" dirty="0"/>
              <a:t> </a:t>
            </a:r>
            <a:r>
              <a:rPr lang="en-US" b="1" dirty="0"/>
              <a:t>bottom</a:t>
            </a:r>
            <a:r>
              <a:rPr lang="en-US" dirty="0"/>
              <a:t> of the slide-out pane. </a:t>
            </a:r>
          </a:p>
          <a:p>
            <a:pPr marL="457200" indent="-457200">
              <a:buFont typeface="+mj-lt"/>
              <a:buAutoNum type="arabicParenR"/>
            </a:pPr>
            <a:r>
              <a:rPr lang="en-US" dirty="0"/>
              <a:t>The </a:t>
            </a:r>
            <a:r>
              <a:rPr lang="en-US" b="1" dirty="0"/>
              <a:t>Help Center </a:t>
            </a:r>
            <a:r>
              <a:rPr lang="en-US" dirty="0"/>
              <a:t>will open in </a:t>
            </a:r>
            <a:br>
              <a:rPr lang="en-US" dirty="0"/>
            </a:br>
            <a:r>
              <a:rPr lang="en-US" dirty="0"/>
              <a:t>a new tab or window.</a:t>
            </a:r>
            <a:br>
              <a:rPr lang="en-US" dirty="0"/>
            </a:br>
            <a:r>
              <a:rPr lang="en-US" sz="800" dirty="0"/>
              <a:t> </a:t>
            </a:r>
            <a:br>
              <a:rPr lang="en-US" dirty="0"/>
            </a:br>
            <a:r>
              <a:rPr lang="en-US" dirty="0"/>
              <a:t>Click </a:t>
            </a:r>
            <a:r>
              <a:rPr lang="en-US" b="1" dirty="0"/>
              <a:t>Contact us</a:t>
            </a:r>
            <a:r>
              <a:rPr lang="en-US" dirty="0"/>
              <a:t>.  </a:t>
            </a:r>
          </a:p>
        </p:txBody>
      </p:sp>
      <p:sp>
        <p:nvSpPr>
          <p:cNvPr id="2" name="Title 1">
            <a:extLst>
              <a:ext uri="{FF2B5EF4-FFF2-40B4-BE49-F238E27FC236}">
                <a16:creationId xmlns:a16="http://schemas.microsoft.com/office/drawing/2014/main" id="{939EB09E-5AB7-49C9-9198-F3949A386758}"/>
              </a:ext>
            </a:extLst>
          </p:cNvPr>
          <p:cNvSpPr>
            <a:spLocks noGrp="1"/>
          </p:cNvSpPr>
          <p:nvPr>
            <p:ph type="title"/>
          </p:nvPr>
        </p:nvSpPr>
        <p:spPr/>
        <p:txBody>
          <a:bodyPr/>
          <a:lstStyle/>
          <a:p>
            <a:r>
              <a:rPr lang="en-US" dirty="0"/>
              <a:t>Access Help Center </a:t>
            </a:r>
            <a:r>
              <a:rPr lang="en-US" sz="1800" dirty="0"/>
              <a:t>(1of 4)</a:t>
            </a:r>
          </a:p>
        </p:txBody>
      </p:sp>
      <p:pic>
        <p:nvPicPr>
          <p:cNvPr id="4" name="Picture 3">
            <a:extLst>
              <a:ext uri="{FF2B5EF4-FFF2-40B4-BE49-F238E27FC236}">
                <a16:creationId xmlns:a16="http://schemas.microsoft.com/office/drawing/2014/main" id="{FF4DE407-301C-4469-87D7-D8B2C1FDB79B}"/>
              </a:ext>
            </a:extLst>
          </p:cNvPr>
          <p:cNvPicPr>
            <a:picLocks noChangeAspect="1"/>
          </p:cNvPicPr>
          <p:nvPr/>
        </p:nvPicPr>
        <p:blipFill>
          <a:blip r:embed="rId3"/>
          <a:stretch>
            <a:fillRect/>
          </a:stretch>
        </p:blipFill>
        <p:spPr>
          <a:xfrm>
            <a:off x="8342799" y="1522246"/>
            <a:ext cx="676101" cy="6450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1" name="Group 20">
            <a:extLst>
              <a:ext uri="{FF2B5EF4-FFF2-40B4-BE49-F238E27FC236}">
                <a16:creationId xmlns:a16="http://schemas.microsoft.com/office/drawing/2014/main" id="{A06B7863-9A98-4A62-BD09-F3C2ACAE45DD}"/>
              </a:ext>
            </a:extLst>
          </p:cNvPr>
          <p:cNvGrpSpPr/>
          <p:nvPr/>
        </p:nvGrpSpPr>
        <p:grpSpPr>
          <a:xfrm>
            <a:off x="5931112" y="2414159"/>
            <a:ext cx="5759364" cy="3861758"/>
            <a:chOff x="5738938" y="2249260"/>
            <a:chExt cx="5759364" cy="3861758"/>
          </a:xfrm>
        </p:grpSpPr>
        <p:grpSp>
          <p:nvGrpSpPr>
            <p:cNvPr id="16" name="Group 15">
              <a:extLst>
                <a:ext uri="{FF2B5EF4-FFF2-40B4-BE49-F238E27FC236}">
                  <a16:creationId xmlns:a16="http://schemas.microsoft.com/office/drawing/2014/main" id="{A1290762-C3B2-42C2-9DC0-7352B87C578F}"/>
                </a:ext>
              </a:extLst>
            </p:cNvPr>
            <p:cNvGrpSpPr/>
            <p:nvPr/>
          </p:nvGrpSpPr>
          <p:grpSpPr>
            <a:xfrm>
              <a:off x="5738938" y="2289874"/>
              <a:ext cx="2749738" cy="3721147"/>
              <a:chOff x="5071353" y="2632853"/>
              <a:chExt cx="2749738" cy="3721147"/>
            </a:xfrm>
          </p:grpSpPr>
          <p:pic>
            <p:nvPicPr>
              <p:cNvPr id="6" name="Picture 5">
                <a:extLst>
                  <a:ext uri="{FF2B5EF4-FFF2-40B4-BE49-F238E27FC236}">
                    <a16:creationId xmlns:a16="http://schemas.microsoft.com/office/drawing/2014/main" id="{7CD19EB7-780C-4AF8-863F-0907D782C7BC}"/>
                  </a:ext>
                </a:extLst>
              </p:cNvPr>
              <p:cNvPicPr>
                <a:picLocks noChangeAspect="1"/>
              </p:cNvPicPr>
              <p:nvPr/>
            </p:nvPicPr>
            <p:blipFill>
              <a:blip r:embed="rId4"/>
              <a:stretch>
                <a:fillRect/>
              </a:stretch>
            </p:blipFill>
            <p:spPr>
              <a:xfrm>
                <a:off x="5071353" y="2632853"/>
                <a:ext cx="2433318" cy="37211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Rounded Corners 7">
                <a:extLst>
                  <a:ext uri="{FF2B5EF4-FFF2-40B4-BE49-F238E27FC236}">
                    <a16:creationId xmlns:a16="http://schemas.microsoft.com/office/drawing/2014/main" id="{105C1DC9-C9ED-46F3-8461-4D72289A3DB8}"/>
                  </a:ext>
                </a:extLst>
              </p:cNvPr>
              <p:cNvSpPr/>
              <p:nvPr/>
            </p:nvSpPr>
            <p:spPr bwMode="gray">
              <a:xfrm>
                <a:off x="5293895" y="3715352"/>
                <a:ext cx="1896177" cy="385012"/>
              </a:xfrm>
              <a:prstGeom prst="roundRect">
                <a:avLst/>
              </a:prstGeom>
              <a:noFill/>
              <a:ln w="508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1" name="Arrow: Right 10">
                <a:extLst>
                  <a:ext uri="{FF2B5EF4-FFF2-40B4-BE49-F238E27FC236}">
                    <a16:creationId xmlns:a16="http://schemas.microsoft.com/office/drawing/2014/main" id="{6F1958ED-7208-4623-A400-D420723B2BA4}"/>
                  </a:ext>
                </a:extLst>
              </p:cNvPr>
              <p:cNvSpPr/>
              <p:nvPr/>
            </p:nvSpPr>
            <p:spPr bwMode="gray">
              <a:xfrm rot="10800000">
                <a:off x="7291702" y="3673555"/>
                <a:ext cx="529389" cy="426809"/>
              </a:xfrm>
              <a:prstGeom prst="rightArrow">
                <a:avLst/>
              </a:prstGeom>
              <a:solidFill>
                <a:srgbClr val="C00000"/>
              </a:solidFill>
              <a:ln w="254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14" name="Group 13">
              <a:extLst>
                <a:ext uri="{FF2B5EF4-FFF2-40B4-BE49-F238E27FC236}">
                  <a16:creationId xmlns:a16="http://schemas.microsoft.com/office/drawing/2014/main" id="{5C538F11-A756-4A1D-8DFF-C0F9250DF3FF}"/>
                </a:ext>
              </a:extLst>
            </p:cNvPr>
            <p:cNvGrpSpPr/>
            <p:nvPr/>
          </p:nvGrpSpPr>
          <p:grpSpPr>
            <a:xfrm>
              <a:off x="8883808" y="2249260"/>
              <a:ext cx="2614494" cy="3861758"/>
              <a:chOff x="9150281" y="2574239"/>
              <a:chExt cx="2614494" cy="3861758"/>
            </a:xfrm>
          </p:grpSpPr>
          <p:pic>
            <p:nvPicPr>
              <p:cNvPr id="5" name="Picture 4">
                <a:extLst>
                  <a:ext uri="{FF2B5EF4-FFF2-40B4-BE49-F238E27FC236}">
                    <a16:creationId xmlns:a16="http://schemas.microsoft.com/office/drawing/2014/main" id="{441C7588-E226-48B3-AF18-9F427B0DFCC7}"/>
                  </a:ext>
                </a:extLst>
              </p:cNvPr>
              <p:cNvPicPr>
                <a:picLocks noChangeAspect="1"/>
              </p:cNvPicPr>
              <p:nvPr/>
            </p:nvPicPr>
            <p:blipFill>
              <a:blip r:embed="rId5"/>
              <a:stretch>
                <a:fillRect/>
              </a:stretch>
            </p:blipFill>
            <p:spPr>
              <a:xfrm>
                <a:off x="9150281" y="2574239"/>
                <a:ext cx="2020603" cy="37617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Rounded Corners 8">
                <a:extLst>
                  <a:ext uri="{FF2B5EF4-FFF2-40B4-BE49-F238E27FC236}">
                    <a16:creationId xmlns:a16="http://schemas.microsoft.com/office/drawing/2014/main" id="{BD57FF09-BDB5-4677-AE30-74026ADCFD89}"/>
                  </a:ext>
                </a:extLst>
              </p:cNvPr>
              <p:cNvSpPr/>
              <p:nvPr/>
            </p:nvSpPr>
            <p:spPr bwMode="gray">
              <a:xfrm>
                <a:off x="10412932" y="6083165"/>
                <a:ext cx="735827" cy="278857"/>
              </a:xfrm>
              <a:prstGeom prst="roundRect">
                <a:avLst/>
              </a:prstGeom>
              <a:noFill/>
              <a:ln w="508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2" name="Arrow: Right 11">
                <a:extLst>
                  <a:ext uri="{FF2B5EF4-FFF2-40B4-BE49-F238E27FC236}">
                    <a16:creationId xmlns:a16="http://schemas.microsoft.com/office/drawing/2014/main" id="{200CCBFA-C7A1-462D-ACD9-BA6557D56E4D}"/>
                  </a:ext>
                </a:extLst>
              </p:cNvPr>
              <p:cNvSpPr/>
              <p:nvPr/>
            </p:nvSpPr>
            <p:spPr bwMode="gray">
              <a:xfrm rot="10800000">
                <a:off x="11235386" y="6009188"/>
                <a:ext cx="529389" cy="426809"/>
              </a:xfrm>
              <a:prstGeom prst="rightArrow">
                <a:avLst/>
              </a:prstGeom>
              <a:solidFill>
                <a:srgbClr val="C00000"/>
              </a:solidFill>
              <a:ln w="254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sp>
          <p:nvSpPr>
            <p:cNvPr id="13" name="TextBox 12">
              <a:extLst>
                <a:ext uri="{FF2B5EF4-FFF2-40B4-BE49-F238E27FC236}">
                  <a16:creationId xmlns:a16="http://schemas.microsoft.com/office/drawing/2014/main" id="{34CED089-DD9D-4FE8-B2A4-0BF51FB8F04A}"/>
                </a:ext>
              </a:extLst>
            </p:cNvPr>
            <p:cNvSpPr txBox="1"/>
            <p:nvPr/>
          </p:nvSpPr>
          <p:spPr>
            <a:xfrm>
              <a:off x="8211035" y="4150448"/>
              <a:ext cx="628517" cy="276999"/>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800" b="1" kern="0" dirty="0">
                  <a:solidFill>
                    <a:srgbClr val="C00000"/>
                  </a:solidFill>
                  <a:ea typeface="Arial Unicode MS" pitchFamily="34" charset="-128"/>
                  <a:cs typeface="Arial Unicode MS" pitchFamily="34" charset="-128"/>
                </a:rPr>
                <a:t>Or</a:t>
              </a:r>
            </a:p>
          </p:txBody>
        </p:sp>
      </p:grpSp>
      <p:grpSp>
        <p:nvGrpSpPr>
          <p:cNvPr id="20" name="Group 19">
            <a:extLst>
              <a:ext uri="{FF2B5EF4-FFF2-40B4-BE49-F238E27FC236}">
                <a16:creationId xmlns:a16="http://schemas.microsoft.com/office/drawing/2014/main" id="{C8EA8EBE-9868-41D3-B72F-DB9D4147C50F}"/>
              </a:ext>
            </a:extLst>
          </p:cNvPr>
          <p:cNvGrpSpPr/>
          <p:nvPr/>
        </p:nvGrpSpPr>
        <p:grpSpPr>
          <a:xfrm>
            <a:off x="683431" y="4488748"/>
            <a:ext cx="4776707" cy="1681046"/>
            <a:chOff x="683431" y="4488748"/>
            <a:chExt cx="4776707" cy="1681046"/>
          </a:xfrm>
        </p:grpSpPr>
        <p:pic>
          <p:nvPicPr>
            <p:cNvPr id="17" name="Picture 16">
              <a:extLst>
                <a:ext uri="{FF2B5EF4-FFF2-40B4-BE49-F238E27FC236}">
                  <a16:creationId xmlns:a16="http://schemas.microsoft.com/office/drawing/2014/main" id="{890F6591-BC12-437D-83C1-7140B7E7AAF8}"/>
                </a:ext>
              </a:extLst>
            </p:cNvPr>
            <p:cNvPicPr>
              <a:picLocks noChangeAspect="1"/>
            </p:cNvPicPr>
            <p:nvPr/>
          </p:nvPicPr>
          <p:blipFill>
            <a:blip r:embed="rId6"/>
            <a:stretch>
              <a:fillRect/>
            </a:stretch>
          </p:blipFill>
          <p:spPr>
            <a:xfrm>
              <a:off x="683431" y="4488748"/>
              <a:ext cx="4776707" cy="16810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Rectangle: Rounded Corners 18">
              <a:extLst>
                <a:ext uri="{FF2B5EF4-FFF2-40B4-BE49-F238E27FC236}">
                  <a16:creationId xmlns:a16="http://schemas.microsoft.com/office/drawing/2014/main" id="{B0483A52-BCD4-439C-991B-EB320F03F9AD}"/>
                </a:ext>
              </a:extLst>
            </p:cNvPr>
            <p:cNvSpPr/>
            <p:nvPr/>
          </p:nvSpPr>
          <p:spPr bwMode="gray">
            <a:xfrm>
              <a:off x="1689062" y="4746423"/>
              <a:ext cx="601751" cy="287590"/>
            </a:xfrm>
            <a:prstGeom prst="roundRect">
              <a:avLst/>
            </a:prstGeom>
            <a:noFill/>
            <a:ln w="508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sp>
        <p:nvSpPr>
          <p:cNvPr id="22" name="TextBox 21">
            <a:extLst>
              <a:ext uri="{FF2B5EF4-FFF2-40B4-BE49-F238E27FC236}">
                <a16:creationId xmlns:a16="http://schemas.microsoft.com/office/drawing/2014/main" id="{0B92D845-0667-4C90-A8E2-FD1499529A67}"/>
              </a:ext>
            </a:extLst>
          </p:cNvPr>
          <p:cNvSpPr txBox="1"/>
          <p:nvPr/>
        </p:nvSpPr>
        <p:spPr>
          <a:xfrm>
            <a:off x="6212392" y="932378"/>
            <a:ext cx="5010150" cy="400110"/>
          </a:xfrm>
          <a:prstGeom prst="rect">
            <a:avLst/>
          </a:prstGeom>
          <a:noFill/>
          <a:ln w="9525">
            <a:solidFill>
              <a:schemeClr val="accent1"/>
            </a:solidFill>
          </a:ln>
        </p:spPr>
        <p:txBody>
          <a:bodyPr wrap="square" lIns="91440" tIns="91440" rIns="91440" bIns="91440" rtlCol="0">
            <a:spAutoFit/>
          </a:bodyP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Supplier log-in page: </a:t>
            </a:r>
            <a:r>
              <a:rPr lang="en-US" sz="1400" kern="0" dirty="0">
                <a:ea typeface="Arial Unicode MS" pitchFamily="34" charset="-128"/>
                <a:cs typeface="Arial Unicode MS" pitchFamily="34" charset="-128"/>
                <a:hlinkClick r:id="rId2"/>
              </a:rPr>
              <a:t>https://service.ariba.com/Supplier.aw/</a:t>
            </a:r>
            <a:r>
              <a:rPr lang="en-US" sz="1400" kern="0" dirty="0">
                <a:ea typeface="Arial Unicode MS" pitchFamily="34" charset="-128"/>
                <a:cs typeface="Arial Unicode MS" pitchFamily="34" charset="-128"/>
              </a:rPr>
              <a:t> </a:t>
            </a:r>
          </a:p>
        </p:txBody>
      </p:sp>
      <p:sp>
        <p:nvSpPr>
          <p:cNvPr id="23" name="TextBox 22">
            <a:extLst>
              <a:ext uri="{FF2B5EF4-FFF2-40B4-BE49-F238E27FC236}">
                <a16:creationId xmlns:a16="http://schemas.microsoft.com/office/drawing/2014/main" id="{219C503D-9CA1-4CD8-A81D-E342F8FD9689}"/>
              </a:ext>
            </a:extLst>
          </p:cNvPr>
          <p:cNvSpPr txBox="1"/>
          <p:nvPr/>
        </p:nvSpPr>
        <p:spPr>
          <a:xfrm>
            <a:off x="6851134" y="6308905"/>
            <a:ext cx="3855412" cy="400110"/>
          </a:xfrm>
          <a:prstGeom prst="rect">
            <a:avLst/>
          </a:prstGeom>
          <a:noFill/>
          <a:ln w="9525">
            <a:solidFill>
              <a:schemeClr val="accent1"/>
            </a:solidFill>
          </a:ln>
        </p:spPr>
        <p:txBody>
          <a:bodyPr wrap="square" lIns="91440" tIns="91440" rIns="91440" bIns="91440" rtlCol="0">
            <a:spAutoFit/>
          </a:bodyP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Click </a:t>
            </a:r>
            <a:r>
              <a:rPr lang="en-US" sz="1400" b="1" kern="0" dirty="0">
                <a:solidFill>
                  <a:srgbClr val="C00000"/>
                </a:solidFill>
                <a:ea typeface="Arial Unicode MS" pitchFamily="34" charset="-128"/>
                <a:cs typeface="Arial Unicode MS" pitchFamily="34" charset="-128"/>
                <a:hlinkClick r:id="rId7">
                  <a:extLst>
                    <a:ext uri="{A12FA001-AC4F-418D-AE19-62706E023703}">
                      <ahyp:hlinkClr xmlns:ahyp="http://schemas.microsoft.com/office/drawing/2018/hyperlinkcolor" val="tx"/>
                    </a:ext>
                  </a:extLst>
                </a:hlinkClick>
              </a:rPr>
              <a:t>here</a:t>
            </a:r>
            <a:r>
              <a:rPr lang="en-US" sz="1400" kern="0" dirty="0">
                <a:ea typeface="Arial Unicode MS" pitchFamily="34" charset="-128"/>
                <a:cs typeface="Arial Unicode MS" pitchFamily="34" charset="-128"/>
              </a:rPr>
              <a:t> for a video of this process</a:t>
            </a:r>
          </a:p>
        </p:txBody>
      </p:sp>
      <p:sp>
        <p:nvSpPr>
          <p:cNvPr id="24" name="Arrow: Right 23">
            <a:extLst>
              <a:ext uri="{FF2B5EF4-FFF2-40B4-BE49-F238E27FC236}">
                <a16:creationId xmlns:a16="http://schemas.microsoft.com/office/drawing/2014/main" id="{415458B0-56A8-46C4-8BC5-B379ED2538BE}"/>
              </a:ext>
            </a:extLst>
          </p:cNvPr>
          <p:cNvSpPr/>
          <p:nvPr/>
        </p:nvSpPr>
        <p:spPr bwMode="gray">
          <a:xfrm rot="10800000">
            <a:off x="2424533" y="4676813"/>
            <a:ext cx="529389" cy="426809"/>
          </a:xfrm>
          <a:prstGeom prst="rightArrow">
            <a:avLst/>
          </a:prstGeom>
          <a:solidFill>
            <a:srgbClr val="C00000"/>
          </a:solidFill>
          <a:ln w="254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5" name="Arrow: Bent-Up 24">
            <a:extLst>
              <a:ext uri="{FF2B5EF4-FFF2-40B4-BE49-F238E27FC236}">
                <a16:creationId xmlns:a16="http://schemas.microsoft.com/office/drawing/2014/main" id="{6642A4C1-143C-4DF9-98E1-4FFEAB9480FE}"/>
              </a:ext>
            </a:extLst>
          </p:cNvPr>
          <p:cNvSpPr/>
          <p:nvPr/>
        </p:nvSpPr>
        <p:spPr bwMode="gray">
          <a:xfrm rot="10800000" flipH="1">
            <a:off x="3484604" y="3651278"/>
            <a:ext cx="741015" cy="671264"/>
          </a:xfrm>
          <a:prstGeom prst="bentUpArrow">
            <a:avLst/>
          </a:prstGeom>
          <a:solidFill>
            <a:schemeClr val="accent1"/>
          </a:solid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459477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4FE2AD-7EC8-44E4-9176-2F5E535DBDF2}"/>
              </a:ext>
            </a:extLst>
          </p:cNvPr>
          <p:cNvSpPr>
            <a:spLocks noGrp="1"/>
          </p:cNvSpPr>
          <p:nvPr>
            <p:ph type="body" sz="quarter" idx="10"/>
          </p:nvPr>
        </p:nvSpPr>
        <p:spPr>
          <a:xfrm>
            <a:off x="503999" y="1620000"/>
            <a:ext cx="11383201" cy="4716000"/>
          </a:xfrm>
        </p:spPr>
        <p:txBody>
          <a:bodyPr/>
          <a:lstStyle/>
          <a:p>
            <a:pPr marL="457200" indent="-457200">
              <a:buFont typeface="+mj-lt"/>
              <a:buAutoNum type="arabicParenR" startAt="4"/>
            </a:pPr>
            <a:r>
              <a:rPr lang="en-US" dirty="0"/>
              <a:t> </a:t>
            </a:r>
            <a:r>
              <a:rPr lang="en-US" b="1" dirty="0"/>
              <a:t>Input your topic</a:t>
            </a:r>
            <a:r>
              <a:rPr lang="en-US" dirty="0"/>
              <a:t>, then press Enter on your keyboard or click on the magnifying glass icon </a:t>
            </a:r>
            <a:br>
              <a:rPr lang="en-US" dirty="0"/>
            </a:br>
            <a:r>
              <a:rPr lang="en-US" dirty="0"/>
              <a:t>to </a:t>
            </a:r>
            <a:r>
              <a:rPr lang="en-US" b="1" dirty="0"/>
              <a:t>search</a:t>
            </a:r>
            <a:r>
              <a:rPr lang="en-US" dirty="0"/>
              <a:t>.</a:t>
            </a:r>
            <a:br>
              <a:rPr lang="en-US" dirty="0"/>
            </a:br>
            <a:br>
              <a:rPr lang="en-US" dirty="0"/>
            </a:br>
            <a:br>
              <a:rPr lang="en-US" dirty="0"/>
            </a:br>
            <a:br>
              <a:rPr lang="en-US" dirty="0"/>
            </a:br>
            <a:br>
              <a:rPr lang="en-US" dirty="0"/>
            </a:br>
            <a:endParaRPr lang="en-US" dirty="0"/>
          </a:p>
          <a:p>
            <a:pPr marL="457200" indent="-457200">
              <a:buFont typeface="+mj-lt"/>
              <a:buAutoNum type="arabicParenR" startAt="4"/>
            </a:pPr>
            <a:r>
              <a:rPr lang="en-US" dirty="0"/>
              <a:t> </a:t>
            </a:r>
            <a:r>
              <a:rPr lang="en-US" b="1" dirty="0"/>
              <a:t>Below the search results</a:t>
            </a:r>
            <a:r>
              <a:rPr lang="en-US" dirty="0"/>
              <a:t>, click on </a:t>
            </a:r>
            <a:r>
              <a:rPr lang="en-US" b="1" dirty="0"/>
              <a:t>Something else </a:t>
            </a:r>
            <a:r>
              <a:rPr lang="en-US" dirty="0"/>
              <a:t>then click the blue </a:t>
            </a:r>
            <a:r>
              <a:rPr lang="en-US" b="1" dirty="0"/>
              <a:t>Contact us </a:t>
            </a:r>
            <a:r>
              <a:rPr lang="en-US" dirty="0"/>
              <a:t>button in the </a:t>
            </a:r>
            <a:r>
              <a:rPr lang="en-US" b="1" dirty="0"/>
              <a:t>lower right corner</a:t>
            </a:r>
            <a:r>
              <a:rPr lang="en-US" dirty="0"/>
              <a:t>.  </a:t>
            </a:r>
          </a:p>
        </p:txBody>
      </p:sp>
      <p:sp>
        <p:nvSpPr>
          <p:cNvPr id="2" name="Title 1">
            <a:extLst>
              <a:ext uri="{FF2B5EF4-FFF2-40B4-BE49-F238E27FC236}">
                <a16:creationId xmlns:a16="http://schemas.microsoft.com/office/drawing/2014/main" id="{939EB09E-5AB7-49C9-9198-F3949A386758}"/>
              </a:ext>
            </a:extLst>
          </p:cNvPr>
          <p:cNvSpPr>
            <a:spLocks noGrp="1"/>
          </p:cNvSpPr>
          <p:nvPr>
            <p:ph type="title"/>
          </p:nvPr>
        </p:nvSpPr>
        <p:spPr/>
        <p:txBody>
          <a:bodyPr/>
          <a:lstStyle/>
          <a:p>
            <a:r>
              <a:rPr lang="en-US" dirty="0"/>
              <a:t>Search for your topic </a:t>
            </a:r>
            <a:r>
              <a:rPr lang="en-US" sz="1800" dirty="0"/>
              <a:t>(2 of 4)</a:t>
            </a:r>
          </a:p>
        </p:txBody>
      </p:sp>
      <p:pic>
        <p:nvPicPr>
          <p:cNvPr id="15" name="Picture 14">
            <a:extLst>
              <a:ext uri="{FF2B5EF4-FFF2-40B4-BE49-F238E27FC236}">
                <a16:creationId xmlns:a16="http://schemas.microsoft.com/office/drawing/2014/main" id="{A2025FF9-D615-41B4-83C1-61D5ACB7A5BF}"/>
              </a:ext>
            </a:extLst>
          </p:cNvPr>
          <p:cNvPicPr>
            <a:picLocks noChangeAspect="1"/>
          </p:cNvPicPr>
          <p:nvPr/>
        </p:nvPicPr>
        <p:blipFill>
          <a:blip r:embed="rId2"/>
          <a:stretch>
            <a:fillRect/>
          </a:stretch>
        </p:blipFill>
        <p:spPr>
          <a:xfrm>
            <a:off x="3923462" y="2010268"/>
            <a:ext cx="5348577" cy="17790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Rectangle: Rounded Corners 19">
            <a:extLst>
              <a:ext uri="{FF2B5EF4-FFF2-40B4-BE49-F238E27FC236}">
                <a16:creationId xmlns:a16="http://schemas.microsoft.com/office/drawing/2014/main" id="{78E932D7-168D-4A71-8430-CA315ED0CFFC}"/>
              </a:ext>
            </a:extLst>
          </p:cNvPr>
          <p:cNvSpPr/>
          <p:nvPr/>
        </p:nvSpPr>
        <p:spPr bwMode="gray">
          <a:xfrm>
            <a:off x="4510869" y="2727189"/>
            <a:ext cx="4151868" cy="458773"/>
          </a:xfrm>
          <a:prstGeom prst="roundRect">
            <a:avLst/>
          </a:prstGeom>
          <a:noFill/>
          <a:ln w="508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1" name="Rectangle: Rounded Corners 20">
            <a:extLst>
              <a:ext uri="{FF2B5EF4-FFF2-40B4-BE49-F238E27FC236}">
                <a16:creationId xmlns:a16="http://schemas.microsoft.com/office/drawing/2014/main" id="{22884A3A-EA6E-4B21-BD21-953391F5838A}"/>
              </a:ext>
            </a:extLst>
          </p:cNvPr>
          <p:cNvSpPr/>
          <p:nvPr/>
        </p:nvSpPr>
        <p:spPr bwMode="gray">
          <a:xfrm>
            <a:off x="5529545" y="5478410"/>
            <a:ext cx="1160015" cy="393001"/>
          </a:xfrm>
          <a:prstGeom prst="roundRect">
            <a:avLst/>
          </a:prstGeom>
          <a:noFill/>
          <a:ln w="508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2" name="Arrow: Right 21">
            <a:extLst>
              <a:ext uri="{FF2B5EF4-FFF2-40B4-BE49-F238E27FC236}">
                <a16:creationId xmlns:a16="http://schemas.microsoft.com/office/drawing/2014/main" id="{9549D736-4B06-4391-A5FC-BECA4250491A}"/>
              </a:ext>
            </a:extLst>
          </p:cNvPr>
          <p:cNvSpPr/>
          <p:nvPr/>
        </p:nvSpPr>
        <p:spPr bwMode="gray">
          <a:xfrm rot="10800000">
            <a:off x="8730963" y="2746239"/>
            <a:ext cx="529389" cy="426809"/>
          </a:xfrm>
          <a:prstGeom prst="rightArrow">
            <a:avLst/>
          </a:prstGeom>
          <a:solidFill>
            <a:srgbClr val="C00000"/>
          </a:solidFill>
          <a:ln w="254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3" name="Arrow: Right 22">
            <a:extLst>
              <a:ext uri="{FF2B5EF4-FFF2-40B4-BE49-F238E27FC236}">
                <a16:creationId xmlns:a16="http://schemas.microsoft.com/office/drawing/2014/main" id="{E0F399B4-D834-474D-9603-606D4F4415E5}"/>
              </a:ext>
            </a:extLst>
          </p:cNvPr>
          <p:cNvSpPr/>
          <p:nvPr/>
        </p:nvSpPr>
        <p:spPr bwMode="gray">
          <a:xfrm rot="10800000">
            <a:off x="6810469" y="5444602"/>
            <a:ext cx="529389" cy="426809"/>
          </a:xfrm>
          <a:prstGeom prst="rightArrow">
            <a:avLst/>
          </a:prstGeom>
          <a:solidFill>
            <a:srgbClr val="C00000"/>
          </a:solidFill>
          <a:ln w="254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nvGrpSpPr>
          <p:cNvPr id="4" name="Group 3">
            <a:extLst>
              <a:ext uri="{FF2B5EF4-FFF2-40B4-BE49-F238E27FC236}">
                <a16:creationId xmlns:a16="http://schemas.microsoft.com/office/drawing/2014/main" id="{03F31D29-5EDC-4624-8356-ABC649596511}"/>
              </a:ext>
            </a:extLst>
          </p:cNvPr>
          <p:cNvGrpSpPr/>
          <p:nvPr/>
        </p:nvGrpSpPr>
        <p:grpSpPr>
          <a:xfrm>
            <a:off x="3828791" y="4444276"/>
            <a:ext cx="7018263" cy="1817558"/>
            <a:chOff x="3433370" y="4468990"/>
            <a:chExt cx="7018263" cy="1817558"/>
          </a:xfrm>
        </p:grpSpPr>
        <p:pic>
          <p:nvPicPr>
            <p:cNvPr id="18" name="Picture 17">
              <a:extLst>
                <a:ext uri="{FF2B5EF4-FFF2-40B4-BE49-F238E27FC236}">
                  <a16:creationId xmlns:a16="http://schemas.microsoft.com/office/drawing/2014/main" id="{AB831092-8888-4D7C-93E3-7B8BB7BCE43A}"/>
                </a:ext>
              </a:extLst>
            </p:cNvPr>
            <p:cNvPicPr>
              <a:picLocks noChangeAspect="1"/>
            </p:cNvPicPr>
            <p:nvPr/>
          </p:nvPicPr>
          <p:blipFill>
            <a:blip r:embed="rId3"/>
            <a:stretch>
              <a:fillRect/>
            </a:stretch>
          </p:blipFill>
          <p:spPr>
            <a:xfrm>
              <a:off x="3433370" y="4468990"/>
              <a:ext cx="6387216" cy="17790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Rectangle: Rounded Corners 23">
              <a:extLst>
                <a:ext uri="{FF2B5EF4-FFF2-40B4-BE49-F238E27FC236}">
                  <a16:creationId xmlns:a16="http://schemas.microsoft.com/office/drawing/2014/main" id="{772B3739-B36D-4C4F-AAC6-7DBAA919DC31}"/>
                </a:ext>
              </a:extLst>
            </p:cNvPr>
            <p:cNvSpPr/>
            <p:nvPr/>
          </p:nvSpPr>
          <p:spPr bwMode="gray">
            <a:xfrm>
              <a:off x="9021913" y="5899023"/>
              <a:ext cx="798674" cy="349025"/>
            </a:xfrm>
            <a:prstGeom prst="roundRect">
              <a:avLst/>
            </a:prstGeom>
            <a:noFill/>
            <a:ln w="508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5" name="Arrow: Right 24">
              <a:extLst>
                <a:ext uri="{FF2B5EF4-FFF2-40B4-BE49-F238E27FC236}">
                  <a16:creationId xmlns:a16="http://schemas.microsoft.com/office/drawing/2014/main" id="{CA22665A-1263-42C9-BBEB-96B1BDE33307}"/>
                </a:ext>
              </a:extLst>
            </p:cNvPr>
            <p:cNvSpPr/>
            <p:nvPr/>
          </p:nvSpPr>
          <p:spPr bwMode="gray">
            <a:xfrm rot="10800000">
              <a:off x="9922244" y="5859739"/>
              <a:ext cx="529389" cy="426809"/>
            </a:xfrm>
            <a:prstGeom prst="rightArrow">
              <a:avLst/>
            </a:prstGeom>
            <a:solidFill>
              <a:srgbClr val="C00000"/>
            </a:solidFill>
            <a:ln w="254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spTree>
    <p:extLst>
      <p:ext uri="{BB962C8B-B14F-4D97-AF65-F5344CB8AC3E}">
        <p14:creationId xmlns:p14="http://schemas.microsoft.com/office/powerpoint/2010/main" val="3491751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4FE2AD-7EC8-44E4-9176-2F5E535DBDF2}"/>
              </a:ext>
            </a:extLst>
          </p:cNvPr>
          <p:cNvSpPr>
            <a:spLocks noGrp="1"/>
          </p:cNvSpPr>
          <p:nvPr>
            <p:ph type="body" sz="quarter" idx="10"/>
          </p:nvPr>
        </p:nvSpPr>
        <p:spPr/>
        <p:txBody>
          <a:bodyPr/>
          <a:lstStyle/>
          <a:p>
            <a:pPr marL="457200" indent="-457200">
              <a:buFont typeface="+mj-lt"/>
              <a:buAutoNum type="arabicParenR" startAt="6"/>
            </a:pPr>
            <a:r>
              <a:rPr lang="en-US" dirty="0"/>
              <a:t>Complete the online form for all </a:t>
            </a:r>
            <a:r>
              <a:rPr lang="en-US" b="1" dirty="0"/>
              <a:t>required</a:t>
            </a:r>
            <a:r>
              <a:rPr lang="en-US" dirty="0"/>
              <a:t> </a:t>
            </a:r>
            <a:br>
              <a:rPr lang="en-US" dirty="0"/>
            </a:br>
            <a:r>
              <a:rPr lang="en-US" b="1" dirty="0"/>
              <a:t>fields</a:t>
            </a:r>
            <a:r>
              <a:rPr lang="en-US" dirty="0"/>
              <a:t> noted with a </a:t>
            </a:r>
            <a:r>
              <a:rPr lang="en-US" b="1" dirty="0"/>
              <a:t>red asterisk </a:t>
            </a:r>
            <a:r>
              <a:rPr lang="en-US" b="1" dirty="0">
                <a:solidFill>
                  <a:srgbClr val="C00000"/>
                </a:solidFill>
              </a:rPr>
              <a:t>* </a:t>
            </a:r>
            <a:r>
              <a:rPr lang="en-US" dirty="0"/>
              <a:t>.</a:t>
            </a:r>
          </a:p>
          <a:p>
            <a:pPr marL="457200" indent="-457200">
              <a:buFont typeface="+mj-lt"/>
              <a:buAutoNum type="arabicParenR" startAt="6"/>
            </a:pPr>
            <a:r>
              <a:rPr lang="en-US" dirty="0"/>
              <a:t>The </a:t>
            </a:r>
            <a:r>
              <a:rPr lang="en-US" b="1" dirty="0"/>
              <a:t>Issue type </a:t>
            </a:r>
            <a:r>
              <a:rPr lang="en-US" dirty="0"/>
              <a:t>will cause different selections </a:t>
            </a:r>
            <a:br>
              <a:rPr lang="en-US" dirty="0"/>
            </a:br>
            <a:r>
              <a:rPr lang="en-US" dirty="0"/>
              <a:t>for the </a:t>
            </a:r>
            <a:r>
              <a:rPr lang="en-US" b="1" dirty="0"/>
              <a:t>Issue area</a:t>
            </a:r>
            <a:r>
              <a:rPr lang="en-US" dirty="0"/>
              <a:t>.  </a:t>
            </a:r>
          </a:p>
          <a:p>
            <a:pPr marL="457200" indent="-457200">
              <a:buFont typeface="+mj-lt"/>
              <a:buAutoNum type="arabicParenR" startAt="6"/>
            </a:pPr>
            <a:r>
              <a:rPr lang="en-US" dirty="0"/>
              <a:t> </a:t>
            </a:r>
            <a:r>
              <a:rPr lang="en-US" b="1" dirty="0"/>
              <a:t>Optionally</a:t>
            </a:r>
            <a:r>
              <a:rPr lang="en-US" dirty="0"/>
              <a:t> select one or more of your </a:t>
            </a:r>
            <a:br>
              <a:rPr lang="en-US" dirty="0"/>
            </a:br>
            <a:r>
              <a:rPr lang="en-US" dirty="0"/>
              <a:t>customers.</a:t>
            </a:r>
            <a:br>
              <a:rPr lang="en-US" dirty="0"/>
            </a:br>
            <a:br>
              <a:rPr lang="en-US" dirty="0"/>
            </a:br>
            <a:endParaRPr lang="en-US" dirty="0"/>
          </a:p>
          <a:p>
            <a:pPr marL="457200" indent="-457200">
              <a:buFont typeface="+mj-lt"/>
              <a:buAutoNum type="arabicParenR" startAt="6"/>
            </a:pPr>
            <a:r>
              <a:rPr lang="en-US" dirty="0"/>
              <a:t>Remember to check the box to </a:t>
            </a:r>
            <a:r>
              <a:rPr lang="en-US" b="1" dirty="0"/>
              <a:t>confirm </a:t>
            </a:r>
            <a:br>
              <a:rPr lang="en-US" b="1" dirty="0"/>
            </a:br>
            <a:r>
              <a:rPr lang="en-US" b="1" dirty="0"/>
              <a:t>your telephone number is correct</a:t>
            </a:r>
            <a:r>
              <a:rPr lang="en-US" dirty="0"/>
              <a:t>.</a:t>
            </a:r>
          </a:p>
          <a:p>
            <a:pPr marL="457200" indent="-457200">
              <a:buFont typeface="+mj-lt"/>
              <a:buAutoNum type="arabicParenR" startAt="6"/>
            </a:pPr>
            <a:r>
              <a:rPr lang="en-US" dirty="0"/>
              <a:t>Click the </a:t>
            </a:r>
            <a:r>
              <a:rPr lang="en-US" b="1" dirty="0"/>
              <a:t>One last step blue button </a:t>
            </a:r>
            <a:r>
              <a:rPr lang="en-US" dirty="0"/>
              <a:t>in the </a:t>
            </a:r>
            <a:br>
              <a:rPr lang="en-US" dirty="0"/>
            </a:br>
            <a:r>
              <a:rPr lang="en-US" b="1" dirty="0"/>
              <a:t>bottom right corner </a:t>
            </a:r>
            <a:r>
              <a:rPr lang="en-US" dirty="0"/>
              <a:t>of the page.  </a:t>
            </a:r>
          </a:p>
          <a:p>
            <a:pPr marL="457200" indent="-457200">
              <a:buFont typeface="+mj-lt"/>
              <a:buAutoNum type="arabicParenR" startAt="6"/>
            </a:pPr>
            <a:endParaRPr lang="en-US" dirty="0"/>
          </a:p>
        </p:txBody>
      </p:sp>
      <p:sp>
        <p:nvSpPr>
          <p:cNvPr id="2" name="Title 1">
            <a:extLst>
              <a:ext uri="{FF2B5EF4-FFF2-40B4-BE49-F238E27FC236}">
                <a16:creationId xmlns:a16="http://schemas.microsoft.com/office/drawing/2014/main" id="{939EB09E-5AB7-49C9-9198-F3949A386758}"/>
              </a:ext>
            </a:extLst>
          </p:cNvPr>
          <p:cNvSpPr>
            <a:spLocks noGrp="1"/>
          </p:cNvSpPr>
          <p:nvPr>
            <p:ph type="title"/>
          </p:nvPr>
        </p:nvSpPr>
        <p:spPr/>
        <p:txBody>
          <a:bodyPr/>
          <a:lstStyle/>
          <a:p>
            <a:r>
              <a:rPr lang="en-US" dirty="0"/>
              <a:t>Complete the online form </a:t>
            </a:r>
            <a:r>
              <a:rPr lang="en-US" sz="1800" dirty="0"/>
              <a:t>(3 of 4)</a:t>
            </a:r>
          </a:p>
        </p:txBody>
      </p:sp>
      <p:pic>
        <p:nvPicPr>
          <p:cNvPr id="4" name="Picture 3">
            <a:extLst>
              <a:ext uri="{FF2B5EF4-FFF2-40B4-BE49-F238E27FC236}">
                <a16:creationId xmlns:a16="http://schemas.microsoft.com/office/drawing/2014/main" id="{000BCB98-C824-483A-BAF5-C4DD10653BB6}"/>
              </a:ext>
            </a:extLst>
          </p:cNvPr>
          <p:cNvPicPr>
            <a:picLocks noChangeAspect="1"/>
          </p:cNvPicPr>
          <p:nvPr/>
        </p:nvPicPr>
        <p:blipFill>
          <a:blip r:embed="rId2"/>
          <a:stretch>
            <a:fillRect/>
          </a:stretch>
        </p:blipFill>
        <p:spPr>
          <a:xfrm>
            <a:off x="6260862" y="611665"/>
            <a:ext cx="5116195" cy="57294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B76AEA7D-69D7-4214-9DE1-66B028567670}"/>
              </a:ext>
            </a:extLst>
          </p:cNvPr>
          <p:cNvPicPr>
            <a:picLocks noChangeAspect="1"/>
          </p:cNvPicPr>
          <p:nvPr/>
        </p:nvPicPr>
        <p:blipFill>
          <a:blip r:embed="rId3"/>
          <a:stretch>
            <a:fillRect/>
          </a:stretch>
        </p:blipFill>
        <p:spPr>
          <a:xfrm>
            <a:off x="7525113" y="2307065"/>
            <a:ext cx="3348726" cy="20898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1D155AAC-6E2E-43D1-B989-74324D9CC78F}"/>
              </a:ext>
            </a:extLst>
          </p:cNvPr>
          <p:cNvPicPr>
            <a:picLocks noChangeAspect="1"/>
          </p:cNvPicPr>
          <p:nvPr/>
        </p:nvPicPr>
        <p:blipFill>
          <a:blip r:embed="rId4"/>
          <a:stretch>
            <a:fillRect/>
          </a:stretch>
        </p:blipFill>
        <p:spPr>
          <a:xfrm>
            <a:off x="2604053" y="3741495"/>
            <a:ext cx="3791479" cy="8383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a:extLst>
              <a:ext uri="{FF2B5EF4-FFF2-40B4-BE49-F238E27FC236}">
                <a16:creationId xmlns:a16="http://schemas.microsoft.com/office/drawing/2014/main" id="{7BEDC81D-17B0-4492-8301-8C44EF2A42DF}"/>
              </a:ext>
            </a:extLst>
          </p:cNvPr>
          <p:cNvSpPr/>
          <p:nvPr/>
        </p:nvSpPr>
        <p:spPr bwMode="gray">
          <a:xfrm>
            <a:off x="6179418" y="4029718"/>
            <a:ext cx="216113" cy="463466"/>
          </a:xfrm>
          <a:prstGeom prst="rect">
            <a:avLst/>
          </a:prstGeom>
          <a:solidFill>
            <a:schemeClr val="bg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2" name="Rectangle: Rounded Corners 11">
            <a:extLst>
              <a:ext uri="{FF2B5EF4-FFF2-40B4-BE49-F238E27FC236}">
                <a16:creationId xmlns:a16="http://schemas.microsoft.com/office/drawing/2014/main" id="{6A191465-0E14-4B10-9E1F-17AEB1EC046E}"/>
              </a:ext>
            </a:extLst>
          </p:cNvPr>
          <p:cNvSpPr/>
          <p:nvPr/>
        </p:nvSpPr>
        <p:spPr bwMode="gray">
          <a:xfrm>
            <a:off x="6996589" y="5438661"/>
            <a:ext cx="1153297" cy="263895"/>
          </a:xfrm>
          <a:prstGeom prst="roundRect">
            <a:avLst/>
          </a:prstGeom>
          <a:noFill/>
          <a:ln w="508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3" name="Arrow: Right 12">
            <a:extLst>
              <a:ext uri="{FF2B5EF4-FFF2-40B4-BE49-F238E27FC236}">
                <a16:creationId xmlns:a16="http://schemas.microsoft.com/office/drawing/2014/main" id="{426C0A7B-4E98-4AD0-85A9-2D29C505076F}"/>
              </a:ext>
            </a:extLst>
          </p:cNvPr>
          <p:cNvSpPr/>
          <p:nvPr/>
        </p:nvSpPr>
        <p:spPr bwMode="gray">
          <a:xfrm>
            <a:off x="7260418" y="2307065"/>
            <a:ext cx="529389" cy="426809"/>
          </a:xfrm>
          <a:prstGeom prst="rightArrow">
            <a:avLst/>
          </a:prstGeom>
          <a:solidFill>
            <a:srgbClr val="C00000"/>
          </a:solidFill>
          <a:ln w="254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4" name="Arrow: Right 13">
            <a:extLst>
              <a:ext uri="{FF2B5EF4-FFF2-40B4-BE49-F238E27FC236}">
                <a16:creationId xmlns:a16="http://schemas.microsoft.com/office/drawing/2014/main" id="{D61C7FD0-3930-4F34-885E-C7DE4B941623}"/>
              </a:ext>
            </a:extLst>
          </p:cNvPr>
          <p:cNvSpPr/>
          <p:nvPr/>
        </p:nvSpPr>
        <p:spPr bwMode="gray">
          <a:xfrm rot="10800000">
            <a:off x="8240142" y="5357203"/>
            <a:ext cx="529389" cy="426809"/>
          </a:xfrm>
          <a:prstGeom prst="rightArrow">
            <a:avLst/>
          </a:prstGeom>
          <a:solidFill>
            <a:srgbClr val="C00000"/>
          </a:solidFill>
          <a:ln w="254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11" name="Picture 10">
            <a:extLst>
              <a:ext uri="{FF2B5EF4-FFF2-40B4-BE49-F238E27FC236}">
                <a16:creationId xmlns:a16="http://schemas.microsoft.com/office/drawing/2014/main" id="{73D58C9F-C7AD-4BF7-A5F7-DFF06EB75A90}"/>
              </a:ext>
            </a:extLst>
          </p:cNvPr>
          <p:cNvPicPr>
            <a:picLocks noChangeAspect="1"/>
          </p:cNvPicPr>
          <p:nvPr/>
        </p:nvPicPr>
        <p:blipFill>
          <a:blip r:embed="rId5"/>
          <a:stretch>
            <a:fillRect/>
          </a:stretch>
        </p:blipFill>
        <p:spPr>
          <a:xfrm>
            <a:off x="9095173" y="5464075"/>
            <a:ext cx="2665145" cy="9847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Arrow: Right 15">
            <a:extLst>
              <a:ext uri="{FF2B5EF4-FFF2-40B4-BE49-F238E27FC236}">
                <a16:creationId xmlns:a16="http://schemas.microsoft.com/office/drawing/2014/main" id="{D27843E5-12BC-4FC5-9424-EB269A1C17A2}"/>
              </a:ext>
            </a:extLst>
          </p:cNvPr>
          <p:cNvSpPr/>
          <p:nvPr/>
        </p:nvSpPr>
        <p:spPr bwMode="gray">
          <a:xfrm>
            <a:off x="9166037" y="5887111"/>
            <a:ext cx="529389" cy="426809"/>
          </a:xfrm>
          <a:prstGeom prst="rightArrow">
            <a:avLst/>
          </a:prstGeom>
          <a:solidFill>
            <a:srgbClr val="C00000"/>
          </a:solidFill>
          <a:ln w="254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7" name="Arrow: Bent-Up 6">
            <a:extLst>
              <a:ext uri="{FF2B5EF4-FFF2-40B4-BE49-F238E27FC236}">
                <a16:creationId xmlns:a16="http://schemas.microsoft.com/office/drawing/2014/main" id="{3A52F21E-0765-40EF-877A-9029ECADD1E1}"/>
              </a:ext>
            </a:extLst>
          </p:cNvPr>
          <p:cNvSpPr/>
          <p:nvPr/>
        </p:nvSpPr>
        <p:spPr bwMode="gray">
          <a:xfrm>
            <a:off x="6260862" y="2819746"/>
            <a:ext cx="785362" cy="1577187"/>
          </a:xfrm>
          <a:prstGeom prst="bentUpArrow">
            <a:avLst>
              <a:gd name="adj1" fmla="val 23074"/>
              <a:gd name="adj2" fmla="val 25000"/>
              <a:gd name="adj3" fmla="val 25000"/>
            </a:avLst>
          </a:prstGeom>
          <a:solidFill>
            <a:schemeClr val="accent1"/>
          </a:solid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4126089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4FE2AD-7EC8-44E4-9176-2F5E535DBDF2}"/>
              </a:ext>
            </a:extLst>
          </p:cNvPr>
          <p:cNvSpPr>
            <a:spLocks noGrp="1"/>
          </p:cNvSpPr>
          <p:nvPr>
            <p:ph type="body" sz="quarter" idx="10"/>
          </p:nvPr>
        </p:nvSpPr>
        <p:spPr/>
        <p:txBody>
          <a:bodyPr/>
          <a:lstStyle/>
          <a:p>
            <a:pPr marL="457200" indent="-457200">
              <a:buFont typeface="+mj-lt"/>
              <a:buAutoNum type="arabicParenR" startAt="11"/>
            </a:pPr>
            <a:r>
              <a:rPr lang="en-US" dirty="0"/>
              <a:t>Select </a:t>
            </a:r>
            <a:r>
              <a:rPr lang="en-US" b="1" dirty="0"/>
              <a:t>one</a:t>
            </a:r>
            <a:r>
              <a:rPr lang="en-US" dirty="0"/>
              <a:t> contact method.</a:t>
            </a:r>
          </a:p>
          <a:p>
            <a:pPr marL="457200" indent="-457200">
              <a:buFont typeface="+mj-lt"/>
              <a:buAutoNum type="arabicParenR" startAt="11"/>
            </a:pPr>
            <a:r>
              <a:rPr lang="en-US" dirty="0"/>
              <a:t>Click the </a:t>
            </a:r>
            <a:r>
              <a:rPr lang="en-US" b="1" dirty="0"/>
              <a:t>blue Submit button</a:t>
            </a:r>
            <a:br>
              <a:rPr lang="en-US" dirty="0"/>
            </a:br>
            <a:r>
              <a:rPr lang="en-US" dirty="0"/>
              <a:t>in the </a:t>
            </a:r>
            <a:r>
              <a:rPr lang="en-US" b="1" dirty="0"/>
              <a:t>bottom right corner</a:t>
            </a:r>
            <a:r>
              <a:rPr lang="en-US" dirty="0"/>
              <a:t>. </a:t>
            </a:r>
          </a:p>
          <a:p>
            <a:pPr marL="457200" indent="-457200">
              <a:buFont typeface="+mj-lt"/>
              <a:buAutoNum type="arabicParenR" startAt="11"/>
            </a:pPr>
            <a:r>
              <a:rPr lang="en-US" dirty="0"/>
              <a:t>Click </a:t>
            </a:r>
            <a:r>
              <a:rPr lang="en-US" b="1" dirty="0"/>
              <a:t>Ok</a:t>
            </a:r>
            <a:r>
              <a:rPr lang="en-US" dirty="0"/>
              <a:t> to confirm.</a:t>
            </a:r>
          </a:p>
          <a:p>
            <a:pPr marL="457200" indent="-457200">
              <a:buFont typeface="+mj-lt"/>
              <a:buAutoNum type="arabicParenR" startAt="11"/>
            </a:pPr>
            <a:endParaRPr lang="en-US" dirty="0"/>
          </a:p>
          <a:p>
            <a:pPr marL="457200" indent="-457200">
              <a:buFont typeface="+mj-lt"/>
              <a:buAutoNum type="arabicParenR" startAt="11"/>
            </a:pPr>
            <a:endParaRPr lang="en-US" dirty="0"/>
          </a:p>
        </p:txBody>
      </p:sp>
      <p:sp>
        <p:nvSpPr>
          <p:cNvPr id="2" name="Title 1">
            <a:extLst>
              <a:ext uri="{FF2B5EF4-FFF2-40B4-BE49-F238E27FC236}">
                <a16:creationId xmlns:a16="http://schemas.microsoft.com/office/drawing/2014/main" id="{939EB09E-5AB7-49C9-9198-F3949A386758}"/>
              </a:ext>
            </a:extLst>
          </p:cNvPr>
          <p:cNvSpPr>
            <a:spLocks noGrp="1"/>
          </p:cNvSpPr>
          <p:nvPr>
            <p:ph type="title"/>
          </p:nvPr>
        </p:nvSpPr>
        <p:spPr/>
        <p:txBody>
          <a:bodyPr/>
          <a:lstStyle/>
          <a:p>
            <a:r>
              <a:rPr lang="en-US" dirty="0"/>
              <a:t>Submit request for assistance </a:t>
            </a:r>
            <a:r>
              <a:rPr lang="en-US" sz="1800" dirty="0"/>
              <a:t>(4 of 4)</a:t>
            </a:r>
          </a:p>
        </p:txBody>
      </p:sp>
      <p:sp>
        <p:nvSpPr>
          <p:cNvPr id="9" name="Rectangle 8">
            <a:extLst>
              <a:ext uri="{FF2B5EF4-FFF2-40B4-BE49-F238E27FC236}">
                <a16:creationId xmlns:a16="http://schemas.microsoft.com/office/drawing/2014/main" id="{7BEDC81D-17B0-4492-8301-8C44EF2A42DF}"/>
              </a:ext>
            </a:extLst>
          </p:cNvPr>
          <p:cNvSpPr/>
          <p:nvPr/>
        </p:nvSpPr>
        <p:spPr bwMode="gray">
          <a:xfrm>
            <a:off x="6179418" y="4029718"/>
            <a:ext cx="216113" cy="463466"/>
          </a:xfrm>
          <a:prstGeom prst="rect">
            <a:avLst/>
          </a:prstGeom>
          <a:solidFill>
            <a:schemeClr val="bg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nvGrpSpPr>
          <p:cNvPr id="18" name="Group 17">
            <a:extLst>
              <a:ext uri="{FF2B5EF4-FFF2-40B4-BE49-F238E27FC236}">
                <a16:creationId xmlns:a16="http://schemas.microsoft.com/office/drawing/2014/main" id="{3B020C84-9966-4E33-AFEB-D298E31BE1E2}"/>
              </a:ext>
            </a:extLst>
          </p:cNvPr>
          <p:cNvGrpSpPr/>
          <p:nvPr/>
        </p:nvGrpSpPr>
        <p:grpSpPr>
          <a:xfrm>
            <a:off x="5071703" y="1212859"/>
            <a:ext cx="4628855" cy="5159141"/>
            <a:chOff x="3252046" y="1029903"/>
            <a:chExt cx="4628855" cy="5159141"/>
          </a:xfrm>
        </p:grpSpPr>
        <p:pic>
          <p:nvPicPr>
            <p:cNvPr id="15" name="Picture 14">
              <a:extLst>
                <a:ext uri="{FF2B5EF4-FFF2-40B4-BE49-F238E27FC236}">
                  <a16:creationId xmlns:a16="http://schemas.microsoft.com/office/drawing/2014/main" id="{35C2C679-71DA-4F28-91D9-3FCB87FA4521}"/>
                </a:ext>
              </a:extLst>
            </p:cNvPr>
            <p:cNvPicPr>
              <a:picLocks noChangeAspect="1"/>
            </p:cNvPicPr>
            <p:nvPr/>
          </p:nvPicPr>
          <p:blipFill>
            <a:blip r:embed="rId2"/>
            <a:stretch>
              <a:fillRect/>
            </a:stretch>
          </p:blipFill>
          <p:spPr>
            <a:xfrm>
              <a:off x="3252046" y="1029903"/>
              <a:ext cx="4628855" cy="51591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Rectangle 16">
              <a:extLst>
                <a:ext uri="{FF2B5EF4-FFF2-40B4-BE49-F238E27FC236}">
                  <a16:creationId xmlns:a16="http://schemas.microsoft.com/office/drawing/2014/main" id="{C43674E0-49A7-475C-A96D-524630085CFB}"/>
                </a:ext>
              </a:extLst>
            </p:cNvPr>
            <p:cNvSpPr/>
            <p:nvPr/>
          </p:nvSpPr>
          <p:spPr bwMode="gray">
            <a:xfrm>
              <a:off x="5161405" y="2967037"/>
              <a:ext cx="146401" cy="121444"/>
            </a:xfrm>
            <a:prstGeom prst="rect">
              <a:avLst/>
            </a:prstGeom>
            <a:solidFill>
              <a:srgbClr val="FFF9F3"/>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pic>
        <p:nvPicPr>
          <p:cNvPr id="19" name="Picture 18">
            <a:extLst>
              <a:ext uri="{FF2B5EF4-FFF2-40B4-BE49-F238E27FC236}">
                <a16:creationId xmlns:a16="http://schemas.microsoft.com/office/drawing/2014/main" id="{F8824A69-8D55-4116-8D15-A23A9E6B3F50}"/>
              </a:ext>
            </a:extLst>
          </p:cNvPr>
          <p:cNvPicPr>
            <a:picLocks noChangeAspect="1"/>
          </p:cNvPicPr>
          <p:nvPr/>
        </p:nvPicPr>
        <p:blipFill>
          <a:blip r:embed="rId3"/>
          <a:stretch>
            <a:fillRect/>
          </a:stretch>
        </p:blipFill>
        <p:spPr>
          <a:xfrm>
            <a:off x="6866364" y="5558303"/>
            <a:ext cx="4091494" cy="9110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Rectangle: Rounded Corners 19">
            <a:extLst>
              <a:ext uri="{FF2B5EF4-FFF2-40B4-BE49-F238E27FC236}">
                <a16:creationId xmlns:a16="http://schemas.microsoft.com/office/drawing/2014/main" id="{DED4CC66-E4FF-4454-95B1-F03EEB94ACB5}"/>
              </a:ext>
            </a:extLst>
          </p:cNvPr>
          <p:cNvSpPr/>
          <p:nvPr/>
        </p:nvSpPr>
        <p:spPr bwMode="gray">
          <a:xfrm>
            <a:off x="5242235" y="2257311"/>
            <a:ext cx="320366" cy="295389"/>
          </a:xfrm>
          <a:prstGeom prst="roundRect">
            <a:avLst/>
          </a:prstGeom>
          <a:noFill/>
          <a:ln w="508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1" name="Rectangle: Rounded Corners 20">
            <a:extLst>
              <a:ext uri="{FF2B5EF4-FFF2-40B4-BE49-F238E27FC236}">
                <a16:creationId xmlns:a16="http://schemas.microsoft.com/office/drawing/2014/main" id="{EF99D001-738C-4AB9-85FF-EDD833F6ED01}"/>
              </a:ext>
            </a:extLst>
          </p:cNvPr>
          <p:cNvSpPr/>
          <p:nvPr/>
        </p:nvSpPr>
        <p:spPr bwMode="gray">
          <a:xfrm>
            <a:off x="5242235" y="4197795"/>
            <a:ext cx="320366" cy="295389"/>
          </a:xfrm>
          <a:prstGeom prst="roundRect">
            <a:avLst/>
          </a:prstGeom>
          <a:noFill/>
          <a:ln w="508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2" name="TextBox 21">
            <a:extLst>
              <a:ext uri="{FF2B5EF4-FFF2-40B4-BE49-F238E27FC236}">
                <a16:creationId xmlns:a16="http://schemas.microsoft.com/office/drawing/2014/main" id="{11EFA715-BC06-4D6E-922A-278A04FDDE45}"/>
              </a:ext>
            </a:extLst>
          </p:cNvPr>
          <p:cNvSpPr txBox="1"/>
          <p:nvPr/>
        </p:nvSpPr>
        <p:spPr>
          <a:xfrm>
            <a:off x="4934084" y="3653929"/>
            <a:ext cx="628517" cy="276999"/>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800" b="1" kern="0" dirty="0">
                <a:solidFill>
                  <a:srgbClr val="C00000"/>
                </a:solidFill>
                <a:ea typeface="Arial Unicode MS" pitchFamily="34" charset="-128"/>
                <a:cs typeface="Arial Unicode MS" pitchFamily="34" charset="-128"/>
              </a:rPr>
              <a:t>Or</a:t>
            </a:r>
          </a:p>
        </p:txBody>
      </p:sp>
      <p:sp>
        <p:nvSpPr>
          <p:cNvPr id="23" name="Rectangle: Rounded Corners 22">
            <a:extLst>
              <a:ext uri="{FF2B5EF4-FFF2-40B4-BE49-F238E27FC236}">
                <a16:creationId xmlns:a16="http://schemas.microsoft.com/office/drawing/2014/main" id="{31E7D6A4-AC81-4CA3-AB6D-6CF813A165C8}"/>
              </a:ext>
            </a:extLst>
          </p:cNvPr>
          <p:cNvSpPr/>
          <p:nvPr/>
        </p:nvSpPr>
        <p:spPr bwMode="gray">
          <a:xfrm>
            <a:off x="7975909" y="5670803"/>
            <a:ext cx="1501465" cy="732904"/>
          </a:xfrm>
          <a:prstGeom prst="roundRect">
            <a:avLst/>
          </a:prstGeom>
          <a:noFill/>
          <a:ln w="508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4" name="Arrow: Right 23">
            <a:extLst>
              <a:ext uri="{FF2B5EF4-FFF2-40B4-BE49-F238E27FC236}">
                <a16:creationId xmlns:a16="http://schemas.microsoft.com/office/drawing/2014/main" id="{BFAE78D7-E96B-4890-9777-DEAE9AB0F474}"/>
              </a:ext>
            </a:extLst>
          </p:cNvPr>
          <p:cNvSpPr/>
          <p:nvPr/>
        </p:nvSpPr>
        <p:spPr bwMode="gray">
          <a:xfrm>
            <a:off x="7377710" y="5914619"/>
            <a:ext cx="529389" cy="426809"/>
          </a:xfrm>
          <a:prstGeom prst="rightArrow">
            <a:avLst/>
          </a:prstGeom>
          <a:solidFill>
            <a:srgbClr val="C00000"/>
          </a:solidFill>
          <a:ln w="254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5" name="TextBox 24">
            <a:extLst>
              <a:ext uri="{FF2B5EF4-FFF2-40B4-BE49-F238E27FC236}">
                <a16:creationId xmlns:a16="http://schemas.microsoft.com/office/drawing/2014/main" id="{944DDA3E-3B50-417E-8855-AD0E0F099F7D}"/>
              </a:ext>
            </a:extLst>
          </p:cNvPr>
          <p:cNvSpPr txBox="1"/>
          <p:nvPr/>
        </p:nvSpPr>
        <p:spPr>
          <a:xfrm>
            <a:off x="934430" y="5380268"/>
            <a:ext cx="3120372" cy="738664"/>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600" b="1" i="1" kern="0" dirty="0">
                <a:solidFill>
                  <a:schemeClr val="accent1"/>
                </a:solidFill>
                <a:ea typeface="Arial Unicode MS" pitchFamily="34" charset="-128"/>
                <a:cs typeface="Arial Unicode MS" pitchFamily="34" charset="-128"/>
              </a:rPr>
              <a:t>The following slides provide information on other resources available from the Help Center</a:t>
            </a:r>
          </a:p>
        </p:txBody>
      </p:sp>
      <p:pic>
        <p:nvPicPr>
          <p:cNvPr id="26" name="Picture 25">
            <a:extLst>
              <a:ext uri="{FF2B5EF4-FFF2-40B4-BE49-F238E27FC236}">
                <a16:creationId xmlns:a16="http://schemas.microsoft.com/office/drawing/2014/main" id="{A5050D5E-6261-4C6D-831C-D7A082C333ED}"/>
              </a:ext>
            </a:extLst>
          </p:cNvPr>
          <p:cNvPicPr>
            <a:picLocks noChangeAspect="1"/>
          </p:cNvPicPr>
          <p:nvPr/>
        </p:nvPicPr>
        <p:blipFill>
          <a:blip r:embed="rId4"/>
          <a:stretch>
            <a:fillRect/>
          </a:stretch>
        </p:blipFill>
        <p:spPr>
          <a:xfrm>
            <a:off x="1042054" y="3457189"/>
            <a:ext cx="2905125" cy="11276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 name="Rectangle: Rounded Corners 26">
            <a:extLst>
              <a:ext uri="{FF2B5EF4-FFF2-40B4-BE49-F238E27FC236}">
                <a16:creationId xmlns:a16="http://schemas.microsoft.com/office/drawing/2014/main" id="{780BDE0F-1A03-412D-A87C-AB8B955CBD24}"/>
              </a:ext>
            </a:extLst>
          </p:cNvPr>
          <p:cNvSpPr/>
          <p:nvPr/>
        </p:nvSpPr>
        <p:spPr bwMode="gray">
          <a:xfrm>
            <a:off x="2681162" y="4148627"/>
            <a:ext cx="604963" cy="474493"/>
          </a:xfrm>
          <a:prstGeom prst="roundRect">
            <a:avLst/>
          </a:prstGeom>
          <a:noFill/>
          <a:ln w="508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8" name="Arrow: Right 27">
            <a:extLst>
              <a:ext uri="{FF2B5EF4-FFF2-40B4-BE49-F238E27FC236}">
                <a16:creationId xmlns:a16="http://schemas.microsoft.com/office/drawing/2014/main" id="{C078A359-0181-4B3F-BC71-72F94508B3E1}"/>
              </a:ext>
            </a:extLst>
          </p:cNvPr>
          <p:cNvSpPr/>
          <p:nvPr/>
        </p:nvSpPr>
        <p:spPr bwMode="gray">
          <a:xfrm>
            <a:off x="2066507" y="4148627"/>
            <a:ext cx="529389" cy="426809"/>
          </a:xfrm>
          <a:prstGeom prst="rightArrow">
            <a:avLst/>
          </a:prstGeom>
          <a:solidFill>
            <a:srgbClr val="C00000"/>
          </a:solidFill>
          <a:ln w="254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9" name="TextBox 28">
            <a:extLst>
              <a:ext uri="{FF2B5EF4-FFF2-40B4-BE49-F238E27FC236}">
                <a16:creationId xmlns:a16="http://schemas.microsoft.com/office/drawing/2014/main" id="{6716DEBA-E5DB-4BC5-ADB2-6EBA39D6DDC2}"/>
              </a:ext>
            </a:extLst>
          </p:cNvPr>
          <p:cNvSpPr txBox="1"/>
          <p:nvPr/>
        </p:nvSpPr>
        <p:spPr>
          <a:xfrm>
            <a:off x="668190" y="4831950"/>
            <a:ext cx="3855412" cy="400110"/>
          </a:xfrm>
          <a:prstGeom prst="rect">
            <a:avLst/>
          </a:prstGeom>
          <a:noFill/>
          <a:ln w="9525">
            <a:solidFill>
              <a:schemeClr val="accent1"/>
            </a:solidFill>
          </a:ln>
        </p:spPr>
        <p:txBody>
          <a:bodyPr wrap="square" lIns="91440" tIns="91440" rIns="91440" bIns="91440" rtlCol="0">
            <a:spAutoFit/>
          </a:bodyP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Click </a:t>
            </a:r>
            <a:r>
              <a:rPr lang="en-US" sz="1400" b="1" kern="0" dirty="0">
                <a:solidFill>
                  <a:srgbClr val="C00000"/>
                </a:solidFill>
                <a:ea typeface="Arial Unicode MS" pitchFamily="34" charset="-128"/>
                <a:cs typeface="Arial Unicode MS" pitchFamily="34" charset="-128"/>
                <a:hlinkClick r:id="rId5">
                  <a:extLst>
                    <a:ext uri="{A12FA001-AC4F-418D-AE19-62706E023703}">
                      <ahyp:hlinkClr xmlns:ahyp="http://schemas.microsoft.com/office/drawing/2018/hyperlinkcolor" val="tx"/>
                    </a:ext>
                  </a:extLst>
                </a:hlinkClick>
              </a:rPr>
              <a:t>here</a:t>
            </a:r>
            <a:r>
              <a:rPr lang="en-US" sz="1400" kern="0" dirty="0">
                <a:ea typeface="Arial Unicode MS" pitchFamily="34" charset="-128"/>
                <a:cs typeface="Arial Unicode MS" pitchFamily="34" charset="-128"/>
              </a:rPr>
              <a:t> for a video of this process</a:t>
            </a:r>
          </a:p>
        </p:txBody>
      </p:sp>
    </p:spTree>
    <p:extLst>
      <p:ext uri="{BB962C8B-B14F-4D97-AF65-F5344CB8AC3E}">
        <p14:creationId xmlns:p14="http://schemas.microsoft.com/office/powerpoint/2010/main" val="4091513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E48DA4-A627-446D-9C8C-DABFD5596D91}"/>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From </a:t>
            </a:r>
            <a:r>
              <a:rPr lang="en-US" b="1" dirty="0"/>
              <a:t>Learning</a:t>
            </a:r>
            <a:r>
              <a:rPr lang="en-US" dirty="0"/>
              <a:t> </a:t>
            </a:r>
            <a:r>
              <a:rPr lang="en-US" dirty="0">
                <a:sym typeface="Wingdings" panose="05000000000000000000" pitchFamily="2" charset="2"/>
              </a:rPr>
              <a:t> </a:t>
            </a:r>
            <a:r>
              <a:rPr lang="en-US" b="1" dirty="0">
                <a:sym typeface="Wingdings" panose="05000000000000000000" pitchFamily="2" charset="2"/>
              </a:rPr>
              <a:t>SAP Business Network Supplier</a:t>
            </a:r>
            <a:r>
              <a:rPr lang="en-US" dirty="0">
                <a:sym typeface="Wingdings" panose="05000000000000000000" pitchFamily="2" charset="2"/>
              </a:rPr>
              <a:t>, </a:t>
            </a:r>
            <a:br>
              <a:rPr lang="en-US" dirty="0">
                <a:sym typeface="Wingdings" panose="05000000000000000000" pitchFamily="2" charset="2"/>
              </a:rPr>
            </a:br>
            <a:r>
              <a:rPr lang="en-US" dirty="0">
                <a:sym typeface="Wingdings" panose="05000000000000000000" pitchFamily="2" charset="2"/>
              </a:rPr>
              <a:t>click </a:t>
            </a:r>
            <a:r>
              <a:rPr lang="en-US" dirty="0"/>
              <a:t>topics to expand for links to </a:t>
            </a:r>
            <a:br>
              <a:rPr lang="en-US" dirty="0"/>
            </a:br>
            <a:r>
              <a:rPr lang="en-US" dirty="0"/>
              <a:t>formal documentation from</a:t>
            </a:r>
            <a:br>
              <a:rPr lang="en-US" dirty="0"/>
            </a:br>
            <a:r>
              <a:rPr lang="en-US" dirty="0">
                <a:hlinkClick r:id="rId2"/>
              </a:rPr>
              <a:t>Help.sap.com </a:t>
            </a:r>
            <a:r>
              <a:rPr lang="en-US" dirty="0">
                <a:sym typeface="Wingdings" panose="05000000000000000000" pitchFamily="2" charset="2"/>
                <a:hlinkClick r:id="rId2"/>
              </a:rPr>
              <a:t> SAP Business Network for Suppliers</a:t>
            </a:r>
            <a:endParaRPr lang="en-US" dirty="0"/>
          </a:p>
        </p:txBody>
      </p:sp>
      <p:sp>
        <p:nvSpPr>
          <p:cNvPr id="3" name="Title 2">
            <a:extLst>
              <a:ext uri="{FF2B5EF4-FFF2-40B4-BE49-F238E27FC236}">
                <a16:creationId xmlns:a16="http://schemas.microsoft.com/office/drawing/2014/main" id="{61B293B9-19E0-4ADC-A828-E33BF820991D}"/>
              </a:ext>
            </a:extLst>
          </p:cNvPr>
          <p:cNvSpPr>
            <a:spLocks noGrp="1"/>
          </p:cNvSpPr>
          <p:nvPr>
            <p:ph type="title"/>
          </p:nvPr>
        </p:nvSpPr>
        <p:spPr/>
        <p:txBody>
          <a:bodyPr/>
          <a:lstStyle/>
          <a:p>
            <a:r>
              <a:rPr lang="en-US" dirty="0">
                <a:solidFill>
                  <a:schemeClr val="accent1"/>
                </a:solidFill>
              </a:rPr>
              <a:t>Help Center Documentation and Learning: </a:t>
            </a:r>
            <a:r>
              <a:rPr lang="en-US" dirty="0"/>
              <a:t>Documentation</a:t>
            </a:r>
            <a:r>
              <a:rPr lang="en-US" dirty="0">
                <a:solidFill>
                  <a:schemeClr val="accent1"/>
                </a:solidFill>
              </a:rPr>
              <a:t> </a:t>
            </a:r>
            <a:endParaRPr lang="en-US" dirty="0"/>
          </a:p>
        </p:txBody>
      </p:sp>
      <p:grpSp>
        <p:nvGrpSpPr>
          <p:cNvPr id="7" name="Group 6">
            <a:extLst>
              <a:ext uri="{FF2B5EF4-FFF2-40B4-BE49-F238E27FC236}">
                <a16:creationId xmlns:a16="http://schemas.microsoft.com/office/drawing/2014/main" id="{6C341E09-3C2B-4054-BB40-9E260A5DD974}"/>
              </a:ext>
            </a:extLst>
          </p:cNvPr>
          <p:cNvGrpSpPr/>
          <p:nvPr/>
        </p:nvGrpSpPr>
        <p:grpSpPr>
          <a:xfrm>
            <a:off x="6495863" y="1120982"/>
            <a:ext cx="4457887" cy="5364015"/>
            <a:chOff x="6857813" y="873332"/>
            <a:chExt cx="4457887" cy="5364015"/>
          </a:xfrm>
        </p:grpSpPr>
        <p:pic>
          <p:nvPicPr>
            <p:cNvPr id="4" name="Picture 3">
              <a:extLst>
                <a:ext uri="{FF2B5EF4-FFF2-40B4-BE49-F238E27FC236}">
                  <a16:creationId xmlns:a16="http://schemas.microsoft.com/office/drawing/2014/main" id="{706F1DCC-517D-4C74-94DE-F6FE08B6FAA8}"/>
                </a:ext>
              </a:extLst>
            </p:cNvPr>
            <p:cNvPicPr>
              <a:picLocks noChangeAspect="1"/>
            </p:cNvPicPr>
            <p:nvPr/>
          </p:nvPicPr>
          <p:blipFill>
            <a:blip r:embed="rId3"/>
            <a:stretch>
              <a:fillRect/>
            </a:stretch>
          </p:blipFill>
          <p:spPr>
            <a:xfrm>
              <a:off x="6857813" y="873332"/>
              <a:ext cx="4457887" cy="53640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Rounded Corners 4">
              <a:extLst>
                <a:ext uri="{FF2B5EF4-FFF2-40B4-BE49-F238E27FC236}">
                  <a16:creationId xmlns:a16="http://schemas.microsoft.com/office/drawing/2014/main" id="{D107C6AE-A8DF-4304-80A6-02D34439A9DC}"/>
                </a:ext>
              </a:extLst>
            </p:cNvPr>
            <p:cNvSpPr/>
            <p:nvPr/>
          </p:nvSpPr>
          <p:spPr bwMode="gray">
            <a:xfrm>
              <a:off x="6857813" y="2069964"/>
              <a:ext cx="1286062" cy="358911"/>
            </a:xfrm>
            <a:prstGeom prst="roundRect">
              <a:avLst/>
            </a:prstGeom>
            <a:noFill/>
            <a:ln w="508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Rectangle: Rounded Corners 5">
              <a:extLst>
                <a:ext uri="{FF2B5EF4-FFF2-40B4-BE49-F238E27FC236}">
                  <a16:creationId xmlns:a16="http://schemas.microsoft.com/office/drawing/2014/main" id="{DC804928-18E1-4381-A61A-836D56972A18}"/>
                </a:ext>
              </a:extLst>
            </p:cNvPr>
            <p:cNvSpPr/>
            <p:nvPr/>
          </p:nvSpPr>
          <p:spPr bwMode="gray">
            <a:xfrm>
              <a:off x="7305488" y="1162436"/>
              <a:ext cx="543112" cy="358911"/>
            </a:xfrm>
            <a:prstGeom prst="roundRect">
              <a:avLst/>
            </a:prstGeom>
            <a:noFill/>
            <a:ln w="508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sp>
        <p:nvSpPr>
          <p:cNvPr id="8" name="TextBox 7">
            <a:extLst>
              <a:ext uri="{FF2B5EF4-FFF2-40B4-BE49-F238E27FC236}">
                <a16:creationId xmlns:a16="http://schemas.microsoft.com/office/drawing/2014/main" id="{6B9F46D5-F335-47F8-BC5E-84CFB1DC7C65}"/>
              </a:ext>
            </a:extLst>
          </p:cNvPr>
          <p:cNvSpPr txBox="1"/>
          <p:nvPr/>
        </p:nvSpPr>
        <p:spPr>
          <a:xfrm>
            <a:off x="503999" y="855498"/>
            <a:ext cx="3542270" cy="18466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200" i="1" kern="0" dirty="0">
                <a:solidFill>
                  <a:schemeClr val="bg1">
                    <a:lumMod val="65000"/>
                  </a:schemeClr>
                </a:solidFill>
                <a:ea typeface="Arial Unicode MS" pitchFamily="34" charset="-128"/>
                <a:cs typeface="Arial Unicode MS" pitchFamily="34" charset="-128"/>
              </a:rPr>
              <a:t>Additional resources</a:t>
            </a:r>
          </a:p>
        </p:txBody>
      </p:sp>
    </p:spTree>
    <p:extLst>
      <p:ext uri="{BB962C8B-B14F-4D97-AF65-F5344CB8AC3E}">
        <p14:creationId xmlns:p14="http://schemas.microsoft.com/office/powerpoint/2010/main" val="1288374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E48DA4-A627-446D-9C8C-DABFD5596D91}"/>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From </a:t>
            </a:r>
            <a:r>
              <a:rPr lang="en-US" b="1" dirty="0"/>
              <a:t>Learning</a:t>
            </a:r>
            <a:r>
              <a:rPr lang="en-US" dirty="0"/>
              <a:t> </a:t>
            </a:r>
            <a:r>
              <a:rPr lang="en-US" dirty="0">
                <a:sym typeface="Wingdings" panose="05000000000000000000" pitchFamily="2" charset="2"/>
              </a:rPr>
              <a:t> </a:t>
            </a:r>
            <a:r>
              <a:rPr lang="en-US" b="1" dirty="0">
                <a:sym typeface="Wingdings" panose="05000000000000000000" pitchFamily="2" charset="2"/>
              </a:rPr>
              <a:t>Tutorials</a:t>
            </a:r>
            <a:r>
              <a:rPr lang="en-US" dirty="0">
                <a:sym typeface="Wingdings" panose="05000000000000000000" pitchFamily="2" charset="2"/>
              </a:rPr>
              <a:t>, </a:t>
            </a:r>
            <a:br>
              <a:rPr lang="en-US" dirty="0">
                <a:sym typeface="Wingdings" panose="05000000000000000000" pitchFamily="2" charset="2"/>
              </a:rPr>
            </a:br>
            <a:r>
              <a:rPr lang="en-US" dirty="0">
                <a:sym typeface="Wingdings" panose="05000000000000000000" pitchFamily="2" charset="2"/>
              </a:rPr>
              <a:t>click </a:t>
            </a:r>
            <a:r>
              <a:rPr lang="en-US" dirty="0"/>
              <a:t>topics to expand for links to</a:t>
            </a:r>
            <a:br>
              <a:rPr lang="en-US" dirty="0"/>
            </a:br>
            <a:r>
              <a:rPr lang="en-US" dirty="0"/>
              <a:t>targeted videos</a:t>
            </a:r>
          </a:p>
        </p:txBody>
      </p:sp>
      <p:sp>
        <p:nvSpPr>
          <p:cNvPr id="3" name="Title 2">
            <a:extLst>
              <a:ext uri="{FF2B5EF4-FFF2-40B4-BE49-F238E27FC236}">
                <a16:creationId xmlns:a16="http://schemas.microsoft.com/office/drawing/2014/main" id="{61B293B9-19E0-4ADC-A828-E33BF820991D}"/>
              </a:ext>
            </a:extLst>
          </p:cNvPr>
          <p:cNvSpPr>
            <a:spLocks noGrp="1"/>
          </p:cNvSpPr>
          <p:nvPr>
            <p:ph type="title"/>
          </p:nvPr>
        </p:nvSpPr>
        <p:spPr/>
        <p:txBody>
          <a:bodyPr/>
          <a:lstStyle/>
          <a:p>
            <a:r>
              <a:rPr lang="en-US" dirty="0">
                <a:solidFill>
                  <a:schemeClr val="accent1"/>
                </a:solidFill>
              </a:rPr>
              <a:t>Help Center Documentation and Learning: </a:t>
            </a:r>
            <a:r>
              <a:rPr lang="en-US" dirty="0"/>
              <a:t>Tutorial Videos </a:t>
            </a:r>
          </a:p>
        </p:txBody>
      </p:sp>
      <p:grpSp>
        <p:nvGrpSpPr>
          <p:cNvPr id="8" name="Group 7">
            <a:extLst>
              <a:ext uri="{FF2B5EF4-FFF2-40B4-BE49-F238E27FC236}">
                <a16:creationId xmlns:a16="http://schemas.microsoft.com/office/drawing/2014/main" id="{D5F70648-56BC-4736-B442-BF9C405CAF87}"/>
              </a:ext>
            </a:extLst>
          </p:cNvPr>
          <p:cNvGrpSpPr/>
          <p:nvPr/>
        </p:nvGrpSpPr>
        <p:grpSpPr>
          <a:xfrm>
            <a:off x="5404966" y="1503816"/>
            <a:ext cx="5272123" cy="4350059"/>
            <a:chOff x="5671666" y="1341891"/>
            <a:chExt cx="5272123" cy="4350059"/>
          </a:xfrm>
        </p:grpSpPr>
        <p:pic>
          <p:nvPicPr>
            <p:cNvPr id="7" name="Picture 6">
              <a:extLst>
                <a:ext uri="{FF2B5EF4-FFF2-40B4-BE49-F238E27FC236}">
                  <a16:creationId xmlns:a16="http://schemas.microsoft.com/office/drawing/2014/main" id="{659AC78D-BE60-4E01-81A9-985BE442C62E}"/>
                </a:ext>
              </a:extLst>
            </p:cNvPr>
            <p:cNvPicPr>
              <a:picLocks noChangeAspect="1"/>
            </p:cNvPicPr>
            <p:nvPr/>
          </p:nvPicPr>
          <p:blipFill>
            <a:blip r:embed="rId2"/>
            <a:stretch>
              <a:fillRect/>
            </a:stretch>
          </p:blipFill>
          <p:spPr>
            <a:xfrm>
              <a:off x="5671666" y="1341891"/>
              <a:ext cx="5272123" cy="43500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Rounded Corners 4">
              <a:extLst>
                <a:ext uri="{FF2B5EF4-FFF2-40B4-BE49-F238E27FC236}">
                  <a16:creationId xmlns:a16="http://schemas.microsoft.com/office/drawing/2014/main" id="{D107C6AE-A8DF-4304-80A6-02D34439A9DC}"/>
                </a:ext>
              </a:extLst>
            </p:cNvPr>
            <p:cNvSpPr/>
            <p:nvPr/>
          </p:nvSpPr>
          <p:spPr bwMode="gray">
            <a:xfrm>
              <a:off x="7162613" y="2708139"/>
              <a:ext cx="657412" cy="377961"/>
            </a:xfrm>
            <a:prstGeom prst="roundRect">
              <a:avLst/>
            </a:prstGeom>
            <a:noFill/>
            <a:ln w="508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Rectangle: Rounded Corners 5">
              <a:extLst>
                <a:ext uri="{FF2B5EF4-FFF2-40B4-BE49-F238E27FC236}">
                  <a16:creationId xmlns:a16="http://schemas.microsoft.com/office/drawing/2014/main" id="{DC804928-18E1-4381-A61A-836D56972A18}"/>
                </a:ext>
              </a:extLst>
            </p:cNvPr>
            <p:cNvSpPr/>
            <p:nvPr/>
          </p:nvSpPr>
          <p:spPr bwMode="gray">
            <a:xfrm>
              <a:off x="6305176" y="1664670"/>
              <a:ext cx="543112" cy="358911"/>
            </a:xfrm>
            <a:prstGeom prst="roundRect">
              <a:avLst/>
            </a:prstGeom>
            <a:noFill/>
            <a:ln w="508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sp>
        <p:nvSpPr>
          <p:cNvPr id="10" name="TextBox 9">
            <a:extLst>
              <a:ext uri="{FF2B5EF4-FFF2-40B4-BE49-F238E27FC236}">
                <a16:creationId xmlns:a16="http://schemas.microsoft.com/office/drawing/2014/main" id="{8ED21F0B-1744-40A4-8B82-9C926DDD3050}"/>
              </a:ext>
            </a:extLst>
          </p:cNvPr>
          <p:cNvSpPr txBox="1"/>
          <p:nvPr/>
        </p:nvSpPr>
        <p:spPr>
          <a:xfrm>
            <a:off x="503999" y="855498"/>
            <a:ext cx="3542270" cy="18466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200" i="1" kern="0" dirty="0">
                <a:solidFill>
                  <a:schemeClr val="bg1">
                    <a:lumMod val="65000"/>
                  </a:schemeClr>
                </a:solidFill>
                <a:ea typeface="Arial Unicode MS" pitchFamily="34" charset="-128"/>
                <a:cs typeface="Arial Unicode MS" pitchFamily="34" charset="-128"/>
              </a:rPr>
              <a:t>Additional resources</a:t>
            </a:r>
          </a:p>
        </p:txBody>
      </p:sp>
    </p:spTree>
    <p:extLst>
      <p:ext uri="{BB962C8B-B14F-4D97-AF65-F5344CB8AC3E}">
        <p14:creationId xmlns:p14="http://schemas.microsoft.com/office/powerpoint/2010/main" val="814492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E48DA4-A627-446D-9C8C-DABFD5596D91}"/>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Search for </a:t>
            </a:r>
            <a:r>
              <a:rPr lang="en-US" b="1" dirty="0"/>
              <a:t>Training</a:t>
            </a:r>
            <a:r>
              <a:rPr lang="en-US" dirty="0"/>
              <a:t> to access the </a:t>
            </a:r>
            <a:r>
              <a:rPr lang="en-US" b="1" dirty="0"/>
              <a:t>FAQ</a:t>
            </a:r>
            <a:r>
              <a:rPr lang="en-US" dirty="0"/>
              <a:t> with </a:t>
            </a:r>
            <a:br>
              <a:rPr lang="en-US" dirty="0"/>
            </a:br>
            <a:r>
              <a:rPr lang="en-US" dirty="0"/>
              <a:t>link to the </a:t>
            </a:r>
            <a:r>
              <a:rPr lang="en-US" dirty="0">
                <a:hlinkClick r:id="rId2"/>
              </a:rPr>
              <a:t>multilingual Supplier Training site</a:t>
            </a:r>
            <a:endParaRPr lang="en-US" dirty="0"/>
          </a:p>
        </p:txBody>
      </p:sp>
      <p:sp>
        <p:nvSpPr>
          <p:cNvPr id="3" name="Title 2">
            <a:extLst>
              <a:ext uri="{FF2B5EF4-FFF2-40B4-BE49-F238E27FC236}">
                <a16:creationId xmlns:a16="http://schemas.microsoft.com/office/drawing/2014/main" id="{61B293B9-19E0-4ADC-A828-E33BF820991D}"/>
              </a:ext>
            </a:extLst>
          </p:cNvPr>
          <p:cNvSpPr>
            <a:spLocks noGrp="1"/>
          </p:cNvSpPr>
          <p:nvPr>
            <p:ph type="title"/>
          </p:nvPr>
        </p:nvSpPr>
        <p:spPr/>
        <p:txBody>
          <a:bodyPr/>
          <a:lstStyle/>
          <a:p>
            <a:r>
              <a:rPr lang="en-US" dirty="0">
                <a:solidFill>
                  <a:schemeClr val="accent1"/>
                </a:solidFill>
              </a:rPr>
              <a:t>Help Center Search: </a:t>
            </a:r>
            <a:r>
              <a:rPr lang="en-US" dirty="0"/>
              <a:t>Training</a:t>
            </a:r>
          </a:p>
        </p:txBody>
      </p:sp>
      <p:pic>
        <p:nvPicPr>
          <p:cNvPr id="4" name="Picture 3">
            <a:extLst>
              <a:ext uri="{FF2B5EF4-FFF2-40B4-BE49-F238E27FC236}">
                <a16:creationId xmlns:a16="http://schemas.microsoft.com/office/drawing/2014/main" id="{5E7B7F44-52C8-4257-94F9-30FD0B6CCFF7}"/>
              </a:ext>
            </a:extLst>
          </p:cNvPr>
          <p:cNvPicPr>
            <a:picLocks noChangeAspect="1"/>
          </p:cNvPicPr>
          <p:nvPr/>
        </p:nvPicPr>
        <p:blipFill>
          <a:blip r:embed="rId3"/>
          <a:stretch>
            <a:fillRect/>
          </a:stretch>
        </p:blipFill>
        <p:spPr>
          <a:xfrm>
            <a:off x="5973575" y="456555"/>
            <a:ext cx="5087060" cy="34771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EB934B5B-52E1-4762-B9A2-167CD4F69925}"/>
              </a:ext>
            </a:extLst>
          </p:cNvPr>
          <p:cNvPicPr>
            <a:picLocks noChangeAspect="1"/>
          </p:cNvPicPr>
          <p:nvPr/>
        </p:nvPicPr>
        <p:blipFill>
          <a:blip r:embed="rId4"/>
          <a:stretch>
            <a:fillRect/>
          </a:stretch>
        </p:blipFill>
        <p:spPr>
          <a:xfrm>
            <a:off x="8412184" y="1881992"/>
            <a:ext cx="3291278" cy="43209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Rounded Corners 12">
            <a:extLst>
              <a:ext uri="{FF2B5EF4-FFF2-40B4-BE49-F238E27FC236}">
                <a16:creationId xmlns:a16="http://schemas.microsoft.com/office/drawing/2014/main" id="{E9A4A73A-FF75-4148-8BC7-A840EDE4B31D}"/>
              </a:ext>
            </a:extLst>
          </p:cNvPr>
          <p:cNvSpPr/>
          <p:nvPr/>
        </p:nvSpPr>
        <p:spPr bwMode="gray">
          <a:xfrm flipV="1">
            <a:off x="6097586" y="2601557"/>
            <a:ext cx="2208213" cy="284518"/>
          </a:xfrm>
          <a:prstGeom prst="roundRect">
            <a:avLst/>
          </a:prstGeom>
          <a:noFill/>
          <a:ln w="508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4" name="Rectangle: Rounded Corners 13">
            <a:extLst>
              <a:ext uri="{FF2B5EF4-FFF2-40B4-BE49-F238E27FC236}">
                <a16:creationId xmlns:a16="http://schemas.microsoft.com/office/drawing/2014/main" id="{39C56628-F999-4822-8EFC-35BD8E5BED5A}"/>
              </a:ext>
            </a:extLst>
          </p:cNvPr>
          <p:cNvSpPr/>
          <p:nvPr/>
        </p:nvSpPr>
        <p:spPr bwMode="gray">
          <a:xfrm flipV="1">
            <a:off x="9167342" y="3755009"/>
            <a:ext cx="1072033" cy="326068"/>
          </a:xfrm>
          <a:prstGeom prst="roundRect">
            <a:avLst/>
          </a:prstGeom>
          <a:noFill/>
          <a:ln w="508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5" name="TextBox 14">
            <a:extLst>
              <a:ext uri="{FF2B5EF4-FFF2-40B4-BE49-F238E27FC236}">
                <a16:creationId xmlns:a16="http://schemas.microsoft.com/office/drawing/2014/main" id="{3965BC4F-62E4-4FD1-8768-D0D61045FC7E}"/>
              </a:ext>
            </a:extLst>
          </p:cNvPr>
          <p:cNvSpPr txBox="1"/>
          <p:nvPr/>
        </p:nvSpPr>
        <p:spPr>
          <a:xfrm>
            <a:off x="503999" y="855498"/>
            <a:ext cx="3542270" cy="18466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200" i="1" kern="0" dirty="0">
                <a:solidFill>
                  <a:schemeClr val="bg1">
                    <a:lumMod val="65000"/>
                  </a:schemeClr>
                </a:solidFill>
                <a:ea typeface="Arial Unicode MS" pitchFamily="34" charset="-128"/>
                <a:cs typeface="Arial Unicode MS" pitchFamily="34" charset="-128"/>
              </a:rPr>
              <a:t>Additional resources</a:t>
            </a:r>
          </a:p>
        </p:txBody>
      </p:sp>
      <p:grpSp>
        <p:nvGrpSpPr>
          <p:cNvPr id="7" name="Group 6">
            <a:extLst>
              <a:ext uri="{FF2B5EF4-FFF2-40B4-BE49-F238E27FC236}">
                <a16:creationId xmlns:a16="http://schemas.microsoft.com/office/drawing/2014/main" id="{90A07381-311A-427C-9F98-161EBF11BB63}"/>
              </a:ext>
            </a:extLst>
          </p:cNvPr>
          <p:cNvGrpSpPr/>
          <p:nvPr/>
        </p:nvGrpSpPr>
        <p:grpSpPr>
          <a:xfrm>
            <a:off x="7777018" y="3806170"/>
            <a:ext cx="853806" cy="1509858"/>
            <a:chOff x="7353317" y="3665686"/>
            <a:chExt cx="853806" cy="1509858"/>
          </a:xfrm>
        </p:grpSpPr>
        <p:sp>
          <p:nvSpPr>
            <p:cNvPr id="5" name="Arrow: Curved Left 4">
              <a:extLst>
                <a:ext uri="{FF2B5EF4-FFF2-40B4-BE49-F238E27FC236}">
                  <a16:creationId xmlns:a16="http://schemas.microsoft.com/office/drawing/2014/main" id="{B0291292-EE83-41AF-98AB-30D293DBB272}"/>
                </a:ext>
              </a:extLst>
            </p:cNvPr>
            <p:cNvSpPr/>
            <p:nvPr/>
          </p:nvSpPr>
          <p:spPr bwMode="gray">
            <a:xfrm rot="1845269">
              <a:off x="7353317" y="3822734"/>
              <a:ext cx="853806" cy="1352810"/>
            </a:xfrm>
            <a:prstGeom prst="curvedLeftArrow">
              <a:avLst>
                <a:gd name="adj1" fmla="val 18554"/>
                <a:gd name="adj2" fmla="val 37502"/>
                <a:gd name="adj3" fmla="val 28749"/>
              </a:avLst>
            </a:prstGeom>
            <a:solidFill>
              <a:schemeClr val="bg1">
                <a:lumMod val="85000"/>
              </a:schemeClr>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 name="Rectangle 5">
              <a:extLst>
                <a:ext uri="{FF2B5EF4-FFF2-40B4-BE49-F238E27FC236}">
                  <a16:creationId xmlns:a16="http://schemas.microsoft.com/office/drawing/2014/main" id="{2262924C-5DC9-45BC-9FFF-630384D53FF7}"/>
                </a:ext>
              </a:extLst>
            </p:cNvPr>
            <p:cNvSpPr/>
            <p:nvPr/>
          </p:nvSpPr>
          <p:spPr bwMode="gray">
            <a:xfrm>
              <a:off x="7525133" y="3665686"/>
              <a:ext cx="411892" cy="168075"/>
            </a:xfrm>
            <a:prstGeom prst="rect">
              <a:avLst/>
            </a:prstGeom>
            <a:solidFill>
              <a:srgbClr val="FFFFFF"/>
            </a:solidFill>
            <a:ln w="25400" algn="ctr">
              <a:noFill/>
              <a:miter lim="800000"/>
              <a:headEnd/>
              <a:tailEnd/>
            </a:ln>
            <a:effectLst>
              <a:softEdge rad="12700"/>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grpSp>
      <p:pic>
        <p:nvPicPr>
          <p:cNvPr id="11" name="Picture 10">
            <a:extLst>
              <a:ext uri="{FF2B5EF4-FFF2-40B4-BE49-F238E27FC236}">
                <a16:creationId xmlns:a16="http://schemas.microsoft.com/office/drawing/2014/main" id="{ADBCF034-511E-4E37-BF90-02C1F337BA57}"/>
              </a:ext>
            </a:extLst>
          </p:cNvPr>
          <p:cNvPicPr>
            <a:picLocks noChangeAspect="1"/>
          </p:cNvPicPr>
          <p:nvPr/>
        </p:nvPicPr>
        <p:blipFill>
          <a:blip r:embed="rId5"/>
          <a:stretch>
            <a:fillRect/>
          </a:stretch>
        </p:blipFill>
        <p:spPr>
          <a:xfrm>
            <a:off x="1346201" y="2412846"/>
            <a:ext cx="3144561" cy="4049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407F5161-C99A-4C6E-8C1D-9A3DDCAA9A5F}"/>
              </a:ext>
            </a:extLst>
          </p:cNvPr>
          <p:cNvPicPr>
            <a:picLocks noChangeAspect="1"/>
          </p:cNvPicPr>
          <p:nvPr/>
        </p:nvPicPr>
        <p:blipFill>
          <a:blip r:embed="rId6"/>
          <a:stretch>
            <a:fillRect/>
          </a:stretch>
        </p:blipFill>
        <p:spPr>
          <a:xfrm>
            <a:off x="4520947" y="3750083"/>
            <a:ext cx="2927584" cy="26364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84788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act information"/>
          <p:cNvSpPr>
            <a:spLocks noGrp="1"/>
          </p:cNvSpPr>
          <p:nvPr>
            <p:ph type="body" sz="quarter" idx="10"/>
          </p:nvPr>
        </p:nvSpPr>
        <p:spPr bwMode="gray">
          <a:xfrm>
            <a:off x="504000" y="2905487"/>
            <a:ext cx="5593588" cy="2501010"/>
          </a:xfrm>
        </p:spPr>
        <p:txBody>
          <a:bodyPr/>
          <a:lstStyle/>
          <a:p>
            <a:r>
              <a:rPr lang="en-US" dirty="0"/>
              <a:t> </a:t>
            </a:r>
          </a:p>
        </p:txBody>
      </p:sp>
      <p:sp>
        <p:nvSpPr>
          <p:cNvPr id="2" name="Thank you"/>
          <p:cNvSpPr>
            <a:spLocks noGrp="1"/>
          </p:cNvSpPr>
          <p:nvPr>
            <p:ph type="ctrTitle"/>
          </p:nvPr>
        </p:nvSpPr>
        <p:spPr bwMode="gray"/>
        <p:txBody>
          <a:bodyPr/>
          <a:lstStyle/>
          <a:p>
            <a:r>
              <a:rPr lang="en-US" dirty="0"/>
              <a:t>Thank you.</a:t>
            </a:r>
          </a:p>
        </p:txBody>
      </p:sp>
    </p:spTree>
    <p:extLst>
      <p:ext uri="{BB962C8B-B14F-4D97-AF65-F5344CB8AC3E}">
        <p14:creationId xmlns:p14="http://schemas.microsoft.com/office/powerpoint/2010/main" val="1881851238"/>
      </p:ext>
    </p:extLst>
  </p:cSld>
  <p:clrMapOvr>
    <a:masterClrMapping/>
  </p:clrMapOvr>
</p:sld>
</file>

<file path=ppt/theme/theme1.xml><?xml version="1.0" encoding="utf-8"?>
<a:theme xmlns:a="http://schemas.openxmlformats.org/drawingml/2006/main" name="SAP Ariba 2021 16x9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62" id="{4A129C35-3439-B146-874C-DFAA79E366AF}" vid="{78F8368F-1C26-8E43-B2EE-7C66CF4E0050}"/>
    </a:ext>
  </a:extLst>
</a:theme>
</file>

<file path=ppt/theme/theme2.xml><?xml version="1.0" encoding="utf-8"?>
<a:theme xmlns:a="http://schemas.openxmlformats.org/drawingml/2006/main" name="SAP Ariba 2021 16x9 blue">
  <a:themeElements>
    <a:clrScheme name="SAP_Colors2018 - blue">
      <a:dk1>
        <a:srgbClr val="00195A"/>
      </a:dk1>
      <a:lt1>
        <a:srgbClr val="FFFFFF"/>
      </a:lt1>
      <a:dk2>
        <a:srgbClr val="CCCCCC"/>
      </a:dk2>
      <a:lt2>
        <a:srgbClr val="999999"/>
      </a:lt2>
      <a:accent1>
        <a:srgbClr val="F0AB00"/>
      </a:accent1>
      <a:accent2>
        <a:srgbClr val="666666"/>
      </a:accent2>
      <a:accent3>
        <a:srgbClr val="0076CB"/>
      </a:accent3>
      <a:accent4>
        <a:srgbClr val="4FB81C"/>
      </a:accent4>
      <a:accent5>
        <a:srgbClr val="E35500"/>
      </a:accent5>
      <a:accent6>
        <a:srgbClr val="760A85"/>
      </a:accent6>
      <a:hlink>
        <a:srgbClr val="0076CB"/>
      </a:hlink>
      <a:folHlink>
        <a:srgbClr val="0076CB"/>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62" id="{4A129C35-3439-B146-874C-DFAA79E366AF}" vid="{6A4A34A4-4338-AC42-BE7B-E165B38E9D95}"/>
    </a:ext>
  </a:extLst>
</a:theme>
</file>

<file path=ppt/theme/theme3.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sponsibleContact xmlns="47fc58d8-9f4b-4bc8-b278-c3cb6f298023">
      <UserInfo>
        <DisplayName/>
        <AccountId xsi:nil="true"/>
        <AccountType/>
      </UserInfo>
    </ResponsibleContact>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15F0F9DCBF1E94796646FCF98A7C072" ma:contentTypeVersion="13" ma:contentTypeDescription="Create a new document." ma:contentTypeScope="" ma:versionID="5b306df2387467d165757eb5a8cdddaa">
  <xsd:schema xmlns:xsd="http://www.w3.org/2001/XMLSchema" xmlns:xs="http://www.w3.org/2001/XMLSchema" xmlns:p="http://schemas.microsoft.com/office/2006/metadata/properties" xmlns:ns2="0e00d59e-b0d2-4e67-be34-67e465b0fbed" xmlns:ns3="47fc58d8-9f4b-4bc8-b278-c3cb6f298023" targetNamespace="http://schemas.microsoft.com/office/2006/metadata/properties" ma:root="true" ma:fieldsID="eebd9c38828bcd412c0ba6e1c1867684" ns2:_="" ns3:_="">
    <xsd:import namespace="0e00d59e-b0d2-4e67-be34-67e465b0fbed"/>
    <xsd:import namespace="47fc58d8-9f4b-4bc8-b278-c3cb6f29802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ResponsibleContact"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00d59e-b0d2-4e67-be34-67e465b0fb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fc58d8-9f4b-4bc8-b278-c3cb6f29802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ResponsibleContact" ma:index="17" nillable="true" ma:displayName="Responsible Contact" ma:format="Dropdown" ma:list="UserInfo" ma:SharePointGroup="0" ma:internalName="Responsible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3F3B8D-58F1-4318-A1DE-E911DD44BAEF}">
  <ds:schemaRefs>
    <ds:schemaRef ds:uri="http://schemas.microsoft.com/sharepoint/v3/contenttype/forms"/>
  </ds:schemaRefs>
</ds:datastoreItem>
</file>

<file path=customXml/itemProps2.xml><?xml version="1.0" encoding="utf-8"?>
<ds:datastoreItem xmlns:ds="http://schemas.openxmlformats.org/officeDocument/2006/customXml" ds:itemID="{BBB79A66-01BB-4E3D-8B8C-9E02C094792E}">
  <ds:schemaRefs>
    <ds:schemaRef ds:uri="http://schemas.microsoft.com/office/2006/metadata/properties"/>
    <ds:schemaRef ds:uri="http://schemas.microsoft.com/office/infopath/2007/PartnerControls"/>
    <ds:schemaRef ds:uri="47fc58d8-9f4b-4bc8-b278-c3cb6f298023"/>
  </ds:schemaRefs>
</ds:datastoreItem>
</file>

<file path=customXml/itemProps3.xml><?xml version="1.0" encoding="utf-8"?>
<ds:datastoreItem xmlns:ds="http://schemas.openxmlformats.org/officeDocument/2006/customXml" ds:itemID="{760CBE15-300F-4593-BFEF-A7CBE666AA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00d59e-b0d2-4e67-be34-67e465b0fbed"/>
    <ds:schemaRef ds:uri="47fc58d8-9f4b-4bc8-b278-c3cb6f2980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SAP_Ariba_2021_16x9_white</Template>
  <TotalTime>209</TotalTime>
  <Words>399</Words>
  <Application>Microsoft Office PowerPoint</Application>
  <PresentationFormat>Custom</PresentationFormat>
  <Paragraphs>37</Paragraphs>
  <Slides>11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Courier New</vt:lpstr>
      <vt:lpstr>Symbol</vt:lpstr>
      <vt:lpstr>Wingdings</vt:lpstr>
      <vt:lpstr>Wingdings</vt:lpstr>
      <vt:lpstr>SAP Ariba 2021 16x9 white</vt:lpstr>
      <vt:lpstr>SAP Ariba 2021 16x9 blue</vt:lpstr>
      <vt:lpstr>Supplier Access to SAP Business Network Support and Access to Help Center Documentation, Tutorials and Training</vt:lpstr>
      <vt:lpstr>Access Help Center (1of 4)</vt:lpstr>
      <vt:lpstr>Search for your topic (2 of 4)</vt:lpstr>
      <vt:lpstr>Complete the online form (3 of 4)</vt:lpstr>
      <vt:lpstr>Submit request for assistance (4 of 4)</vt:lpstr>
      <vt:lpstr>Help Center Documentation and Learning: Documentation </vt:lpstr>
      <vt:lpstr>Help Center Documentation and Learning: Tutorial Videos </vt:lpstr>
      <vt:lpstr>Help Center Search: Training</vt:lpstr>
      <vt:lpstr>Thank you.</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Supplier Access to SAP Ariba Support and Here and Here</dc:title>
  <dc:subject/>
  <dc:creator>DeLuca, Douglas</dc:creator>
  <cp:keywords>2021/16:9/white</cp:keywords>
  <dc:description/>
  <cp:lastModifiedBy>Zuchinski, Michele</cp:lastModifiedBy>
  <cp:revision>72</cp:revision>
  <dcterms:created xsi:type="dcterms:W3CDTF">2021-05-24T14:02:43Z</dcterms:created>
  <dcterms:modified xsi:type="dcterms:W3CDTF">2023-02-09T13:29:07Z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0x010100615F0F9DCBF1E94796646FCF98A7C072</vt:lpwstr>
  </property>
</Properties>
</file>