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7526" r:id="rId2"/>
    <p:sldId id="2078559401" r:id="rId3"/>
    <p:sldId id="2078559416" r:id="rId4"/>
    <p:sldId id="7505" r:id="rId5"/>
    <p:sldId id="7506" r:id="rId6"/>
    <p:sldId id="7508" r:id="rId7"/>
    <p:sldId id="7509" r:id="rId8"/>
    <p:sldId id="7511" r:id="rId9"/>
    <p:sldId id="7512" r:id="rId10"/>
    <p:sldId id="7513" r:id="rId11"/>
    <p:sldId id="2078559314" r:id="rId12"/>
    <p:sldId id="7188" r:id="rId13"/>
    <p:sldId id="2078559316" r:id="rId14"/>
    <p:sldId id="7189" r:id="rId15"/>
    <p:sldId id="2078559317" r:id="rId16"/>
    <p:sldId id="2078559318" r:id="rId17"/>
    <p:sldId id="2078559319" r:id="rId18"/>
    <p:sldId id="2078559320" r:id="rId19"/>
    <p:sldId id="7190" r:id="rId20"/>
    <p:sldId id="7191" r:id="rId21"/>
    <p:sldId id="2078559396" r:id="rId22"/>
    <p:sldId id="7527"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58" d="100"/>
          <a:sy n="58" d="100"/>
        </p:scale>
        <p:origin x="411"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ol Guerrero Adrian" userId="59fe35c3-d1aa-47ee-91e4-91efab7f9c39" providerId="ADAL" clId="{A018574D-14EA-4A15-8A67-D42D4382CCB8}"/>
    <pc:docChg chg="mod">
      <pc:chgData name="Terol Guerrero Adrian" userId="59fe35c3-d1aa-47ee-91e4-91efab7f9c39" providerId="ADAL" clId="{A018574D-14EA-4A15-8A67-D42D4382CCB8}" dt="2024-04-03T16:33:09.575" v="0" actId="33475"/>
      <pc:docMkLst>
        <pc:docMk/>
      </pc:docMkLst>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hyperlink" Target="https://support.ariba.com/item/view/180235" TargetMode="Externa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hyperlink" Target="https://support.ariba.com/item/view/180235" TargetMode="External"/><Relationship Id="rId7"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78D2C-6F28-4187-907A-C78E0688340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E93FEF-7C43-4D37-84D5-3A1F2F8A080A}">
      <dgm:prSet custT="1"/>
      <dgm:spPr/>
      <dgm:t>
        <a:bodyPr/>
        <a:lstStyle/>
        <a:p>
          <a:pPr algn="just">
            <a:lnSpc>
              <a:spcPct val="100000"/>
            </a:lnSpc>
          </a:pPr>
          <a:r>
            <a:rPr lang="es-ES" sz="1400" dirty="0">
              <a:latin typeface="Santander Text" panose="020B0504020201020104" pitchFamily="34" charset="0"/>
            </a:rPr>
            <a:t>Existen dos tipos de cuenta a utilizar:</a:t>
          </a:r>
        </a:p>
        <a:p>
          <a:pPr algn="just">
            <a:lnSpc>
              <a:spcPct val="100000"/>
            </a:lnSpc>
          </a:pPr>
          <a:r>
            <a:rPr lang="es-ES" sz="1400" b="1" dirty="0">
              <a:latin typeface="Santander Text" panose="020B0504020201020104" pitchFamily="34" charset="0"/>
            </a:rPr>
            <a:t>1. Standard: </a:t>
          </a:r>
          <a:r>
            <a:rPr lang="es-ES" sz="1400" b="0" dirty="0">
              <a:latin typeface="Santander Text" panose="020B0504020201020104" pitchFamily="34" charset="0"/>
            </a:rPr>
            <a:t>T</a:t>
          </a:r>
          <a:r>
            <a:rPr lang="es-ES" sz="1400" dirty="0">
              <a:latin typeface="Santander Text" panose="020B0504020201020104" pitchFamily="34" charset="0"/>
            </a:rPr>
            <a:t>otalmente gratis y cubre todas sus necesidades para su operativa con </a:t>
          </a:r>
          <a:r>
            <a:rPr lang="es-ES" sz="1400" b="1" dirty="0">
              <a:solidFill>
                <a:srgbClr val="FF0000"/>
              </a:solidFill>
              <a:latin typeface="Santander Text" panose="020B0504020201020104" pitchFamily="34" charset="0"/>
            </a:rPr>
            <a:t>Santander</a:t>
          </a:r>
        </a:p>
        <a:p>
          <a:pPr algn="just">
            <a:lnSpc>
              <a:spcPct val="100000"/>
            </a:lnSpc>
          </a:pPr>
          <a:r>
            <a:rPr lang="es-ES" sz="1400" b="1" dirty="0">
              <a:latin typeface="Santander Text" panose="020B0504020201020104" pitchFamily="34" charset="0"/>
            </a:rPr>
            <a:t>2. Premium: </a:t>
          </a:r>
          <a:r>
            <a:rPr lang="es-ES" sz="1400" b="0" dirty="0">
              <a:latin typeface="Santander Text" panose="020B0504020201020104" pitchFamily="34" charset="0"/>
            </a:rPr>
            <a:t>Condicionada a </a:t>
          </a:r>
          <a:r>
            <a:rPr lang="es-ES" sz="1400" b="1" dirty="0">
              <a:latin typeface="Santander Text" panose="020B0504020201020104" pitchFamily="34" charset="0"/>
            </a:rPr>
            <a:t>un coste para la empresa </a:t>
          </a:r>
          <a:r>
            <a:rPr lang="es-ES" sz="1400" dirty="0">
              <a:latin typeface="Santander Text" panose="020B0504020201020104" pitchFamily="34" charset="0"/>
            </a:rPr>
            <a:t>ya que incluye mejoras que el tipo estándar no permite</a:t>
          </a:r>
        </a:p>
        <a:p>
          <a:pPr algn="just">
            <a:lnSpc>
              <a:spcPct val="100000"/>
            </a:lnSpc>
          </a:pPr>
          <a:r>
            <a:rPr lang="es-ES" sz="1400" b="1" dirty="0">
              <a:latin typeface="Santander Text" panose="020B0504020201020104" pitchFamily="34" charset="0"/>
            </a:rPr>
            <a:t>La cuenta asignada por defecto </a:t>
          </a:r>
          <a:r>
            <a:rPr lang="es-ES" sz="1400" dirty="0">
              <a:latin typeface="Santander Text" panose="020B0504020201020104" pitchFamily="34" charset="0"/>
            </a:rPr>
            <a:t>en la plataforma Business Network es de </a:t>
          </a:r>
          <a:r>
            <a:rPr lang="es-ES" sz="1400" b="1" dirty="0">
              <a:solidFill>
                <a:srgbClr val="FF0000"/>
              </a:solidFill>
              <a:latin typeface="Santander Text" panose="020B0504020201020104" pitchFamily="34" charset="0"/>
            </a:rPr>
            <a:t>tipo</a:t>
          </a:r>
          <a:r>
            <a:rPr lang="es-ES" sz="1400" dirty="0">
              <a:solidFill>
                <a:srgbClr val="FF0000"/>
              </a:solidFill>
              <a:latin typeface="Santander Text" panose="020B0504020201020104" pitchFamily="34" charset="0"/>
            </a:rPr>
            <a:t> </a:t>
          </a:r>
          <a:r>
            <a:rPr lang="es-ES" sz="1400" b="1" dirty="0">
              <a:solidFill>
                <a:srgbClr val="FF0000"/>
              </a:solidFill>
              <a:latin typeface="Santander Text" panose="020B0504020201020104" pitchFamily="34" charset="0"/>
            </a:rPr>
            <a:t>Standard</a:t>
          </a:r>
          <a:r>
            <a:rPr lang="es-ES" sz="1400" b="1" dirty="0">
              <a:latin typeface="Santander Text" panose="020B0504020201020104" pitchFamily="34" charset="0"/>
            </a:rPr>
            <a:t>.</a:t>
          </a:r>
          <a:r>
            <a:rPr lang="es-ES" sz="1400" dirty="0">
              <a:latin typeface="Santander Text" panose="020B0504020201020104" pitchFamily="34" charset="0"/>
            </a:rPr>
            <a:t> Para los casos en que se haya asignado de manera equivocada una cuenta </a:t>
          </a:r>
          <a:r>
            <a:rPr lang="es-ES" sz="1400" b="1" dirty="0">
              <a:latin typeface="Santander Text" panose="020B0504020201020104" pitchFamily="34" charset="0"/>
            </a:rPr>
            <a:t>Enterprise</a:t>
          </a:r>
          <a:r>
            <a:rPr lang="es-ES" sz="1400" dirty="0">
              <a:latin typeface="Santander Text" panose="020B0504020201020104" pitchFamily="34" charset="0"/>
            </a:rPr>
            <a:t>, puede cambiar su tipo de cuenta aquí: </a:t>
          </a:r>
          <a:r>
            <a:rPr lang="en-US" sz="1400" i="1" baseline="0" dirty="0">
              <a:latin typeface="Santander Text" panose="020B0504020201020104" pitchFamily="34" charset="0"/>
              <a:hlinkClick xmlns:r="http://schemas.openxmlformats.org/officeDocument/2006/relationships" r:id="rId1"/>
            </a:rPr>
            <a:t>link</a:t>
          </a:r>
          <a:endParaRPr lang="en-US" sz="1400" dirty="0">
            <a:latin typeface="Santander Text" panose="020B0504020201020104" pitchFamily="34" charset="0"/>
          </a:endParaRPr>
        </a:p>
      </dgm:t>
    </dgm:pt>
    <dgm:pt modelId="{9B3F52AF-380E-4355-8B57-055A2DC8E8F4}" type="parTrans" cxnId="{B9348DA0-86B7-4FA3-A950-7CC79D273B6E}">
      <dgm:prSet/>
      <dgm:spPr/>
      <dgm:t>
        <a:bodyPr/>
        <a:lstStyle/>
        <a:p>
          <a:endParaRPr lang="en-US" sz="1600">
            <a:latin typeface="Santander Headline" panose="020B0504020201020104" pitchFamily="34" charset="0"/>
          </a:endParaRPr>
        </a:p>
      </dgm:t>
    </dgm:pt>
    <dgm:pt modelId="{041F5FCF-FD32-4F4A-92F2-0B3782892435}" type="sibTrans" cxnId="{B9348DA0-86B7-4FA3-A950-7CC79D273B6E}">
      <dgm:prSet/>
      <dgm:spPr/>
      <dgm:t>
        <a:bodyPr/>
        <a:lstStyle/>
        <a:p>
          <a:endParaRPr lang="en-US" sz="1600">
            <a:latin typeface="Santander Headline" panose="020B0504020201020104" pitchFamily="34" charset="0"/>
          </a:endParaRPr>
        </a:p>
      </dgm:t>
    </dgm:pt>
    <dgm:pt modelId="{C3649475-AE40-4A25-962E-D49AD128F285}">
      <dgm:prSet custT="1"/>
      <dgm:spPr/>
      <dgm:t>
        <a:bodyPr/>
        <a:lstStyle/>
        <a:p>
          <a:pPr algn="just">
            <a:lnSpc>
              <a:spcPct val="100000"/>
            </a:lnSpc>
          </a:pPr>
          <a:r>
            <a:rPr lang="es-SV" sz="1400" dirty="0">
              <a:latin typeface="Santander Headline" panose="020B0504020201020104" pitchFamily="34" charset="0"/>
            </a:rPr>
            <a:t>Configure su </a:t>
          </a:r>
          <a:r>
            <a:rPr lang="es-SV" sz="1400" b="1" dirty="0">
              <a:latin typeface="Santander Headline" panose="020B0504020201020104" pitchFamily="34" charset="0"/>
            </a:rPr>
            <a:t>Dirección de Remesa </a:t>
          </a:r>
          <a:r>
            <a:rPr lang="es-SV" sz="1400" dirty="0">
              <a:latin typeface="Santander Headline" panose="020B0504020201020104" pitchFamily="34" charset="0"/>
            </a:rPr>
            <a:t>y</a:t>
          </a:r>
          <a:r>
            <a:rPr lang="es-SV" sz="1400" b="1" dirty="0">
              <a:latin typeface="Santander Headline" panose="020B0504020201020104" pitchFamily="34" charset="0"/>
            </a:rPr>
            <a:t> Datos Bancarios </a:t>
          </a:r>
          <a:r>
            <a:rPr lang="es-SV" sz="1400" b="1" baseline="30000" dirty="0">
              <a:latin typeface="Santander Headline" panose="020B0504020201020104" pitchFamily="34" charset="0"/>
            </a:rPr>
            <a:t>(1)</a:t>
          </a:r>
          <a:r>
            <a:rPr lang="es-SV" sz="1400" b="1" dirty="0">
              <a:latin typeface="Santander Headline" panose="020B0504020201020104" pitchFamily="34" charset="0"/>
            </a:rPr>
            <a:t> </a:t>
          </a:r>
          <a:r>
            <a:rPr lang="es-SV" sz="1400" dirty="0">
              <a:latin typeface="Santander Headline" panose="020B0504020201020104" pitchFamily="34" charset="0"/>
            </a:rPr>
            <a:t>en su perfil de SAP Business Network. Los Datos Bancarios recogidos durante el Registro así como en la configuración de su Business Network </a:t>
          </a:r>
          <a:r>
            <a:rPr lang="es-SV" sz="1400" b="1" dirty="0">
              <a:latin typeface="Santander Headline" panose="020B0504020201020104" pitchFamily="34" charset="0"/>
            </a:rPr>
            <a:t>deben coincidir </a:t>
          </a:r>
          <a:r>
            <a:rPr lang="es-SV" sz="1400" dirty="0">
              <a:latin typeface="Santander Headline" panose="020B0504020201020104" pitchFamily="34" charset="0"/>
            </a:rPr>
            <a:t>con los datos bancarios facilitados posteriormente durante el proceso de facturación y pago (obligatorio). </a:t>
          </a:r>
        </a:p>
        <a:p>
          <a:pPr algn="just">
            <a:lnSpc>
              <a:spcPct val="100000"/>
            </a:lnSpc>
          </a:pPr>
          <a:r>
            <a:rPr lang="es-ES" sz="1400" b="0" dirty="0">
              <a:latin typeface="Santander Headline" panose="020B0504020201020104" pitchFamily="34" charset="0"/>
            </a:rPr>
            <a:t>Finalmente, si pertenece a algún Grupo empresarial, agradecemos que refleje su denominación durante el Registro</a:t>
          </a:r>
          <a:r>
            <a:rPr lang="es-ES" sz="1400" dirty="0">
              <a:latin typeface="Santander Headline" panose="020B0504020201020104" pitchFamily="34" charset="0"/>
            </a:rPr>
            <a:t>. </a:t>
          </a:r>
          <a:endParaRPr lang="en-US" sz="1400" dirty="0">
            <a:latin typeface="Santander Headline" panose="020B0504020201020104" pitchFamily="34" charset="0"/>
          </a:endParaRPr>
        </a:p>
      </dgm:t>
    </dgm:pt>
    <dgm:pt modelId="{F9B3CD44-0284-4A00-A899-D7EBC9096863}" type="parTrans" cxnId="{3BA38259-077B-434A-8E56-7AC107799157}">
      <dgm:prSet/>
      <dgm:spPr/>
      <dgm:t>
        <a:bodyPr/>
        <a:lstStyle/>
        <a:p>
          <a:endParaRPr lang="en-US" sz="1600">
            <a:latin typeface="Santander Headline" panose="020B0504020201020104" pitchFamily="34" charset="0"/>
          </a:endParaRPr>
        </a:p>
      </dgm:t>
    </dgm:pt>
    <dgm:pt modelId="{AB416062-682E-475E-AF8E-9DEE628C97D0}" type="sibTrans" cxnId="{3BA38259-077B-434A-8E56-7AC107799157}">
      <dgm:prSet/>
      <dgm:spPr/>
      <dgm:t>
        <a:bodyPr/>
        <a:lstStyle/>
        <a:p>
          <a:endParaRPr lang="en-US" sz="1600">
            <a:latin typeface="Santander Headline" panose="020B0504020201020104" pitchFamily="34" charset="0"/>
          </a:endParaRPr>
        </a:p>
      </dgm:t>
    </dgm:pt>
    <dgm:pt modelId="{065CC9B8-46B4-42EE-91BA-B4027974F1A5}">
      <dgm:prSet custT="1"/>
      <dgm:spPr/>
      <dgm:t>
        <a:bodyPr/>
        <a:lstStyle/>
        <a:p>
          <a:pPr algn="just">
            <a:lnSpc>
              <a:spcPct val="100000"/>
            </a:lnSpc>
          </a:pPr>
          <a:r>
            <a:rPr lang="es-ES" sz="1400" kern="1200" dirty="0">
              <a:latin typeface="Santander Headline" panose="020B0504020201020104" pitchFamily="34" charset="0"/>
            </a:rPr>
            <a:t>Configura los </a:t>
          </a:r>
          <a:r>
            <a:rPr lang="es-ES" sz="1400" b="1" kern="1200" dirty="0">
              <a:latin typeface="Santander Headline" panose="020B0504020201020104" pitchFamily="34" charset="0"/>
            </a:rPr>
            <a:t>diferentes Perfiles </a:t>
          </a:r>
          <a:r>
            <a:rPr lang="es-ES" sz="1400" kern="1200" dirty="0">
              <a:latin typeface="Santander Headline" panose="020B0504020201020104" pitchFamily="34" charset="0"/>
            </a:rPr>
            <a:t>y </a:t>
          </a:r>
          <a:r>
            <a:rPr lang="es-ES" sz="1400" b="1" kern="1200" dirty="0">
              <a:latin typeface="Santander Headline" panose="020B0504020201020104" pitchFamily="34" charset="0"/>
            </a:rPr>
            <a:t>Permisos</a:t>
          </a:r>
          <a:r>
            <a:rPr lang="es-ES" sz="1400" kern="1200" dirty="0">
              <a:latin typeface="Santander Headline" panose="020B0504020201020104" pitchFamily="34" charset="0"/>
            </a:rPr>
            <a:t> en la sección “Relaciones Comerciales” de SAP Business Network para tener acceso a todas las etapas del proceso con Santander. </a:t>
          </a:r>
          <a:r>
            <a:rPr lang="es-ES" sz="1400" kern="1200" dirty="0">
              <a:solidFill>
                <a:prstClr val="black">
                  <a:hueOff val="0"/>
                  <a:satOff val="0"/>
                  <a:lumOff val="0"/>
                  <a:alphaOff val="0"/>
                </a:prstClr>
              </a:solidFill>
              <a:latin typeface="Santander Headline" panose="020B0504020201020104" pitchFamily="34" charset="0"/>
              <a:ea typeface="+mn-ea"/>
              <a:cs typeface="+mn-cs"/>
            </a:rPr>
            <a:t>En caso de no disponer de acceso a alguna gestión en Business Network, el administrador </a:t>
          </a:r>
          <a:r>
            <a:rPr lang="es-ES" sz="1400" kern="1200">
              <a:solidFill>
                <a:prstClr val="black">
                  <a:hueOff val="0"/>
                  <a:satOff val="0"/>
                  <a:lumOff val="0"/>
                  <a:alphaOff val="0"/>
                </a:prstClr>
              </a:solidFill>
              <a:latin typeface="Santander Headline" panose="020B0504020201020104" pitchFamily="34" charset="0"/>
              <a:ea typeface="+mn-ea"/>
              <a:cs typeface="+mn-cs"/>
            </a:rPr>
            <a:t>de su </a:t>
          </a:r>
          <a:r>
            <a:rPr lang="es-ES" sz="1400" kern="1200" dirty="0">
              <a:solidFill>
                <a:prstClr val="black">
                  <a:hueOff val="0"/>
                  <a:satOff val="0"/>
                  <a:lumOff val="0"/>
                  <a:alphaOff val="0"/>
                </a:prstClr>
              </a:solidFill>
              <a:latin typeface="Santander Headline" panose="020B0504020201020104" pitchFamily="34" charset="0"/>
              <a:ea typeface="+mn-ea"/>
              <a:cs typeface="+mn-cs"/>
            </a:rPr>
            <a:t>cuenta </a:t>
          </a:r>
          <a:r>
            <a:rPr lang="es-ES" sz="1400" kern="1200">
              <a:solidFill>
                <a:prstClr val="black">
                  <a:hueOff val="0"/>
                  <a:satOff val="0"/>
                  <a:lumOff val="0"/>
                  <a:alphaOff val="0"/>
                </a:prstClr>
              </a:solidFill>
              <a:latin typeface="Santander Headline" panose="020B0504020201020104" pitchFamily="34" charset="0"/>
              <a:ea typeface="+mn-ea"/>
              <a:cs typeface="+mn-cs"/>
            </a:rPr>
            <a:t>puede ayudarle</a:t>
          </a:r>
          <a:r>
            <a:rPr lang="es-ES" sz="1400" kern="1200" dirty="0">
              <a:solidFill>
                <a:prstClr val="black">
                  <a:hueOff val="0"/>
                  <a:satOff val="0"/>
                  <a:lumOff val="0"/>
                  <a:alphaOff val="0"/>
                </a:prstClr>
              </a:solidFill>
              <a:latin typeface="Santander Headline" panose="020B0504020201020104" pitchFamily="34" charset="0"/>
              <a:ea typeface="+mn-ea"/>
              <a:cs typeface="+mn-cs"/>
            </a:rPr>
            <a:t>. Adicionalmente, </a:t>
          </a:r>
          <a:r>
            <a:rPr lang="es-ES" sz="1400" kern="1200" dirty="0">
              <a:latin typeface="Santander Headline" panose="020B0504020201020104" pitchFamily="34" charset="0"/>
            </a:rPr>
            <a:t>es importante mantener actualizada la </a:t>
          </a:r>
          <a:r>
            <a:rPr lang="es-ES" sz="1400" b="1" kern="1200" dirty="0">
              <a:latin typeface="Santander Headline" panose="020B0504020201020104" pitchFamily="34" charset="0"/>
            </a:rPr>
            <a:t>dirección de email de Pedidos (</a:t>
          </a:r>
          <a:r>
            <a:rPr lang="es-ES" sz="1400" b="1" kern="1200" dirty="0" err="1">
              <a:latin typeface="Santander Headline" panose="020B0504020201020104" pitchFamily="34" charset="0"/>
            </a:rPr>
            <a:t>PO’s</a:t>
          </a:r>
          <a:r>
            <a:rPr lang="es-ES" sz="1400" b="1" kern="1200" dirty="0">
              <a:latin typeface="Santander Headline" panose="020B0504020201020104" pitchFamily="34" charset="0"/>
            </a:rPr>
            <a:t>).</a:t>
          </a:r>
          <a:r>
            <a:rPr lang="es-ES" sz="1400" b="0" kern="1200" dirty="0">
              <a:latin typeface="Santander Headline" panose="020B0504020201020104" pitchFamily="34" charset="0"/>
            </a:rPr>
            <a:t> </a:t>
          </a:r>
        </a:p>
      </dgm:t>
    </dgm:pt>
    <dgm:pt modelId="{A03B0B0B-D889-4746-A9BA-BFA0E2E5DA5A}" type="parTrans" cxnId="{D1B4582D-8830-4926-83B1-CFCC99FAA167}">
      <dgm:prSet/>
      <dgm:spPr/>
      <dgm:t>
        <a:bodyPr/>
        <a:lstStyle/>
        <a:p>
          <a:endParaRPr lang="en-US" sz="1600">
            <a:latin typeface="Santander Headline" panose="020B0504020201020104" pitchFamily="34" charset="0"/>
          </a:endParaRPr>
        </a:p>
      </dgm:t>
    </dgm:pt>
    <dgm:pt modelId="{B5513CF7-37D3-4D74-9BEB-7CB1303EF8F5}" type="sibTrans" cxnId="{D1B4582D-8830-4926-83B1-CFCC99FAA167}">
      <dgm:prSet/>
      <dgm:spPr/>
      <dgm:t>
        <a:bodyPr/>
        <a:lstStyle/>
        <a:p>
          <a:endParaRPr lang="en-US" sz="1600">
            <a:latin typeface="Santander Headline" panose="020B0504020201020104" pitchFamily="34" charset="0"/>
          </a:endParaRPr>
        </a:p>
      </dgm:t>
    </dgm:pt>
    <dgm:pt modelId="{573F4B25-1280-4F94-9A41-3DC1B6FEB41A}" type="pres">
      <dgm:prSet presAssocID="{0A178D2C-6F28-4187-907A-C78E06883401}" presName="root" presStyleCnt="0">
        <dgm:presLayoutVars>
          <dgm:dir/>
          <dgm:resizeHandles val="exact"/>
        </dgm:presLayoutVars>
      </dgm:prSet>
      <dgm:spPr/>
    </dgm:pt>
    <dgm:pt modelId="{513366D7-A001-41E5-B4EA-EA098F222539}" type="pres">
      <dgm:prSet presAssocID="{0EE93FEF-7C43-4D37-84D5-3A1F2F8A080A}" presName="compNode" presStyleCnt="0"/>
      <dgm:spPr/>
    </dgm:pt>
    <dgm:pt modelId="{16B56AF2-676B-4D09-BA8A-650D2D788890}" type="pres">
      <dgm:prSet presAssocID="{0EE93FEF-7C43-4D37-84D5-3A1F2F8A080A}" presName="bgRect" presStyleLbl="bgShp" presStyleIdx="0" presStyleCnt="3" custLinFactNeighborX="233" custLinFactNeighborY="25171"/>
      <dgm:spPr>
        <a:solidFill>
          <a:srgbClr val="F2F2F2">
            <a:alpha val="60000"/>
          </a:srgbClr>
        </a:solidFill>
      </dgm:spPr>
    </dgm:pt>
    <dgm:pt modelId="{B9F7ABB2-499B-47F5-B2E4-C6A91E59BF3D}" type="pres">
      <dgm:prSet presAssocID="{0EE93FEF-7C43-4D37-84D5-3A1F2F8A080A}" presName="iconRect" presStyleLbl="node1" presStyleIdx="0" presStyleCnt="3" custLinFactNeighborY="4039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esconectado"/>
        </a:ext>
      </dgm:extLst>
    </dgm:pt>
    <dgm:pt modelId="{AE60178D-6DDE-4144-B10C-55F7564A0DE3}" type="pres">
      <dgm:prSet presAssocID="{0EE93FEF-7C43-4D37-84D5-3A1F2F8A080A}" presName="spaceRect" presStyleCnt="0"/>
      <dgm:spPr/>
    </dgm:pt>
    <dgm:pt modelId="{F4B297A9-40EE-4CF9-AB42-6A66166A0CC8}" type="pres">
      <dgm:prSet presAssocID="{0EE93FEF-7C43-4D37-84D5-3A1F2F8A080A}" presName="parTx" presStyleLbl="revTx" presStyleIdx="0" presStyleCnt="3" custScaleX="100000" custLinFactNeighborY="25367">
        <dgm:presLayoutVars>
          <dgm:chMax val="0"/>
          <dgm:chPref val="0"/>
        </dgm:presLayoutVars>
      </dgm:prSet>
      <dgm:spPr/>
    </dgm:pt>
    <dgm:pt modelId="{D38330BA-9B36-4015-AE2E-3DB44B451E2B}" type="pres">
      <dgm:prSet presAssocID="{041F5FCF-FD32-4F4A-92F2-0B3782892435}" presName="sibTrans" presStyleCnt="0"/>
      <dgm:spPr/>
    </dgm:pt>
    <dgm:pt modelId="{4B67514D-A7BD-4E29-BB8E-75C72E8F4794}" type="pres">
      <dgm:prSet presAssocID="{C3649475-AE40-4A25-962E-D49AD128F285}" presName="compNode" presStyleCnt="0"/>
      <dgm:spPr/>
    </dgm:pt>
    <dgm:pt modelId="{AF5F5E92-6082-4C71-B632-7DC422334DEC}" type="pres">
      <dgm:prSet presAssocID="{C3649475-AE40-4A25-962E-D49AD128F285}" presName="bgRect" presStyleLbl="bgShp" presStyleIdx="1" presStyleCnt="3" custLinFactNeighborY="14725"/>
      <dgm:spPr>
        <a:solidFill>
          <a:srgbClr val="F2F2F2">
            <a:alpha val="60000"/>
          </a:srgbClr>
        </a:solidFill>
      </dgm:spPr>
    </dgm:pt>
    <dgm:pt modelId="{35BDA797-25EE-45F7-974C-2E8255178CAB}" type="pres">
      <dgm:prSet presAssocID="{C3649475-AE40-4A25-962E-D49AD128F285}" presName="iconRect" presStyleLbl="node1" presStyleIdx="1" presStyleCnt="3" custLinFactNeighborX="1736" custLinFactNeighborY="3044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Usuario"/>
        </a:ext>
      </dgm:extLst>
    </dgm:pt>
    <dgm:pt modelId="{802AB396-9C84-4D04-9A20-15451BFFC67A}" type="pres">
      <dgm:prSet presAssocID="{C3649475-AE40-4A25-962E-D49AD128F285}" presName="spaceRect" presStyleCnt="0"/>
      <dgm:spPr/>
    </dgm:pt>
    <dgm:pt modelId="{72871B3F-FC48-43E7-B12F-B1AD3F5E8900}" type="pres">
      <dgm:prSet presAssocID="{C3649475-AE40-4A25-962E-D49AD128F285}" presName="parTx" presStyleLbl="revTx" presStyleIdx="1" presStyleCnt="3" custLinFactNeighborX="-66" custLinFactNeighborY="14571">
        <dgm:presLayoutVars>
          <dgm:chMax val="0"/>
          <dgm:chPref val="0"/>
        </dgm:presLayoutVars>
      </dgm:prSet>
      <dgm:spPr/>
    </dgm:pt>
    <dgm:pt modelId="{948D4054-9EE9-4212-8424-430C3F9C7077}" type="pres">
      <dgm:prSet presAssocID="{AB416062-682E-475E-AF8E-9DEE628C97D0}" presName="sibTrans" presStyleCnt="0"/>
      <dgm:spPr/>
    </dgm:pt>
    <dgm:pt modelId="{0D2DEA9B-A4D0-447A-AF70-0CE2D2E22A71}" type="pres">
      <dgm:prSet presAssocID="{065CC9B8-46B4-42EE-91BA-B4027974F1A5}" presName="compNode" presStyleCnt="0"/>
      <dgm:spPr/>
    </dgm:pt>
    <dgm:pt modelId="{E5AB9696-247C-4EED-A2F7-1D004074C6C0}" type="pres">
      <dgm:prSet presAssocID="{065CC9B8-46B4-42EE-91BA-B4027974F1A5}" presName="bgRect" presStyleLbl="bgShp" presStyleIdx="2" presStyleCnt="3" custLinFactNeighborX="428" custLinFactNeighborY="293"/>
      <dgm:spPr>
        <a:solidFill>
          <a:srgbClr val="F2F2F2">
            <a:alpha val="60000"/>
          </a:srgbClr>
        </a:solidFill>
      </dgm:spPr>
    </dgm:pt>
    <dgm:pt modelId="{86FAFCDD-831C-4792-AFDB-5A2B503D85F6}" type="pres">
      <dgm:prSet presAssocID="{065CC9B8-46B4-42EE-91BA-B4027974F1A5}" presName="iconRect" presStyleLbl="node1" presStyleIdx="2" presStyleCnt="3" custLinFactNeighborY="112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Apretón de manos"/>
        </a:ext>
      </dgm:extLst>
    </dgm:pt>
    <dgm:pt modelId="{B5608A62-C6B3-48D6-9914-968A2767BAFF}" type="pres">
      <dgm:prSet presAssocID="{065CC9B8-46B4-42EE-91BA-B4027974F1A5}" presName="spaceRect" presStyleCnt="0"/>
      <dgm:spPr/>
    </dgm:pt>
    <dgm:pt modelId="{392CBA9B-D0FE-412B-BA66-98E2C7BBE6EC}" type="pres">
      <dgm:prSet presAssocID="{065CC9B8-46B4-42EE-91BA-B4027974F1A5}" presName="parTx" presStyleLbl="revTx" presStyleIdx="2" presStyleCnt="3">
        <dgm:presLayoutVars>
          <dgm:chMax val="0"/>
          <dgm:chPref val="0"/>
        </dgm:presLayoutVars>
      </dgm:prSet>
      <dgm:spPr/>
    </dgm:pt>
  </dgm:ptLst>
  <dgm:cxnLst>
    <dgm:cxn modelId="{F316E90E-597B-4D63-BBC7-6A84341C337F}" type="presOf" srcId="{C3649475-AE40-4A25-962E-D49AD128F285}" destId="{72871B3F-FC48-43E7-B12F-B1AD3F5E8900}" srcOrd="0" destOrd="0" presId="urn:microsoft.com/office/officeart/2018/2/layout/IconVerticalSolidList"/>
    <dgm:cxn modelId="{67945215-8228-4148-9B59-FA72A2A38E4A}" type="presOf" srcId="{0A178D2C-6F28-4187-907A-C78E06883401}" destId="{573F4B25-1280-4F94-9A41-3DC1B6FEB41A}" srcOrd="0" destOrd="0" presId="urn:microsoft.com/office/officeart/2018/2/layout/IconVerticalSolidList"/>
    <dgm:cxn modelId="{D1B4582D-8830-4926-83B1-CFCC99FAA167}" srcId="{0A178D2C-6F28-4187-907A-C78E06883401}" destId="{065CC9B8-46B4-42EE-91BA-B4027974F1A5}" srcOrd="2" destOrd="0" parTransId="{A03B0B0B-D889-4746-A9BA-BFA0E2E5DA5A}" sibTransId="{B5513CF7-37D3-4D74-9BEB-7CB1303EF8F5}"/>
    <dgm:cxn modelId="{3BA38259-077B-434A-8E56-7AC107799157}" srcId="{0A178D2C-6F28-4187-907A-C78E06883401}" destId="{C3649475-AE40-4A25-962E-D49AD128F285}" srcOrd="1" destOrd="0" parTransId="{F9B3CD44-0284-4A00-A899-D7EBC9096863}" sibTransId="{AB416062-682E-475E-AF8E-9DEE628C97D0}"/>
    <dgm:cxn modelId="{B9348DA0-86B7-4FA3-A950-7CC79D273B6E}" srcId="{0A178D2C-6F28-4187-907A-C78E06883401}" destId="{0EE93FEF-7C43-4D37-84D5-3A1F2F8A080A}" srcOrd="0" destOrd="0" parTransId="{9B3F52AF-380E-4355-8B57-055A2DC8E8F4}" sibTransId="{041F5FCF-FD32-4F4A-92F2-0B3782892435}"/>
    <dgm:cxn modelId="{D8084EB7-A299-4428-9DF4-273A5FE753AA}" type="presOf" srcId="{0EE93FEF-7C43-4D37-84D5-3A1F2F8A080A}" destId="{F4B297A9-40EE-4CF9-AB42-6A66166A0CC8}" srcOrd="0" destOrd="0" presId="urn:microsoft.com/office/officeart/2018/2/layout/IconVerticalSolidList"/>
    <dgm:cxn modelId="{D86D65B8-EE59-4610-8166-706E092115D4}" type="presOf" srcId="{065CC9B8-46B4-42EE-91BA-B4027974F1A5}" destId="{392CBA9B-D0FE-412B-BA66-98E2C7BBE6EC}" srcOrd="0" destOrd="0" presId="urn:microsoft.com/office/officeart/2018/2/layout/IconVerticalSolidList"/>
    <dgm:cxn modelId="{F04AFC01-0C77-4DFC-889A-2E128C0B3513}" type="presParOf" srcId="{573F4B25-1280-4F94-9A41-3DC1B6FEB41A}" destId="{513366D7-A001-41E5-B4EA-EA098F222539}" srcOrd="0" destOrd="0" presId="urn:microsoft.com/office/officeart/2018/2/layout/IconVerticalSolidList"/>
    <dgm:cxn modelId="{CF9B373F-7B80-4342-B50D-C3C8F7D8524D}" type="presParOf" srcId="{513366D7-A001-41E5-B4EA-EA098F222539}" destId="{16B56AF2-676B-4D09-BA8A-650D2D788890}" srcOrd="0" destOrd="0" presId="urn:microsoft.com/office/officeart/2018/2/layout/IconVerticalSolidList"/>
    <dgm:cxn modelId="{ED1776D4-4C88-44D6-850A-987D05007952}" type="presParOf" srcId="{513366D7-A001-41E5-B4EA-EA098F222539}" destId="{B9F7ABB2-499B-47F5-B2E4-C6A91E59BF3D}" srcOrd="1" destOrd="0" presId="urn:microsoft.com/office/officeart/2018/2/layout/IconVerticalSolidList"/>
    <dgm:cxn modelId="{21F3E624-6546-4704-8945-BCF8D323A2A5}" type="presParOf" srcId="{513366D7-A001-41E5-B4EA-EA098F222539}" destId="{AE60178D-6DDE-4144-B10C-55F7564A0DE3}" srcOrd="2" destOrd="0" presId="urn:microsoft.com/office/officeart/2018/2/layout/IconVerticalSolidList"/>
    <dgm:cxn modelId="{3B2A712D-C05B-4F90-9221-246606996ADC}" type="presParOf" srcId="{513366D7-A001-41E5-B4EA-EA098F222539}" destId="{F4B297A9-40EE-4CF9-AB42-6A66166A0CC8}" srcOrd="3" destOrd="0" presId="urn:microsoft.com/office/officeart/2018/2/layout/IconVerticalSolidList"/>
    <dgm:cxn modelId="{4995DAEC-0E6F-42A5-AF3D-802CD3BCD865}" type="presParOf" srcId="{573F4B25-1280-4F94-9A41-3DC1B6FEB41A}" destId="{D38330BA-9B36-4015-AE2E-3DB44B451E2B}" srcOrd="1" destOrd="0" presId="urn:microsoft.com/office/officeart/2018/2/layout/IconVerticalSolidList"/>
    <dgm:cxn modelId="{AA49F69C-2DBB-4DE0-ABF2-32CC62F5D02D}" type="presParOf" srcId="{573F4B25-1280-4F94-9A41-3DC1B6FEB41A}" destId="{4B67514D-A7BD-4E29-BB8E-75C72E8F4794}" srcOrd="2" destOrd="0" presId="urn:microsoft.com/office/officeart/2018/2/layout/IconVerticalSolidList"/>
    <dgm:cxn modelId="{E0F53106-1AD7-48B3-AB64-051BEEF1612F}" type="presParOf" srcId="{4B67514D-A7BD-4E29-BB8E-75C72E8F4794}" destId="{AF5F5E92-6082-4C71-B632-7DC422334DEC}" srcOrd="0" destOrd="0" presId="urn:microsoft.com/office/officeart/2018/2/layout/IconVerticalSolidList"/>
    <dgm:cxn modelId="{2CC16FB3-8BA9-43EE-95E5-5CC0F02A044A}" type="presParOf" srcId="{4B67514D-A7BD-4E29-BB8E-75C72E8F4794}" destId="{35BDA797-25EE-45F7-974C-2E8255178CAB}" srcOrd="1" destOrd="0" presId="urn:microsoft.com/office/officeart/2018/2/layout/IconVerticalSolidList"/>
    <dgm:cxn modelId="{F65C20EE-B46C-411B-B4D5-9F3094A454AE}" type="presParOf" srcId="{4B67514D-A7BD-4E29-BB8E-75C72E8F4794}" destId="{802AB396-9C84-4D04-9A20-15451BFFC67A}" srcOrd="2" destOrd="0" presId="urn:microsoft.com/office/officeart/2018/2/layout/IconVerticalSolidList"/>
    <dgm:cxn modelId="{8AF0FD22-AB16-421E-B361-250C3C8D38EB}" type="presParOf" srcId="{4B67514D-A7BD-4E29-BB8E-75C72E8F4794}" destId="{72871B3F-FC48-43E7-B12F-B1AD3F5E8900}" srcOrd="3" destOrd="0" presId="urn:microsoft.com/office/officeart/2018/2/layout/IconVerticalSolidList"/>
    <dgm:cxn modelId="{6586104A-3DDA-4465-9C17-52EE3132D0A6}" type="presParOf" srcId="{573F4B25-1280-4F94-9A41-3DC1B6FEB41A}" destId="{948D4054-9EE9-4212-8424-430C3F9C7077}" srcOrd="3" destOrd="0" presId="urn:microsoft.com/office/officeart/2018/2/layout/IconVerticalSolidList"/>
    <dgm:cxn modelId="{D0652400-C101-4F39-BEA3-02467CB1453A}" type="presParOf" srcId="{573F4B25-1280-4F94-9A41-3DC1B6FEB41A}" destId="{0D2DEA9B-A4D0-447A-AF70-0CE2D2E22A71}" srcOrd="4" destOrd="0" presId="urn:microsoft.com/office/officeart/2018/2/layout/IconVerticalSolidList"/>
    <dgm:cxn modelId="{D5BF0A4D-B2D1-4C2A-B19D-F1BCCF351A48}" type="presParOf" srcId="{0D2DEA9B-A4D0-447A-AF70-0CE2D2E22A71}" destId="{E5AB9696-247C-4EED-A2F7-1D004074C6C0}" srcOrd="0" destOrd="0" presId="urn:microsoft.com/office/officeart/2018/2/layout/IconVerticalSolidList"/>
    <dgm:cxn modelId="{4A8F09AF-0565-4180-B9B7-17C668D03861}" type="presParOf" srcId="{0D2DEA9B-A4D0-447A-AF70-0CE2D2E22A71}" destId="{86FAFCDD-831C-4792-AFDB-5A2B503D85F6}" srcOrd="1" destOrd="0" presId="urn:microsoft.com/office/officeart/2018/2/layout/IconVerticalSolidList"/>
    <dgm:cxn modelId="{2F6F0519-2480-4EC1-8815-C7E1606013FC}" type="presParOf" srcId="{0D2DEA9B-A4D0-447A-AF70-0CE2D2E22A71}" destId="{B5608A62-C6B3-48D6-9914-968A2767BAFF}" srcOrd="2" destOrd="0" presId="urn:microsoft.com/office/officeart/2018/2/layout/IconVerticalSolidList"/>
    <dgm:cxn modelId="{4671F4A0-9CDA-490A-ADB6-30B6CAA24CE5}" type="presParOf" srcId="{0D2DEA9B-A4D0-447A-AF70-0CE2D2E22A71}" destId="{392CBA9B-D0FE-412B-BA66-98E2C7BBE6EC}"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56AF2-676B-4D09-BA8A-650D2D788890}">
      <dsp:nvSpPr>
        <dsp:cNvPr id="0" name=""/>
        <dsp:cNvSpPr/>
      </dsp:nvSpPr>
      <dsp:spPr>
        <a:xfrm>
          <a:off x="0" y="380466"/>
          <a:ext cx="10891755" cy="1499028"/>
        </a:xfrm>
        <a:prstGeom prst="roundRect">
          <a:avLst>
            <a:gd name="adj" fmla="val 10000"/>
          </a:avLst>
        </a:prstGeom>
        <a:solidFill>
          <a:srgbClr val="F2F2F2">
            <a:alpha val="60000"/>
          </a:srgbClr>
        </a:solidFill>
        <a:ln>
          <a:noFill/>
        </a:ln>
        <a:effectLst/>
      </dsp:spPr>
      <dsp:style>
        <a:lnRef idx="0">
          <a:scrgbClr r="0" g="0" b="0"/>
        </a:lnRef>
        <a:fillRef idx="1">
          <a:scrgbClr r="0" g="0" b="0"/>
        </a:fillRef>
        <a:effectRef idx="0">
          <a:scrgbClr r="0" g="0" b="0"/>
        </a:effectRef>
        <a:fontRef idx="minor"/>
      </dsp:style>
    </dsp:sp>
    <dsp:sp modelId="{B9F7ABB2-499B-47F5-B2E4-C6A91E59BF3D}">
      <dsp:nvSpPr>
        <dsp:cNvPr id="0" name=""/>
        <dsp:cNvSpPr/>
      </dsp:nvSpPr>
      <dsp:spPr>
        <a:xfrm>
          <a:off x="453456" y="673445"/>
          <a:ext cx="825271" cy="824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297A9-40EE-4CF9-AB42-6A66166A0CC8}">
      <dsp:nvSpPr>
        <dsp:cNvPr id="0" name=""/>
        <dsp:cNvSpPr/>
      </dsp:nvSpPr>
      <dsp:spPr>
        <a:xfrm>
          <a:off x="1732183" y="383776"/>
          <a:ext cx="8883063" cy="150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802" tIns="158802" rIns="158802" bIns="158802" numCol="1" spcCol="1270" anchor="ctr" anchorCtr="0">
          <a:noAutofit/>
        </a:bodyPr>
        <a:lstStyle/>
        <a:p>
          <a:pPr marL="0" lvl="0" indent="0" algn="just" defTabSz="622300">
            <a:lnSpc>
              <a:spcPct val="100000"/>
            </a:lnSpc>
            <a:spcBef>
              <a:spcPct val="0"/>
            </a:spcBef>
            <a:spcAft>
              <a:spcPct val="35000"/>
            </a:spcAft>
            <a:buNone/>
          </a:pPr>
          <a:r>
            <a:rPr lang="es-ES" sz="1400" kern="1200" dirty="0">
              <a:latin typeface="Santander Text" panose="020B0504020201020104" pitchFamily="34" charset="0"/>
            </a:rPr>
            <a:t>Existen dos tipos de cuenta a utilizar:</a:t>
          </a:r>
        </a:p>
        <a:p>
          <a:pPr marL="0" lvl="0" indent="0" algn="just" defTabSz="622300">
            <a:lnSpc>
              <a:spcPct val="100000"/>
            </a:lnSpc>
            <a:spcBef>
              <a:spcPct val="0"/>
            </a:spcBef>
            <a:spcAft>
              <a:spcPct val="35000"/>
            </a:spcAft>
            <a:buNone/>
          </a:pPr>
          <a:r>
            <a:rPr lang="es-ES" sz="1400" b="1" kern="1200" dirty="0">
              <a:latin typeface="Santander Text" panose="020B0504020201020104" pitchFamily="34" charset="0"/>
            </a:rPr>
            <a:t>1. Standard: </a:t>
          </a:r>
          <a:r>
            <a:rPr lang="es-ES" sz="1400" b="0" kern="1200" dirty="0">
              <a:latin typeface="Santander Text" panose="020B0504020201020104" pitchFamily="34" charset="0"/>
            </a:rPr>
            <a:t>T</a:t>
          </a:r>
          <a:r>
            <a:rPr lang="es-ES" sz="1400" kern="1200" dirty="0">
              <a:latin typeface="Santander Text" panose="020B0504020201020104" pitchFamily="34" charset="0"/>
            </a:rPr>
            <a:t>otalmente gratis y cubre todas sus necesidades para su operativa con </a:t>
          </a:r>
          <a:r>
            <a:rPr lang="es-ES" sz="1400" b="1" kern="1200" dirty="0">
              <a:solidFill>
                <a:srgbClr val="FF0000"/>
              </a:solidFill>
              <a:latin typeface="Santander Text" panose="020B0504020201020104" pitchFamily="34" charset="0"/>
            </a:rPr>
            <a:t>Santander</a:t>
          </a:r>
        </a:p>
        <a:p>
          <a:pPr marL="0" lvl="0" indent="0" algn="just" defTabSz="622300">
            <a:lnSpc>
              <a:spcPct val="100000"/>
            </a:lnSpc>
            <a:spcBef>
              <a:spcPct val="0"/>
            </a:spcBef>
            <a:spcAft>
              <a:spcPct val="35000"/>
            </a:spcAft>
            <a:buNone/>
          </a:pPr>
          <a:r>
            <a:rPr lang="es-ES" sz="1400" b="1" kern="1200" dirty="0">
              <a:latin typeface="Santander Text" panose="020B0504020201020104" pitchFamily="34" charset="0"/>
            </a:rPr>
            <a:t>2. Premium: </a:t>
          </a:r>
          <a:r>
            <a:rPr lang="es-ES" sz="1400" b="0" kern="1200" dirty="0">
              <a:latin typeface="Santander Text" panose="020B0504020201020104" pitchFamily="34" charset="0"/>
            </a:rPr>
            <a:t>Condicionada a </a:t>
          </a:r>
          <a:r>
            <a:rPr lang="es-ES" sz="1400" b="1" kern="1200" dirty="0">
              <a:latin typeface="Santander Text" panose="020B0504020201020104" pitchFamily="34" charset="0"/>
            </a:rPr>
            <a:t>un coste para la empresa </a:t>
          </a:r>
          <a:r>
            <a:rPr lang="es-ES" sz="1400" kern="1200" dirty="0">
              <a:latin typeface="Santander Text" panose="020B0504020201020104" pitchFamily="34" charset="0"/>
            </a:rPr>
            <a:t>ya que incluye mejoras que el tipo estándar no permite</a:t>
          </a:r>
        </a:p>
        <a:p>
          <a:pPr marL="0" lvl="0" indent="0" algn="just" defTabSz="622300">
            <a:lnSpc>
              <a:spcPct val="100000"/>
            </a:lnSpc>
            <a:spcBef>
              <a:spcPct val="0"/>
            </a:spcBef>
            <a:spcAft>
              <a:spcPct val="35000"/>
            </a:spcAft>
            <a:buNone/>
          </a:pPr>
          <a:r>
            <a:rPr lang="es-ES" sz="1400" b="1" kern="1200" dirty="0">
              <a:latin typeface="Santander Text" panose="020B0504020201020104" pitchFamily="34" charset="0"/>
            </a:rPr>
            <a:t>La cuenta asignada por defecto </a:t>
          </a:r>
          <a:r>
            <a:rPr lang="es-ES" sz="1400" kern="1200" dirty="0">
              <a:latin typeface="Santander Text" panose="020B0504020201020104" pitchFamily="34" charset="0"/>
            </a:rPr>
            <a:t>en la plataforma Business Network es de </a:t>
          </a:r>
          <a:r>
            <a:rPr lang="es-ES" sz="1400" b="1" kern="1200" dirty="0">
              <a:solidFill>
                <a:srgbClr val="FF0000"/>
              </a:solidFill>
              <a:latin typeface="Santander Text" panose="020B0504020201020104" pitchFamily="34" charset="0"/>
            </a:rPr>
            <a:t>tipo</a:t>
          </a:r>
          <a:r>
            <a:rPr lang="es-ES" sz="1400" kern="1200" dirty="0">
              <a:solidFill>
                <a:srgbClr val="FF0000"/>
              </a:solidFill>
              <a:latin typeface="Santander Text" panose="020B0504020201020104" pitchFamily="34" charset="0"/>
            </a:rPr>
            <a:t> </a:t>
          </a:r>
          <a:r>
            <a:rPr lang="es-ES" sz="1400" b="1" kern="1200" dirty="0">
              <a:solidFill>
                <a:srgbClr val="FF0000"/>
              </a:solidFill>
              <a:latin typeface="Santander Text" panose="020B0504020201020104" pitchFamily="34" charset="0"/>
            </a:rPr>
            <a:t>Standard</a:t>
          </a:r>
          <a:r>
            <a:rPr lang="es-ES" sz="1400" b="1" kern="1200" dirty="0">
              <a:latin typeface="Santander Text" panose="020B0504020201020104" pitchFamily="34" charset="0"/>
            </a:rPr>
            <a:t>.</a:t>
          </a:r>
          <a:r>
            <a:rPr lang="es-ES" sz="1400" kern="1200" dirty="0">
              <a:latin typeface="Santander Text" panose="020B0504020201020104" pitchFamily="34" charset="0"/>
            </a:rPr>
            <a:t> Para los casos en que se haya asignado de manera equivocada una cuenta </a:t>
          </a:r>
          <a:r>
            <a:rPr lang="es-ES" sz="1400" b="1" kern="1200" dirty="0">
              <a:latin typeface="Santander Text" panose="020B0504020201020104" pitchFamily="34" charset="0"/>
            </a:rPr>
            <a:t>Enterprise</a:t>
          </a:r>
          <a:r>
            <a:rPr lang="es-ES" sz="1400" kern="1200" dirty="0">
              <a:latin typeface="Santander Text" panose="020B0504020201020104" pitchFamily="34" charset="0"/>
            </a:rPr>
            <a:t>, puede cambiar su tipo de cuenta aquí: </a:t>
          </a:r>
          <a:r>
            <a:rPr lang="en-US" sz="1400" i="1" kern="1200" baseline="0" dirty="0">
              <a:latin typeface="Santander Text" panose="020B0504020201020104" pitchFamily="34" charset="0"/>
              <a:hlinkClick xmlns:r="http://schemas.openxmlformats.org/officeDocument/2006/relationships" r:id="rId3"/>
            </a:rPr>
            <a:t>link</a:t>
          </a:r>
          <a:endParaRPr lang="en-US" sz="1400" kern="1200" dirty="0">
            <a:latin typeface="Santander Text" panose="020B0504020201020104" pitchFamily="34" charset="0"/>
          </a:endParaRPr>
        </a:p>
      </dsp:txBody>
      <dsp:txXfrm>
        <a:off x="1732183" y="383776"/>
        <a:ext cx="8883063" cy="1500493"/>
      </dsp:txXfrm>
    </dsp:sp>
    <dsp:sp modelId="{AF5F5E92-6082-4C71-B632-7DC422334DEC}">
      <dsp:nvSpPr>
        <dsp:cNvPr id="0" name=""/>
        <dsp:cNvSpPr/>
      </dsp:nvSpPr>
      <dsp:spPr>
        <a:xfrm>
          <a:off x="0" y="2010180"/>
          <a:ext cx="10891755" cy="1499028"/>
        </a:xfrm>
        <a:prstGeom prst="roundRect">
          <a:avLst>
            <a:gd name="adj" fmla="val 10000"/>
          </a:avLst>
        </a:prstGeom>
        <a:solidFill>
          <a:srgbClr val="F2F2F2">
            <a:alpha val="60000"/>
          </a:srgbClr>
        </a:solidFill>
        <a:ln>
          <a:noFill/>
        </a:ln>
        <a:effectLst/>
      </dsp:spPr>
      <dsp:style>
        <a:lnRef idx="0">
          <a:scrgbClr r="0" g="0" b="0"/>
        </a:lnRef>
        <a:fillRef idx="1">
          <a:scrgbClr r="0" g="0" b="0"/>
        </a:fillRef>
        <a:effectRef idx="0">
          <a:scrgbClr r="0" g="0" b="0"/>
        </a:effectRef>
        <a:fontRef idx="minor"/>
      </dsp:style>
    </dsp:sp>
    <dsp:sp modelId="{35BDA797-25EE-45F7-974C-2E8255178CAB}">
      <dsp:nvSpPr>
        <dsp:cNvPr id="0" name=""/>
        <dsp:cNvSpPr/>
      </dsp:nvSpPr>
      <dsp:spPr>
        <a:xfrm>
          <a:off x="467782" y="2377729"/>
          <a:ext cx="825271" cy="82446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71B3F-FC48-43E7-B12F-B1AD3F5E8900}">
      <dsp:nvSpPr>
        <dsp:cNvPr id="0" name=""/>
        <dsp:cNvSpPr/>
      </dsp:nvSpPr>
      <dsp:spPr>
        <a:xfrm>
          <a:off x="1726320" y="2008085"/>
          <a:ext cx="8883063" cy="150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802" tIns="158802" rIns="158802" bIns="158802" numCol="1" spcCol="1270" anchor="ctr" anchorCtr="0">
          <a:noAutofit/>
        </a:bodyPr>
        <a:lstStyle/>
        <a:p>
          <a:pPr marL="0" lvl="0" indent="0" algn="just" defTabSz="622300">
            <a:lnSpc>
              <a:spcPct val="100000"/>
            </a:lnSpc>
            <a:spcBef>
              <a:spcPct val="0"/>
            </a:spcBef>
            <a:spcAft>
              <a:spcPct val="35000"/>
            </a:spcAft>
            <a:buNone/>
          </a:pPr>
          <a:r>
            <a:rPr lang="es-SV" sz="1400" kern="1200" dirty="0">
              <a:latin typeface="Santander Headline" panose="020B0504020201020104" pitchFamily="34" charset="0"/>
            </a:rPr>
            <a:t>Configure su </a:t>
          </a:r>
          <a:r>
            <a:rPr lang="es-SV" sz="1400" b="1" kern="1200" dirty="0">
              <a:latin typeface="Santander Headline" panose="020B0504020201020104" pitchFamily="34" charset="0"/>
            </a:rPr>
            <a:t>Dirección de Remesa </a:t>
          </a:r>
          <a:r>
            <a:rPr lang="es-SV" sz="1400" kern="1200" dirty="0">
              <a:latin typeface="Santander Headline" panose="020B0504020201020104" pitchFamily="34" charset="0"/>
            </a:rPr>
            <a:t>y</a:t>
          </a:r>
          <a:r>
            <a:rPr lang="es-SV" sz="1400" b="1" kern="1200" dirty="0">
              <a:latin typeface="Santander Headline" panose="020B0504020201020104" pitchFamily="34" charset="0"/>
            </a:rPr>
            <a:t> Datos Bancarios </a:t>
          </a:r>
          <a:r>
            <a:rPr lang="es-SV" sz="1400" b="1" kern="1200" baseline="30000" dirty="0">
              <a:latin typeface="Santander Headline" panose="020B0504020201020104" pitchFamily="34" charset="0"/>
            </a:rPr>
            <a:t>(1)</a:t>
          </a:r>
          <a:r>
            <a:rPr lang="es-SV" sz="1400" b="1" kern="1200" dirty="0">
              <a:latin typeface="Santander Headline" panose="020B0504020201020104" pitchFamily="34" charset="0"/>
            </a:rPr>
            <a:t> </a:t>
          </a:r>
          <a:r>
            <a:rPr lang="es-SV" sz="1400" kern="1200" dirty="0">
              <a:latin typeface="Santander Headline" panose="020B0504020201020104" pitchFamily="34" charset="0"/>
            </a:rPr>
            <a:t>en su perfil de SAP Business Network. Los Datos Bancarios recogidos durante el Registro así como en la configuración de su Business Network </a:t>
          </a:r>
          <a:r>
            <a:rPr lang="es-SV" sz="1400" b="1" kern="1200" dirty="0">
              <a:latin typeface="Santander Headline" panose="020B0504020201020104" pitchFamily="34" charset="0"/>
            </a:rPr>
            <a:t>deben coincidir </a:t>
          </a:r>
          <a:r>
            <a:rPr lang="es-SV" sz="1400" kern="1200" dirty="0">
              <a:latin typeface="Santander Headline" panose="020B0504020201020104" pitchFamily="34" charset="0"/>
            </a:rPr>
            <a:t>con los datos bancarios facilitados posteriormente durante el proceso de facturación y pago (obligatorio). </a:t>
          </a:r>
        </a:p>
        <a:p>
          <a:pPr marL="0" lvl="0" indent="0" algn="just" defTabSz="622300">
            <a:lnSpc>
              <a:spcPct val="100000"/>
            </a:lnSpc>
            <a:spcBef>
              <a:spcPct val="0"/>
            </a:spcBef>
            <a:spcAft>
              <a:spcPct val="35000"/>
            </a:spcAft>
            <a:buNone/>
          </a:pPr>
          <a:r>
            <a:rPr lang="es-ES" sz="1400" b="0" kern="1200" dirty="0">
              <a:latin typeface="Santander Headline" panose="020B0504020201020104" pitchFamily="34" charset="0"/>
            </a:rPr>
            <a:t>Finalmente, si pertenece a algún Grupo empresarial, agradecemos que refleje su denominación durante el Registro</a:t>
          </a:r>
          <a:r>
            <a:rPr lang="es-ES" sz="1400" kern="1200" dirty="0">
              <a:latin typeface="Santander Headline" panose="020B0504020201020104" pitchFamily="34" charset="0"/>
            </a:rPr>
            <a:t>. </a:t>
          </a:r>
          <a:endParaRPr lang="en-US" sz="1400" kern="1200" dirty="0">
            <a:latin typeface="Santander Headline" panose="020B0504020201020104" pitchFamily="34" charset="0"/>
          </a:endParaRPr>
        </a:p>
      </dsp:txBody>
      <dsp:txXfrm>
        <a:off x="1726320" y="2008085"/>
        <a:ext cx="8883063" cy="1500493"/>
      </dsp:txXfrm>
    </dsp:sp>
    <dsp:sp modelId="{E5AB9696-247C-4EED-A2F7-1D004074C6C0}">
      <dsp:nvSpPr>
        <dsp:cNvPr id="0" name=""/>
        <dsp:cNvSpPr/>
      </dsp:nvSpPr>
      <dsp:spPr>
        <a:xfrm>
          <a:off x="0" y="3580142"/>
          <a:ext cx="10891755" cy="1499028"/>
        </a:xfrm>
        <a:prstGeom prst="roundRect">
          <a:avLst>
            <a:gd name="adj" fmla="val 10000"/>
          </a:avLst>
        </a:prstGeom>
        <a:solidFill>
          <a:srgbClr val="F2F2F2">
            <a:alpha val="60000"/>
          </a:srgbClr>
        </a:solidFill>
        <a:ln>
          <a:noFill/>
        </a:ln>
        <a:effectLst/>
      </dsp:spPr>
      <dsp:style>
        <a:lnRef idx="0">
          <a:scrgbClr r="0" g="0" b="0"/>
        </a:lnRef>
        <a:fillRef idx="1">
          <a:scrgbClr r="0" g="0" b="0"/>
        </a:fillRef>
        <a:effectRef idx="0">
          <a:scrgbClr r="0" g="0" b="0"/>
        </a:effectRef>
        <a:fontRef idx="minor"/>
      </dsp:style>
    </dsp:sp>
    <dsp:sp modelId="{86FAFCDD-831C-4792-AFDB-5A2B503D85F6}">
      <dsp:nvSpPr>
        <dsp:cNvPr id="0" name=""/>
        <dsp:cNvSpPr/>
      </dsp:nvSpPr>
      <dsp:spPr>
        <a:xfrm>
          <a:off x="453456" y="3922282"/>
          <a:ext cx="825271" cy="82446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CBA9B-D0FE-412B-BA66-98E2C7BBE6EC}">
      <dsp:nvSpPr>
        <dsp:cNvPr id="0" name=""/>
        <dsp:cNvSpPr/>
      </dsp:nvSpPr>
      <dsp:spPr>
        <a:xfrm>
          <a:off x="1732183" y="3575750"/>
          <a:ext cx="8883063" cy="150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802" tIns="158802" rIns="158802" bIns="158802" numCol="1" spcCol="1270" anchor="ctr" anchorCtr="0">
          <a:noAutofit/>
        </a:bodyPr>
        <a:lstStyle/>
        <a:p>
          <a:pPr marL="0" lvl="0" indent="0" algn="just" defTabSz="622300">
            <a:lnSpc>
              <a:spcPct val="100000"/>
            </a:lnSpc>
            <a:spcBef>
              <a:spcPct val="0"/>
            </a:spcBef>
            <a:spcAft>
              <a:spcPct val="35000"/>
            </a:spcAft>
            <a:buNone/>
          </a:pPr>
          <a:r>
            <a:rPr lang="es-ES" sz="1400" kern="1200" dirty="0">
              <a:latin typeface="Santander Headline" panose="020B0504020201020104" pitchFamily="34" charset="0"/>
            </a:rPr>
            <a:t>Configura los </a:t>
          </a:r>
          <a:r>
            <a:rPr lang="es-ES" sz="1400" b="1" kern="1200" dirty="0">
              <a:latin typeface="Santander Headline" panose="020B0504020201020104" pitchFamily="34" charset="0"/>
            </a:rPr>
            <a:t>diferentes Perfiles </a:t>
          </a:r>
          <a:r>
            <a:rPr lang="es-ES" sz="1400" kern="1200" dirty="0">
              <a:latin typeface="Santander Headline" panose="020B0504020201020104" pitchFamily="34" charset="0"/>
            </a:rPr>
            <a:t>y </a:t>
          </a:r>
          <a:r>
            <a:rPr lang="es-ES" sz="1400" b="1" kern="1200" dirty="0">
              <a:latin typeface="Santander Headline" panose="020B0504020201020104" pitchFamily="34" charset="0"/>
            </a:rPr>
            <a:t>Permisos</a:t>
          </a:r>
          <a:r>
            <a:rPr lang="es-ES" sz="1400" kern="1200" dirty="0">
              <a:latin typeface="Santander Headline" panose="020B0504020201020104" pitchFamily="34" charset="0"/>
            </a:rPr>
            <a:t> en la sección “Relaciones Comerciales” de SAP Business Network para tener acceso a todas las etapas del proceso con Santander. </a:t>
          </a:r>
          <a:r>
            <a:rPr lang="es-ES" sz="1400" kern="1200" dirty="0">
              <a:solidFill>
                <a:prstClr val="black">
                  <a:hueOff val="0"/>
                  <a:satOff val="0"/>
                  <a:lumOff val="0"/>
                  <a:alphaOff val="0"/>
                </a:prstClr>
              </a:solidFill>
              <a:latin typeface="Santander Headline" panose="020B0504020201020104" pitchFamily="34" charset="0"/>
              <a:ea typeface="+mn-ea"/>
              <a:cs typeface="+mn-cs"/>
            </a:rPr>
            <a:t>En caso de no disponer de acceso a alguna gestión en Business Network, el administrador </a:t>
          </a:r>
          <a:r>
            <a:rPr lang="es-ES" sz="1400" kern="1200">
              <a:solidFill>
                <a:prstClr val="black">
                  <a:hueOff val="0"/>
                  <a:satOff val="0"/>
                  <a:lumOff val="0"/>
                  <a:alphaOff val="0"/>
                </a:prstClr>
              </a:solidFill>
              <a:latin typeface="Santander Headline" panose="020B0504020201020104" pitchFamily="34" charset="0"/>
              <a:ea typeface="+mn-ea"/>
              <a:cs typeface="+mn-cs"/>
            </a:rPr>
            <a:t>de su </a:t>
          </a:r>
          <a:r>
            <a:rPr lang="es-ES" sz="1400" kern="1200" dirty="0">
              <a:solidFill>
                <a:prstClr val="black">
                  <a:hueOff val="0"/>
                  <a:satOff val="0"/>
                  <a:lumOff val="0"/>
                  <a:alphaOff val="0"/>
                </a:prstClr>
              </a:solidFill>
              <a:latin typeface="Santander Headline" panose="020B0504020201020104" pitchFamily="34" charset="0"/>
              <a:ea typeface="+mn-ea"/>
              <a:cs typeface="+mn-cs"/>
            </a:rPr>
            <a:t>cuenta </a:t>
          </a:r>
          <a:r>
            <a:rPr lang="es-ES" sz="1400" kern="1200">
              <a:solidFill>
                <a:prstClr val="black">
                  <a:hueOff val="0"/>
                  <a:satOff val="0"/>
                  <a:lumOff val="0"/>
                  <a:alphaOff val="0"/>
                </a:prstClr>
              </a:solidFill>
              <a:latin typeface="Santander Headline" panose="020B0504020201020104" pitchFamily="34" charset="0"/>
              <a:ea typeface="+mn-ea"/>
              <a:cs typeface="+mn-cs"/>
            </a:rPr>
            <a:t>puede ayudarle</a:t>
          </a:r>
          <a:r>
            <a:rPr lang="es-ES" sz="1400" kern="1200" dirty="0">
              <a:solidFill>
                <a:prstClr val="black">
                  <a:hueOff val="0"/>
                  <a:satOff val="0"/>
                  <a:lumOff val="0"/>
                  <a:alphaOff val="0"/>
                </a:prstClr>
              </a:solidFill>
              <a:latin typeface="Santander Headline" panose="020B0504020201020104" pitchFamily="34" charset="0"/>
              <a:ea typeface="+mn-ea"/>
              <a:cs typeface="+mn-cs"/>
            </a:rPr>
            <a:t>. Adicionalmente, </a:t>
          </a:r>
          <a:r>
            <a:rPr lang="es-ES" sz="1400" kern="1200" dirty="0">
              <a:latin typeface="Santander Headline" panose="020B0504020201020104" pitchFamily="34" charset="0"/>
            </a:rPr>
            <a:t>es importante mantener actualizada la </a:t>
          </a:r>
          <a:r>
            <a:rPr lang="es-ES" sz="1400" b="1" kern="1200" dirty="0">
              <a:latin typeface="Santander Headline" panose="020B0504020201020104" pitchFamily="34" charset="0"/>
            </a:rPr>
            <a:t>dirección de email de Pedidos (</a:t>
          </a:r>
          <a:r>
            <a:rPr lang="es-ES" sz="1400" b="1" kern="1200" dirty="0" err="1">
              <a:latin typeface="Santander Headline" panose="020B0504020201020104" pitchFamily="34" charset="0"/>
            </a:rPr>
            <a:t>PO’s</a:t>
          </a:r>
          <a:r>
            <a:rPr lang="es-ES" sz="1400" b="1" kern="1200" dirty="0">
              <a:latin typeface="Santander Headline" panose="020B0504020201020104" pitchFamily="34" charset="0"/>
            </a:rPr>
            <a:t>).</a:t>
          </a:r>
          <a:r>
            <a:rPr lang="es-ES" sz="1400" b="0" kern="1200" dirty="0">
              <a:latin typeface="Santander Headline" panose="020B0504020201020104" pitchFamily="34" charset="0"/>
            </a:rPr>
            <a:t> </a:t>
          </a:r>
        </a:p>
      </dsp:txBody>
      <dsp:txXfrm>
        <a:off x="1732183" y="3575750"/>
        <a:ext cx="8883063" cy="15004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29E86-D81B-4BEB-96DE-C1595855FCB0}" type="datetimeFigureOut">
              <a:rPr lang="es-ES" smtClean="0"/>
              <a:t>03/04/2024</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432AC-6F62-4D42-B6E2-E9ACACB97EBE}" type="slidenum">
              <a:rPr lang="es-ES" smtClean="0"/>
              <a:t>‹Nº›</a:t>
            </a:fld>
            <a:endParaRPr lang="es-ES"/>
          </a:p>
        </p:txBody>
      </p:sp>
    </p:spTree>
    <p:extLst>
      <p:ext uri="{BB962C8B-B14F-4D97-AF65-F5344CB8AC3E}">
        <p14:creationId xmlns:p14="http://schemas.microsoft.com/office/powerpoint/2010/main" val="78284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just a quick review of the Google specifications. First off, tax data … now shipping data…[read complete lines]</a:t>
            </a:r>
          </a:p>
          <a:p>
            <a:endParaRPr lang="en-US"/>
          </a:p>
          <a:p>
            <a:r>
              <a:rPr lang="en-US"/>
              <a:t>Now speaking in terms of supported documents. Those are things like…[list out documents] last but not least.</a:t>
            </a: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1939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8D618-BBD3-4FF5-9218-0E9FEB4B2F8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81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21</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2024341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22</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54765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4</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417229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5</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264979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6</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108688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7</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189480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8</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253036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9</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194482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39838"/>
            <a:ext cx="5954712" cy="3351212"/>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r>
              <a:rPr lang="en-US">
                <a:solidFill>
                  <a:srgbClr val="6E6F73"/>
                </a:solidFill>
                <a:latin typeface="Arial" panose="020B0604020202020204" pitchFamily="34" charset="0"/>
              </a:rPr>
              <a:t>Notes view: </a:t>
            </a:r>
            <a:fld id="{128CEAFE-FA94-43E5-B0FF-D47E1CCDD1B4}" type="slidenum">
              <a:rPr lang="en-US" smtClean="0">
                <a:solidFill>
                  <a:srgbClr val="6E6F73"/>
                </a:solidFill>
                <a:latin typeface="Arial" panose="020B0604020202020204" pitchFamily="34" charset="0"/>
              </a:rPr>
              <a:pPr/>
              <a:t>10</a:t>
            </a:fld>
            <a:endParaRPr lang="en-US">
              <a:solidFill>
                <a:srgbClr val="6E6F73"/>
              </a:solidFill>
              <a:latin typeface="Arial" panose="020B0604020202020204" pitchFamily="34" charset="0"/>
            </a:endParaRPr>
          </a:p>
        </p:txBody>
      </p:sp>
    </p:spTree>
    <p:extLst>
      <p:ext uri="{BB962C8B-B14F-4D97-AF65-F5344CB8AC3E}">
        <p14:creationId xmlns:p14="http://schemas.microsoft.com/office/powerpoint/2010/main" val="38235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8D618-BBD3-4FF5-9218-0E9FEB4B2F8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39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3375-7C7B-CEE1-9739-D4133DC3EAD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
          </a:p>
        </p:txBody>
      </p:sp>
      <p:sp>
        <p:nvSpPr>
          <p:cNvPr id="3" name="Subtitle 2">
            <a:extLst>
              <a:ext uri="{FF2B5EF4-FFF2-40B4-BE49-F238E27FC236}">
                <a16:creationId xmlns:a16="http://schemas.microsoft.com/office/drawing/2014/main" id="{62C8CFA7-3460-FDDE-C92B-F21CD6079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
          </a:p>
        </p:txBody>
      </p:sp>
      <p:sp>
        <p:nvSpPr>
          <p:cNvPr id="4" name="Date Placeholder 3">
            <a:extLst>
              <a:ext uri="{FF2B5EF4-FFF2-40B4-BE49-F238E27FC236}">
                <a16:creationId xmlns:a16="http://schemas.microsoft.com/office/drawing/2014/main" id="{62C8A2FA-BB15-243F-689A-76BAC9E3934E}"/>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5" name="Footer Placeholder 4">
            <a:extLst>
              <a:ext uri="{FF2B5EF4-FFF2-40B4-BE49-F238E27FC236}">
                <a16:creationId xmlns:a16="http://schemas.microsoft.com/office/drawing/2014/main" id="{8C9FAF65-D087-F18A-3089-4E630B287EB8}"/>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1F57D17A-2783-A61C-033A-15F465540811}"/>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398356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CBA1-7545-8FFE-5FEC-DB23E081A228}"/>
              </a:ext>
            </a:extLst>
          </p:cNvPr>
          <p:cNvSpPr>
            <a:spLocks noGrp="1"/>
          </p:cNvSpPr>
          <p:nvPr>
            <p:ph type="title"/>
          </p:nvPr>
        </p:nvSpPr>
        <p:spPr/>
        <p:txBody>
          <a:bodyPr/>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47AB19C8-DA90-A3FC-1726-4BA30FBABE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15E4127D-306E-7A32-3AA2-B335B40F3E03}"/>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5" name="Footer Placeholder 4">
            <a:extLst>
              <a:ext uri="{FF2B5EF4-FFF2-40B4-BE49-F238E27FC236}">
                <a16:creationId xmlns:a16="http://schemas.microsoft.com/office/drawing/2014/main" id="{29BDD1CB-4034-E61B-77DE-5C38A87BAC5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2BAE2339-DC36-16B8-5837-9922C7A4199C}"/>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202275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A8AD7-E68A-FBF9-FE0C-1910F05F78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B9DAF9DF-96EB-2EF4-CB10-ED861F8E65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12C92464-DE34-74B9-4A6F-9005437FF0FA}"/>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5" name="Footer Placeholder 4">
            <a:extLst>
              <a:ext uri="{FF2B5EF4-FFF2-40B4-BE49-F238E27FC236}">
                <a16:creationId xmlns:a16="http://schemas.microsoft.com/office/drawing/2014/main" id="{D585751D-7107-FC6F-26EB-FA40C23BC7D8}"/>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DAEC86-907C-2E13-5ECE-997367B1FBB9}"/>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56693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y gráfico ">
    <p:spTree>
      <p:nvGrpSpPr>
        <p:cNvPr id="1" name=""/>
        <p:cNvGrpSpPr/>
        <p:nvPr/>
      </p:nvGrpSpPr>
      <p:grpSpPr>
        <a:xfrm>
          <a:off x="0" y="0"/>
          <a:ext cx="0" cy="0"/>
          <a:chOff x="0" y="0"/>
          <a:chExt cx="0" cy="0"/>
        </a:xfrm>
      </p:grpSpPr>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Editar los estilos de texto del patrón</a:t>
            </a:r>
          </a:p>
        </p:txBody>
      </p:sp>
      <p:sp>
        <p:nvSpPr>
          <p:cNvPr id="9" name="Título 1">
            <a:extLst>
              <a:ext uri="{FF2B5EF4-FFF2-40B4-BE49-F238E27FC236}">
                <a16:creationId xmlns:a16="http://schemas.microsoft.com/office/drawing/2014/main" id="{3AABE934-895B-422A-B16D-773558A762E3}"/>
              </a:ext>
            </a:extLst>
          </p:cNvPr>
          <p:cNvSpPr>
            <a:spLocks noGrp="1"/>
          </p:cNvSpPr>
          <p:nvPr>
            <p:ph type="title" hasCustomPrompt="1"/>
          </p:nvPr>
        </p:nvSpPr>
        <p:spPr>
          <a:xfrm>
            <a:off x="722243" y="1087458"/>
            <a:ext cx="3911401" cy="1183132"/>
          </a:xfrm>
        </p:spPr>
        <p:txBody>
          <a:bodyPr anchor="t">
            <a:normAutofit/>
          </a:bodyPr>
          <a:lstStyle>
            <a:lvl1pPr>
              <a:defRPr sz="3600">
                <a:solidFill>
                  <a:schemeClr val="accent1"/>
                </a:solidFill>
              </a:defRPr>
            </a:lvl1pPr>
          </a:lstStyle>
          <a:p>
            <a:r>
              <a:rPr lang="es-ES"/>
              <a:t>Título del patrón</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25" y="2517170"/>
            <a:ext cx="3911401" cy="3659794"/>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Editar los estilos de texto del patrón</a:t>
            </a:r>
          </a:p>
        </p:txBody>
      </p:sp>
      <p:sp>
        <p:nvSpPr>
          <p:cNvPr id="6" name="Marcador de gráfico 5">
            <a:extLst>
              <a:ext uri="{FF2B5EF4-FFF2-40B4-BE49-F238E27FC236}">
                <a16:creationId xmlns:a16="http://schemas.microsoft.com/office/drawing/2014/main" id="{2444BFBF-CC97-48FB-BE66-A28460A7384B}"/>
              </a:ext>
            </a:extLst>
          </p:cNvPr>
          <p:cNvSpPr>
            <a:spLocks noGrp="1"/>
          </p:cNvSpPr>
          <p:nvPr>
            <p:ph type="chart" sz="quarter" idx="17" hasCustomPrompt="1"/>
          </p:nvPr>
        </p:nvSpPr>
        <p:spPr>
          <a:xfrm>
            <a:off x="4797425" y="1087438"/>
            <a:ext cx="6683550" cy="5122862"/>
          </a:xfrm>
        </p:spPr>
        <p:txBody>
          <a:bodyPr>
            <a:normAutofit/>
          </a:bodyPr>
          <a:lstStyle>
            <a:lvl1pPr marL="0" indent="0" algn="ctr">
              <a:buNone/>
              <a:defRPr sz="1600"/>
            </a:lvl1pPr>
          </a:lstStyle>
          <a:p>
            <a:r>
              <a:rPr lang="es-MX"/>
              <a:t>Inserte aqu</a:t>
            </a:r>
            <a:r>
              <a:rPr lang="es-ES"/>
              <a:t>í su gráfico</a:t>
            </a:r>
          </a:p>
        </p:txBody>
      </p:sp>
      <p:sp>
        <p:nvSpPr>
          <p:cNvPr id="8"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4"/>
          </p:nvPr>
        </p:nvSpPr>
        <p:spPr>
          <a:xfrm>
            <a:off x="8730845" y="6467024"/>
            <a:ext cx="2743200" cy="365125"/>
          </a:xfrm>
          <a:prstGeom prst="rect">
            <a:avLst/>
          </a:prstGeom>
        </p:spPr>
        <p:txBody>
          <a:bodyPr/>
          <a:lstStyle>
            <a:lvl1pPr algn="r">
              <a:defRPr sz="1300">
                <a:solidFill>
                  <a:schemeClr val="accent1"/>
                </a:solidFill>
              </a:defRPr>
            </a:lvl1pPr>
          </a:lstStyle>
          <a:p>
            <a:fld id="{BC0D97B6-E32F-4D7D-B839-7C3B51F2640F}" type="slidenum">
              <a:rPr lang="es-ES" smtClean="0"/>
              <a:pPr/>
              <a:t>‹Nº›</a:t>
            </a:fld>
            <a:endParaRPr lang="es-ES"/>
          </a:p>
        </p:txBody>
      </p:sp>
    </p:spTree>
    <p:extLst>
      <p:ext uri="{BB962C8B-B14F-4D97-AF65-F5344CB8AC3E}">
        <p14:creationId xmlns:p14="http://schemas.microsoft.com/office/powerpoint/2010/main" val="10768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830537508"/>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6089-FADD-1566-8636-96FDA5FAE2A8}"/>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B18F5FE7-138F-6DE5-A7D5-25E7C8015A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2D8B31A9-DF7C-1AFC-F912-4B8E67C8F05F}"/>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5" name="Footer Placeholder 4">
            <a:extLst>
              <a:ext uri="{FF2B5EF4-FFF2-40B4-BE49-F238E27FC236}">
                <a16:creationId xmlns:a16="http://schemas.microsoft.com/office/drawing/2014/main" id="{1EFCBE48-8B28-2F88-A961-13956040593C}"/>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A2C9C470-70DD-7994-8F6A-A6F68E4177B8}"/>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337095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8077-F388-DF82-01EB-3122E55B3C8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
          </a:p>
        </p:txBody>
      </p:sp>
      <p:sp>
        <p:nvSpPr>
          <p:cNvPr id="3" name="Text Placeholder 2">
            <a:extLst>
              <a:ext uri="{FF2B5EF4-FFF2-40B4-BE49-F238E27FC236}">
                <a16:creationId xmlns:a16="http://schemas.microsoft.com/office/drawing/2014/main" id="{5C8DE4B7-DA1D-6B29-273C-0A94B4BCE7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CAAD61-54CC-6C74-BE86-CB91BCE2A6E3}"/>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5" name="Footer Placeholder 4">
            <a:extLst>
              <a:ext uri="{FF2B5EF4-FFF2-40B4-BE49-F238E27FC236}">
                <a16:creationId xmlns:a16="http://schemas.microsoft.com/office/drawing/2014/main" id="{B8F3F13F-D9BF-8728-B24F-E6FD2E0F044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8F2F561-143E-7E18-CB08-96BF24B55B50}"/>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349734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D00A-E7F5-715F-3DA9-1AE90055702F}"/>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C97CD46C-065D-B940-F259-F485531407C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Content Placeholder 3">
            <a:extLst>
              <a:ext uri="{FF2B5EF4-FFF2-40B4-BE49-F238E27FC236}">
                <a16:creationId xmlns:a16="http://schemas.microsoft.com/office/drawing/2014/main" id="{83EAE7EA-AE58-EF4C-ABC9-D47B699E56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Date Placeholder 4">
            <a:extLst>
              <a:ext uri="{FF2B5EF4-FFF2-40B4-BE49-F238E27FC236}">
                <a16:creationId xmlns:a16="http://schemas.microsoft.com/office/drawing/2014/main" id="{0716E2B2-32F5-2A1C-EA44-9CCDDC0709A4}"/>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6" name="Footer Placeholder 5">
            <a:extLst>
              <a:ext uri="{FF2B5EF4-FFF2-40B4-BE49-F238E27FC236}">
                <a16:creationId xmlns:a16="http://schemas.microsoft.com/office/drawing/2014/main" id="{6B2A2417-4577-3AD0-3F03-379C2A71917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3C0A3086-096D-8F08-0256-44A21E1E7A9B}"/>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391093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E2F9-406E-53E9-7F0F-6192A098662F}"/>
              </a:ext>
            </a:extLst>
          </p:cNvPr>
          <p:cNvSpPr>
            <a:spLocks noGrp="1"/>
          </p:cNvSpPr>
          <p:nvPr>
            <p:ph type="title"/>
          </p:nvPr>
        </p:nvSpPr>
        <p:spPr>
          <a:xfrm>
            <a:off x="839788" y="365125"/>
            <a:ext cx="10515600" cy="1325563"/>
          </a:xfrm>
        </p:spPr>
        <p:txBody>
          <a:bodyPr/>
          <a:lstStyle/>
          <a:p>
            <a:r>
              <a:rPr lang="en-GB"/>
              <a:t>Click to edit Master title style</a:t>
            </a:r>
            <a:endParaRPr lang="es-ES"/>
          </a:p>
        </p:txBody>
      </p:sp>
      <p:sp>
        <p:nvSpPr>
          <p:cNvPr id="3" name="Text Placeholder 2">
            <a:extLst>
              <a:ext uri="{FF2B5EF4-FFF2-40B4-BE49-F238E27FC236}">
                <a16:creationId xmlns:a16="http://schemas.microsoft.com/office/drawing/2014/main" id="{57D57E06-D06F-960F-0352-D2637FC4D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A894EF-A110-6458-69DD-3D9168F4AA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Text Placeholder 4">
            <a:extLst>
              <a:ext uri="{FF2B5EF4-FFF2-40B4-BE49-F238E27FC236}">
                <a16:creationId xmlns:a16="http://schemas.microsoft.com/office/drawing/2014/main" id="{E82332F4-A472-A930-DE54-9A71549D86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3C8A8A-8341-A80E-7344-6FFDBA72FCD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7" name="Date Placeholder 6">
            <a:extLst>
              <a:ext uri="{FF2B5EF4-FFF2-40B4-BE49-F238E27FC236}">
                <a16:creationId xmlns:a16="http://schemas.microsoft.com/office/drawing/2014/main" id="{B94629A8-7176-3BBD-492B-0DE9F61E7833}"/>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8" name="Footer Placeholder 7">
            <a:extLst>
              <a:ext uri="{FF2B5EF4-FFF2-40B4-BE49-F238E27FC236}">
                <a16:creationId xmlns:a16="http://schemas.microsoft.com/office/drawing/2014/main" id="{3367D348-2665-330A-001D-26B8114B827A}"/>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F3456019-3594-00CE-FC13-A37DFF8786B9}"/>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287386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524F-B0EC-2251-F222-232BA7B0A582}"/>
              </a:ext>
            </a:extLst>
          </p:cNvPr>
          <p:cNvSpPr>
            <a:spLocks noGrp="1"/>
          </p:cNvSpPr>
          <p:nvPr>
            <p:ph type="title"/>
          </p:nvPr>
        </p:nvSpPr>
        <p:spPr/>
        <p:txBody>
          <a:bodyPr/>
          <a:lstStyle/>
          <a:p>
            <a:r>
              <a:rPr lang="en-GB"/>
              <a:t>Click to edit Master title style</a:t>
            </a:r>
            <a:endParaRPr lang="es-ES"/>
          </a:p>
        </p:txBody>
      </p:sp>
      <p:sp>
        <p:nvSpPr>
          <p:cNvPr id="3" name="Date Placeholder 2">
            <a:extLst>
              <a:ext uri="{FF2B5EF4-FFF2-40B4-BE49-F238E27FC236}">
                <a16:creationId xmlns:a16="http://schemas.microsoft.com/office/drawing/2014/main" id="{7001F5A9-27DC-4DF4-D799-3AD455CF538A}"/>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4" name="Footer Placeholder 3">
            <a:extLst>
              <a:ext uri="{FF2B5EF4-FFF2-40B4-BE49-F238E27FC236}">
                <a16:creationId xmlns:a16="http://schemas.microsoft.com/office/drawing/2014/main" id="{808F8D8B-32AA-2F14-17B3-20D879A28BFA}"/>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5B9D201C-AC5E-5685-E377-5EF2EBF5B6DC}"/>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169511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27C7C-A2B3-A57F-F162-13AFC1EC2D97}"/>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3" name="Footer Placeholder 2">
            <a:extLst>
              <a:ext uri="{FF2B5EF4-FFF2-40B4-BE49-F238E27FC236}">
                <a16:creationId xmlns:a16="http://schemas.microsoft.com/office/drawing/2014/main" id="{50135099-1E48-FC52-6A3C-C3EAE8522CB1}"/>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69891902-4ACD-C01E-93C0-9478FADAB9D9}"/>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217685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69D1-8D20-3582-9D53-03E19253BA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Content Placeholder 2">
            <a:extLst>
              <a:ext uri="{FF2B5EF4-FFF2-40B4-BE49-F238E27FC236}">
                <a16:creationId xmlns:a16="http://schemas.microsoft.com/office/drawing/2014/main" id="{A92709FC-3DC0-BB27-EC53-624E25E35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Text Placeholder 3">
            <a:extLst>
              <a:ext uri="{FF2B5EF4-FFF2-40B4-BE49-F238E27FC236}">
                <a16:creationId xmlns:a16="http://schemas.microsoft.com/office/drawing/2014/main" id="{A1DEBAA4-1F19-CBC1-1B2D-EF73D5E7C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A36551-7A2B-C890-4577-401AFF19BF14}"/>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6" name="Footer Placeholder 5">
            <a:extLst>
              <a:ext uri="{FF2B5EF4-FFF2-40B4-BE49-F238E27FC236}">
                <a16:creationId xmlns:a16="http://schemas.microsoft.com/office/drawing/2014/main" id="{E5B563F6-A422-4AA4-15B8-C5077568D7D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6C6D440F-63D1-7E70-0798-931CDA3BE4C4}"/>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110087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1CBE-034B-C652-1268-E85E98DA61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Picture Placeholder 2">
            <a:extLst>
              <a:ext uri="{FF2B5EF4-FFF2-40B4-BE49-F238E27FC236}">
                <a16:creationId xmlns:a16="http://schemas.microsoft.com/office/drawing/2014/main" id="{61DEEF26-7478-24AC-E132-A93467D1B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1DED8A14-2490-40B9-B900-C8F9B3225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F96FC9-54F1-E158-E04A-0E614A168426}"/>
              </a:ext>
            </a:extLst>
          </p:cNvPr>
          <p:cNvSpPr>
            <a:spLocks noGrp="1"/>
          </p:cNvSpPr>
          <p:nvPr>
            <p:ph type="dt" sz="half" idx="10"/>
          </p:nvPr>
        </p:nvSpPr>
        <p:spPr/>
        <p:txBody>
          <a:bodyPr/>
          <a:lstStyle/>
          <a:p>
            <a:fld id="{E021E0FB-6CB3-42D5-B40C-399EB6A1FA52}" type="datetimeFigureOut">
              <a:rPr lang="es-ES" smtClean="0"/>
              <a:t>03/04/2024</a:t>
            </a:fld>
            <a:endParaRPr lang="es-ES"/>
          </a:p>
        </p:txBody>
      </p:sp>
      <p:sp>
        <p:nvSpPr>
          <p:cNvPr id="6" name="Footer Placeholder 5">
            <a:extLst>
              <a:ext uri="{FF2B5EF4-FFF2-40B4-BE49-F238E27FC236}">
                <a16:creationId xmlns:a16="http://schemas.microsoft.com/office/drawing/2014/main" id="{E39F28EB-4A6B-A599-309F-226621C5706B}"/>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72D93DFB-1F8F-5352-0FC0-EB3C80A694A8}"/>
              </a:ext>
            </a:extLst>
          </p:cNvPr>
          <p:cNvSpPr>
            <a:spLocks noGrp="1"/>
          </p:cNvSpPr>
          <p:nvPr>
            <p:ph type="sldNum" sz="quarter" idx="12"/>
          </p:nvPr>
        </p:nvSpPr>
        <p:spPr/>
        <p:txBody>
          <a:bodyPr/>
          <a:lstStyle/>
          <a:p>
            <a:fld id="{41A63DF9-AAA5-41FE-8858-EFE57F9222A1}" type="slidenum">
              <a:rPr lang="es-ES" smtClean="0"/>
              <a:t>‹Nº›</a:t>
            </a:fld>
            <a:endParaRPr lang="es-ES"/>
          </a:p>
        </p:txBody>
      </p:sp>
    </p:spTree>
    <p:extLst>
      <p:ext uri="{BB962C8B-B14F-4D97-AF65-F5344CB8AC3E}">
        <p14:creationId xmlns:p14="http://schemas.microsoft.com/office/powerpoint/2010/main" val="28777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18506-D25A-550C-ED59-14BDC2165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
          </a:p>
        </p:txBody>
      </p:sp>
      <p:sp>
        <p:nvSpPr>
          <p:cNvPr id="3" name="Text Placeholder 2">
            <a:extLst>
              <a:ext uri="{FF2B5EF4-FFF2-40B4-BE49-F238E27FC236}">
                <a16:creationId xmlns:a16="http://schemas.microsoft.com/office/drawing/2014/main" id="{3F034E1E-98AB-F53D-B886-D3F64FD1B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406C5698-5C54-23FE-397E-7079C769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1E0FB-6CB3-42D5-B40C-399EB6A1FA52}" type="datetimeFigureOut">
              <a:rPr lang="es-ES" smtClean="0"/>
              <a:t>03/04/2024</a:t>
            </a:fld>
            <a:endParaRPr lang="es-ES"/>
          </a:p>
        </p:txBody>
      </p:sp>
      <p:sp>
        <p:nvSpPr>
          <p:cNvPr id="5" name="Footer Placeholder 4">
            <a:extLst>
              <a:ext uri="{FF2B5EF4-FFF2-40B4-BE49-F238E27FC236}">
                <a16:creationId xmlns:a16="http://schemas.microsoft.com/office/drawing/2014/main" id="{741FA33C-15D3-492A-570F-3E06C534E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F72985A1-2D06-AEBD-08F9-CCF325D5A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63DF9-AAA5-41FE-8858-EFE57F9222A1}" type="slidenum">
              <a:rPr lang="es-ES" smtClean="0"/>
              <a:t>‹Nº›</a:t>
            </a:fld>
            <a:endParaRPr lang="es-ES"/>
          </a:p>
        </p:txBody>
      </p:sp>
    </p:spTree>
    <p:extLst>
      <p:ext uri="{BB962C8B-B14F-4D97-AF65-F5344CB8AC3E}">
        <p14:creationId xmlns:p14="http://schemas.microsoft.com/office/powerpoint/2010/main" val="3234627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 Id="rId6" Type="http://schemas.openxmlformats.org/officeDocument/2006/relationships/hyperlink" Target="mailto:proveedoreseuropa@gruposantander.com?subject=Primeros%20pasos%20Santander" TargetMode="External"/><Relationship Id="rId5" Type="http://schemas.openxmlformats.org/officeDocument/2006/relationships/slide" Target="slide4.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mailto:proveedoreseuropa@gruposantander.com?subject=Primeros%20pasos%20Santand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mailto:proveedoreseuropa@gruposantander.com?subject=No%20he%20recibido%20invitaci&#243;n%20a%20Ariba%20Business%20Networ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riba.com/support/supplier-support/password-reset-username-recovery" TargetMode="Externa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service.ariba.com/Authenticator.aw/ad/forgotUsername" TargetMode="External"/><Relationship Id="rId4" Type="http://schemas.openxmlformats.org/officeDocument/2006/relationships/hyperlink" Target="https://www.ariba.com/ariba-network/ariba-network-for-suppliers/fulfillment-on-ariba-network/sap-ariba-supplier-mobile-ap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1.xml"/><Relationship Id="rId7" Type="http://schemas.openxmlformats.org/officeDocument/2006/relationships/image" Target="../media/image20.png"/><Relationship Id="rId12" Type="http://schemas.openxmlformats.org/officeDocument/2006/relationships/hyperlink" Target="https://support.ariba.com/item/view/205430_es" TargetMode="Externa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1.emf"/><Relationship Id="rId11" Type="http://schemas.openxmlformats.org/officeDocument/2006/relationships/hyperlink" Target="mailto:ProveedoresEuropa@gruposantander.com" TargetMode="External"/><Relationship Id="rId5" Type="http://schemas.openxmlformats.org/officeDocument/2006/relationships/oleObject" Target="../embeddings/oleObject8.bin"/><Relationship Id="rId10" Type="http://schemas.openxmlformats.org/officeDocument/2006/relationships/image" Target="../media/image2.png"/><Relationship Id="rId4" Type="http://schemas.openxmlformats.org/officeDocument/2006/relationships/image" Target="../media/image3.jpg"/><Relationship Id="rId9" Type="http://schemas.openxmlformats.org/officeDocument/2006/relationships/hyperlink" Target="https://support.ariba.com/help"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3.jp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96B0D0-AEEC-7549-B9B6-BB0C47570D68}"/>
              </a:ext>
            </a:extLst>
          </p:cNvPr>
          <p:cNvSpPr/>
          <p:nvPr/>
        </p:nvSpPr>
        <p:spPr>
          <a:xfrm>
            <a:off x="-5" y="0"/>
            <a:ext cx="9144000" cy="6858000"/>
          </a:xfrm>
          <a:prstGeom prst="rect">
            <a:avLst/>
          </a:prstGeom>
          <a:solidFill>
            <a:srgbClr val="E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5A34529F-E9A0-EA44-BAF2-C0E40BE902F7}"/>
              </a:ext>
            </a:extLst>
          </p:cNvPr>
          <p:cNvSpPr/>
          <p:nvPr/>
        </p:nvSpPr>
        <p:spPr>
          <a:xfrm>
            <a:off x="10881" y="747046"/>
            <a:ext cx="1519708" cy="731995"/>
          </a:xfrm>
          <a:prstGeom prst="rect">
            <a:avLst/>
          </a:prstGeom>
        </p:spPr>
        <p:txBody>
          <a:bodyPr wrap="square">
            <a:spAutoFit/>
          </a:bodyPr>
          <a:lstStyle/>
          <a:p>
            <a:pPr marL="0" marR="0" lvl="0" indent="0" algn="ctr" defTabSz="455256" rtl="0" eaLnBrk="1" fontAlgn="auto" latinLnBrk="0" hangingPunct="1">
              <a:lnSpc>
                <a:spcPct val="110000"/>
              </a:lnSpc>
              <a:spcBef>
                <a:spcPts val="0"/>
              </a:spcBef>
              <a:spcAft>
                <a:spcPts val="0"/>
              </a:spcAft>
              <a:buClrTx/>
              <a:buSzTx/>
              <a:buFontTx/>
              <a:buNone/>
              <a:tabLst/>
              <a:defRPr/>
            </a:pPr>
            <a:r>
              <a:rPr lang="es-ES_tradnl" sz="4000" b="1" kern="0" dirty="0">
                <a:solidFill>
                  <a:srgbClr val="EC0000"/>
                </a:solidFill>
                <a:latin typeface="Santander Headline" panose="020B0504020201020104" pitchFamily="34" charset="77"/>
                <a:ea typeface="ABC Normal Book" pitchFamily="2" charset="77"/>
                <a:cs typeface="Raleway"/>
                <a:sym typeface="Raleway"/>
              </a:rPr>
              <a:t>1.</a:t>
            </a:r>
            <a:endParaRPr kumimoji="0" lang="es-ES_tradnl" sz="4000" b="1" i="0" u="none" strike="noStrike" kern="0" cap="none" spc="0" normalizeH="0" baseline="0" noProof="0" dirty="0">
              <a:ln>
                <a:noFill/>
              </a:ln>
              <a:solidFill>
                <a:srgbClr val="EC0000"/>
              </a:solidFill>
              <a:effectLst/>
              <a:uLnTx/>
              <a:uFillTx/>
              <a:latin typeface="Santander Headline" panose="020B0504020201020104" pitchFamily="34" charset="77"/>
              <a:ea typeface="ABC Normal Book" pitchFamily="2" charset="77"/>
              <a:cs typeface="Raleway"/>
              <a:sym typeface="Raleway"/>
            </a:endParaRPr>
          </a:p>
        </p:txBody>
      </p:sp>
      <p:sp>
        <p:nvSpPr>
          <p:cNvPr id="7" name="Rectángulo 6">
            <a:extLst>
              <a:ext uri="{FF2B5EF4-FFF2-40B4-BE49-F238E27FC236}">
                <a16:creationId xmlns:a16="http://schemas.microsoft.com/office/drawing/2014/main" id="{F2837CCA-FBE3-BF4D-9A73-3703922F107C}"/>
              </a:ext>
            </a:extLst>
          </p:cNvPr>
          <p:cNvSpPr/>
          <p:nvPr/>
        </p:nvSpPr>
        <p:spPr>
          <a:xfrm>
            <a:off x="604642" y="1773206"/>
            <a:ext cx="5668142" cy="1477328"/>
          </a:xfrm>
          <a:prstGeom prst="rect">
            <a:avLst/>
          </a:prstGeom>
        </p:spPr>
        <p:txBody>
          <a:bodyPr wrap="square">
            <a:spAutoFit/>
          </a:bodyPr>
          <a:lstStyle/>
          <a:p>
            <a:pPr marL="0" marR="0" lvl="0" indent="0" algn="l" defTabSz="455256" rtl="0" eaLnBrk="1" fontAlgn="auto" latinLnBrk="0" hangingPunct="1">
              <a:lnSpc>
                <a:spcPct val="90000"/>
              </a:lnSpc>
              <a:spcBef>
                <a:spcPts val="0"/>
              </a:spcBef>
              <a:spcAft>
                <a:spcPts val="0"/>
              </a:spcAft>
              <a:buClrTx/>
              <a:buSzTx/>
              <a:buFontTx/>
              <a:buNone/>
              <a:tabLst/>
              <a:defRPr/>
            </a:pPr>
            <a:r>
              <a:rPr kumimoji="0" lang="es-ES_tradnl" sz="5000" b="1" i="0" u="none" strike="noStrike" kern="0" cap="none" spc="0" normalizeH="0" baseline="0" noProof="0" dirty="0">
                <a:ln>
                  <a:noFill/>
                </a:ln>
                <a:solidFill>
                  <a:prstClr val="white"/>
                </a:solidFill>
                <a:effectLst/>
                <a:uLnTx/>
                <a:uFillTx/>
                <a:latin typeface="Santander Headline" panose="020B0504020201020104" pitchFamily="34" charset="77"/>
                <a:ea typeface="ABC Normal Book" pitchFamily="2" charset="77"/>
                <a:cs typeface="Raleway"/>
                <a:sym typeface="Raleway"/>
              </a:rPr>
              <a:t>Configuración Business Network</a:t>
            </a:r>
          </a:p>
        </p:txBody>
      </p:sp>
      <p:pic>
        <p:nvPicPr>
          <p:cNvPr id="6" name="Picture 5" descr="An empty road with a mountain in the background&#10;&#10;Description automatically generated">
            <a:extLst>
              <a:ext uri="{FF2B5EF4-FFF2-40B4-BE49-F238E27FC236}">
                <a16:creationId xmlns:a16="http://schemas.microsoft.com/office/drawing/2014/main" id="{0C870E78-B4C7-4988-80A8-53C21E2C6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045" y="-38967"/>
            <a:ext cx="4623955" cy="689696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1528989-F858-49ED-92E1-2EE6FAB7251C}"/>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5" name="Rectangle: Rounded Corners 4">
            <a:hlinkClick r:id="rId4" action="ppaction://hlinksldjump"/>
            <a:extLst>
              <a:ext uri="{FF2B5EF4-FFF2-40B4-BE49-F238E27FC236}">
                <a16:creationId xmlns:a16="http://schemas.microsoft.com/office/drawing/2014/main" id="{19A42528-5833-4D42-943D-AF097CF0F966}"/>
              </a:ext>
            </a:extLst>
          </p:cNvPr>
          <p:cNvSpPr/>
          <p:nvPr/>
        </p:nvSpPr>
        <p:spPr>
          <a:xfrm>
            <a:off x="3613042" y="3289501"/>
            <a:ext cx="2469572" cy="15978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rgbClr val="E20000"/>
                </a:solidFill>
              </a:rPr>
              <a:t>¿</a:t>
            </a:r>
            <a:r>
              <a:rPr lang="en-GB" sz="2000" b="1" dirty="0" err="1">
                <a:solidFill>
                  <a:srgbClr val="E20000"/>
                </a:solidFill>
              </a:rPr>
              <a:t>Tienes</a:t>
            </a:r>
            <a:r>
              <a:rPr lang="en-GB" sz="2000" b="1" dirty="0">
                <a:solidFill>
                  <a:srgbClr val="E20000"/>
                </a:solidFill>
              </a:rPr>
              <a:t> </a:t>
            </a:r>
            <a:r>
              <a:rPr lang="en-GB" sz="2000" b="1" dirty="0" err="1">
                <a:solidFill>
                  <a:srgbClr val="E20000"/>
                </a:solidFill>
              </a:rPr>
              <a:t>cuenta</a:t>
            </a:r>
            <a:r>
              <a:rPr lang="en-GB" sz="2000" b="1" dirty="0">
                <a:solidFill>
                  <a:srgbClr val="E20000"/>
                </a:solidFill>
              </a:rPr>
              <a:t> </a:t>
            </a:r>
            <a:r>
              <a:rPr lang="en-GB" sz="2000" b="1" dirty="0" err="1">
                <a:solidFill>
                  <a:srgbClr val="E20000"/>
                </a:solidFill>
              </a:rPr>
              <a:t>en</a:t>
            </a:r>
            <a:r>
              <a:rPr lang="en-GB" sz="2000" b="1" dirty="0">
                <a:solidFill>
                  <a:srgbClr val="E20000"/>
                </a:solidFill>
              </a:rPr>
              <a:t> Business Network?</a:t>
            </a:r>
          </a:p>
          <a:p>
            <a:pPr algn="ctr"/>
            <a:endParaRPr lang="en-GB" sz="1100" b="1" dirty="0">
              <a:solidFill>
                <a:srgbClr val="E20000"/>
              </a:solidFill>
            </a:endParaRPr>
          </a:p>
          <a:p>
            <a:pPr algn="ctr"/>
            <a:r>
              <a:rPr lang="en-GB" sz="1400" i="1" dirty="0">
                <a:solidFill>
                  <a:schemeClr val="bg2">
                    <a:lumMod val="50000"/>
                  </a:schemeClr>
                </a:solidFill>
              </a:rPr>
              <a:t>Haz click </a:t>
            </a:r>
            <a:r>
              <a:rPr lang="en-GB" sz="1400" i="1" dirty="0" err="1">
                <a:solidFill>
                  <a:schemeClr val="bg2">
                    <a:lumMod val="50000"/>
                  </a:schemeClr>
                </a:solidFill>
              </a:rPr>
              <a:t>aquí</a:t>
            </a:r>
            <a:r>
              <a:rPr lang="en-GB" sz="1400" i="1" dirty="0">
                <a:solidFill>
                  <a:schemeClr val="bg2">
                    <a:lumMod val="50000"/>
                  </a:schemeClr>
                </a:solidFill>
              </a:rPr>
              <a:t> para </a:t>
            </a:r>
            <a:r>
              <a:rPr lang="en-GB" sz="1400" i="1" dirty="0" err="1">
                <a:solidFill>
                  <a:schemeClr val="bg2">
                    <a:lumMod val="50000"/>
                  </a:schemeClr>
                </a:solidFill>
              </a:rPr>
              <a:t>establecer</a:t>
            </a:r>
            <a:r>
              <a:rPr lang="en-GB" sz="1400" i="1" dirty="0">
                <a:solidFill>
                  <a:schemeClr val="bg2">
                    <a:lumMod val="50000"/>
                  </a:schemeClr>
                </a:solidFill>
              </a:rPr>
              <a:t> una </a:t>
            </a:r>
            <a:r>
              <a:rPr lang="en-GB" sz="1400" i="1" dirty="0" err="1">
                <a:solidFill>
                  <a:schemeClr val="bg2">
                    <a:lumMod val="50000"/>
                  </a:schemeClr>
                </a:solidFill>
              </a:rPr>
              <a:t>relación</a:t>
            </a:r>
            <a:r>
              <a:rPr lang="en-GB" sz="1400" i="1" dirty="0">
                <a:solidFill>
                  <a:schemeClr val="bg2">
                    <a:lumMod val="50000"/>
                  </a:schemeClr>
                </a:solidFill>
              </a:rPr>
              <a:t> con Santander</a:t>
            </a:r>
          </a:p>
        </p:txBody>
      </p:sp>
      <p:sp>
        <p:nvSpPr>
          <p:cNvPr id="9" name="Rectangle: Rounded Corners 8">
            <a:hlinkClick r:id="rId5" action="ppaction://hlinksldjump"/>
            <a:extLst>
              <a:ext uri="{FF2B5EF4-FFF2-40B4-BE49-F238E27FC236}">
                <a16:creationId xmlns:a16="http://schemas.microsoft.com/office/drawing/2014/main" id="{5CF358BD-B479-4AEF-BB57-50A7FC27A6D4}"/>
              </a:ext>
            </a:extLst>
          </p:cNvPr>
          <p:cNvSpPr/>
          <p:nvPr/>
        </p:nvSpPr>
        <p:spPr>
          <a:xfrm>
            <a:off x="633336" y="3289501"/>
            <a:ext cx="2469572" cy="15978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000" b="1" dirty="0">
                <a:solidFill>
                  <a:srgbClr val="E20000"/>
                </a:solidFill>
              </a:rPr>
              <a:t>¿Eres nuevo </a:t>
            </a:r>
            <a:r>
              <a:rPr lang="en-GB" sz="2000" b="1" dirty="0" err="1">
                <a:solidFill>
                  <a:srgbClr val="E20000"/>
                </a:solidFill>
              </a:rPr>
              <a:t>en</a:t>
            </a:r>
            <a:r>
              <a:rPr lang="en-GB" sz="2000" b="1" dirty="0">
                <a:solidFill>
                  <a:srgbClr val="E20000"/>
                </a:solidFill>
              </a:rPr>
              <a:t> Business Network?</a:t>
            </a:r>
          </a:p>
          <a:p>
            <a:pPr algn="ctr"/>
            <a:endParaRPr lang="en-GB" sz="2000" i="1" dirty="0">
              <a:solidFill>
                <a:schemeClr val="bg2">
                  <a:lumMod val="50000"/>
                </a:schemeClr>
              </a:solidFill>
            </a:endParaRPr>
          </a:p>
          <a:p>
            <a:pPr algn="ctr"/>
            <a:r>
              <a:rPr lang="en-GB" sz="1400" i="1" dirty="0">
                <a:solidFill>
                  <a:schemeClr val="bg2">
                    <a:lumMod val="50000"/>
                  </a:schemeClr>
                </a:solidFill>
              </a:rPr>
              <a:t>Haz click </a:t>
            </a:r>
            <a:r>
              <a:rPr lang="en-GB" sz="1400" i="1" dirty="0" err="1">
                <a:solidFill>
                  <a:schemeClr val="bg2">
                    <a:lumMod val="50000"/>
                  </a:schemeClr>
                </a:solidFill>
              </a:rPr>
              <a:t>aquí</a:t>
            </a:r>
            <a:r>
              <a:rPr lang="en-GB" sz="1400" i="1" dirty="0">
                <a:solidFill>
                  <a:schemeClr val="bg2">
                    <a:lumMod val="50000"/>
                  </a:schemeClr>
                </a:solidFill>
              </a:rPr>
              <a:t> para </a:t>
            </a:r>
            <a:r>
              <a:rPr lang="en-GB" sz="1400" i="1" dirty="0" err="1">
                <a:solidFill>
                  <a:schemeClr val="bg2">
                    <a:lumMod val="50000"/>
                  </a:schemeClr>
                </a:solidFill>
              </a:rPr>
              <a:t>ver</a:t>
            </a:r>
            <a:r>
              <a:rPr lang="en-GB" sz="1400" i="1" dirty="0">
                <a:solidFill>
                  <a:schemeClr val="bg2">
                    <a:lumMod val="50000"/>
                  </a:schemeClr>
                </a:solidFill>
              </a:rPr>
              <a:t> el </a:t>
            </a:r>
            <a:r>
              <a:rPr lang="en-GB" sz="1400" i="1" dirty="0" err="1">
                <a:solidFill>
                  <a:schemeClr val="bg2">
                    <a:lumMod val="50000"/>
                  </a:schemeClr>
                </a:solidFill>
              </a:rPr>
              <a:t>proceso</a:t>
            </a:r>
            <a:r>
              <a:rPr lang="en-GB" sz="1400" i="1" dirty="0">
                <a:solidFill>
                  <a:schemeClr val="bg2">
                    <a:lumMod val="50000"/>
                  </a:schemeClr>
                </a:solidFill>
              </a:rPr>
              <a:t> de </a:t>
            </a:r>
            <a:r>
              <a:rPr lang="en-GB" sz="1400" i="1" dirty="0" err="1">
                <a:solidFill>
                  <a:schemeClr val="bg2">
                    <a:lumMod val="50000"/>
                  </a:schemeClr>
                </a:solidFill>
              </a:rPr>
              <a:t>registro</a:t>
            </a:r>
            <a:endParaRPr lang="en-GB" sz="1400" i="1" dirty="0">
              <a:solidFill>
                <a:schemeClr val="bg2">
                  <a:lumMod val="50000"/>
                </a:schemeClr>
              </a:solidFill>
            </a:endParaRPr>
          </a:p>
        </p:txBody>
      </p:sp>
      <p:sp>
        <p:nvSpPr>
          <p:cNvPr id="10" name="Rectangle 26">
            <a:hlinkClick r:id="rId6"/>
            <a:extLst>
              <a:ext uri="{FF2B5EF4-FFF2-40B4-BE49-F238E27FC236}">
                <a16:creationId xmlns:a16="http://schemas.microsoft.com/office/drawing/2014/main" id="{EB97D6B3-64E9-E0D5-44EA-30A56A47B4D7}"/>
              </a:ext>
            </a:extLst>
          </p:cNvPr>
          <p:cNvSpPr/>
          <p:nvPr/>
        </p:nvSpPr>
        <p:spPr>
          <a:xfrm>
            <a:off x="8777924" y="5563389"/>
            <a:ext cx="2611338" cy="876589"/>
          </a:xfrm>
          <a:prstGeom prst="rect">
            <a:avLst/>
          </a:prstGeom>
          <a:solidFill>
            <a:schemeClr val="tx1">
              <a:alpha val="60000"/>
            </a:schemeClr>
          </a:solidFill>
          <a:ln>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360000" bIns="45720" numCol="1" spcCol="0" rtlCol="0" fromWordArt="0" anchor="ctr" anchorCtr="0" forceAA="0" compatLnSpc="1">
            <a:prstTxWarp prst="textNoShape">
              <a:avLst/>
            </a:prstTxWarp>
            <a:noAutofit/>
          </a:bodyPr>
          <a:lstStyle/>
          <a:p>
            <a:pPr algn="ctr" defTabSz="704088">
              <a:spcBef>
                <a:spcPts val="462"/>
              </a:spcBef>
              <a:spcAft>
                <a:spcPts val="462"/>
              </a:spcAft>
              <a:defRPr/>
            </a:pPr>
            <a:r>
              <a:rPr lang="es-ES" b="1" kern="1200" dirty="0">
                <a:solidFill>
                  <a:srgbClr val="E5E3E3"/>
                </a:solidFill>
                <a:latin typeface="Santander Text" panose="020B0504020201020104" pitchFamily="34" charset="0"/>
                <a:ea typeface="+mn-ea"/>
                <a:cs typeface="+mn-cs"/>
              </a:rPr>
              <a:t>¿Necesitas ayuda?</a:t>
            </a:r>
            <a:endParaRPr lang="es-ES" b="1" kern="1200" dirty="0">
              <a:solidFill>
                <a:srgbClr val="E20000"/>
              </a:solidFill>
              <a:latin typeface="Santander Text" panose="020B0504020201020104" pitchFamily="34" charset="0"/>
              <a:ea typeface="+mn-ea"/>
              <a:cs typeface="+mn-cs"/>
            </a:endParaRPr>
          </a:p>
        </p:txBody>
      </p:sp>
    </p:spTree>
    <p:extLst>
      <p:ext uri="{BB962C8B-B14F-4D97-AF65-F5344CB8AC3E}">
        <p14:creationId xmlns:p14="http://schemas.microsoft.com/office/powerpoint/2010/main" val="40589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sp>
        <p:nvSpPr>
          <p:cNvPr id="21" name="Rectangle: Rounded Corners 20">
            <a:extLst>
              <a:ext uri="{FF2B5EF4-FFF2-40B4-BE49-F238E27FC236}">
                <a16:creationId xmlns:a16="http://schemas.microsoft.com/office/drawing/2014/main" id="{4D0A348F-E529-46F3-B91A-2FC9E2D654CE}"/>
              </a:ext>
            </a:extLst>
          </p:cNvPr>
          <p:cNvSpPr/>
          <p:nvPr/>
        </p:nvSpPr>
        <p:spPr>
          <a:xfrm>
            <a:off x="1172576" y="2822981"/>
            <a:ext cx="3488251" cy="274506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2411" y="1591"/>
                        <a:ext cx="1587" cy="1587"/>
                      </a:xfrm>
                      <a:prstGeom prst="rect">
                        <a:avLst/>
                      </a:prstGeom>
                    </p:spPr>
                  </p:pic>
                </p:oleObj>
              </mc:Fallback>
            </mc:AlternateContent>
          </a:graphicData>
        </a:graphic>
      </p:graphicFrame>
      <p:sp>
        <p:nvSpPr>
          <p:cNvPr id="22" name="Freeform: Shape 21">
            <a:extLst>
              <a:ext uri="{FF2B5EF4-FFF2-40B4-BE49-F238E27FC236}">
                <a16:creationId xmlns:a16="http://schemas.microsoft.com/office/drawing/2014/main" id="{41BCCAD1-870F-473E-83A7-016B206EA6D6}"/>
              </a:ext>
            </a:extLst>
          </p:cNvPr>
          <p:cNvSpPr/>
          <p:nvPr/>
        </p:nvSpPr>
        <p:spPr>
          <a:xfrm flipH="1">
            <a:off x="1388336" y="1665626"/>
            <a:ext cx="2298865" cy="644909"/>
          </a:xfrm>
          <a:custGeom>
            <a:avLst/>
            <a:gdLst>
              <a:gd name="connsiteX0" fmla="*/ 107487 w 2298865"/>
              <a:gd name="connsiteY0" fmla="*/ 0 h 644909"/>
              <a:gd name="connsiteX1" fmla="*/ 2298865 w 2298865"/>
              <a:gd name="connsiteY1" fmla="*/ 0 h 644909"/>
              <a:gd name="connsiteX2" fmla="*/ 2298865 w 2298865"/>
              <a:gd name="connsiteY2" fmla="*/ 0 h 644909"/>
              <a:gd name="connsiteX3" fmla="*/ 2298865 w 2298865"/>
              <a:gd name="connsiteY3" fmla="*/ 537422 h 644909"/>
              <a:gd name="connsiteX4" fmla="*/ 2191378 w 2298865"/>
              <a:gd name="connsiteY4" fmla="*/ 644909 h 644909"/>
              <a:gd name="connsiteX5" fmla="*/ 0 w 2298865"/>
              <a:gd name="connsiteY5" fmla="*/ 644909 h 644909"/>
              <a:gd name="connsiteX6" fmla="*/ 0 w 2298865"/>
              <a:gd name="connsiteY6" fmla="*/ 644909 h 644909"/>
              <a:gd name="connsiteX7" fmla="*/ 0 w 2298865"/>
              <a:gd name="connsiteY7" fmla="*/ 107487 h 644909"/>
              <a:gd name="connsiteX8" fmla="*/ 107487 w 2298865"/>
              <a:gd name="connsiteY8" fmla="*/ 0 h 64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865" h="644909">
                <a:moveTo>
                  <a:pt x="107487" y="0"/>
                </a:moveTo>
                <a:lnTo>
                  <a:pt x="2298865" y="0"/>
                </a:lnTo>
                <a:lnTo>
                  <a:pt x="2298865" y="0"/>
                </a:lnTo>
                <a:lnTo>
                  <a:pt x="2298865" y="537422"/>
                </a:lnTo>
                <a:cubicBezTo>
                  <a:pt x="2298865" y="596785"/>
                  <a:pt x="2250741" y="644909"/>
                  <a:pt x="2191378" y="644909"/>
                </a:cubicBezTo>
                <a:lnTo>
                  <a:pt x="0" y="644909"/>
                </a:lnTo>
                <a:lnTo>
                  <a:pt x="0" y="644909"/>
                </a:lnTo>
                <a:lnTo>
                  <a:pt x="0" y="107487"/>
                </a:lnTo>
                <a:cubicBezTo>
                  <a:pt x="0" y="48124"/>
                  <a:pt x="48124" y="0"/>
                  <a:pt x="107487" y="0"/>
                </a:cubicBezTo>
                <a:close/>
              </a:path>
            </a:pathLst>
          </a:custGeom>
          <a:solidFill>
            <a:schemeClr val="bg1"/>
          </a:solidFill>
          <a:ln w="28575" cap="flat" cmpd="sng" algn="ctr">
            <a:solidFill>
              <a:srgbClr val="E2000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21515" tIns="31482" rIns="321515" bIns="31482" numCol="1" spcCol="1270" anchor="ctr" anchorCtr="0">
            <a:noAutofit/>
          </a:bodyPr>
          <a:lstStyle/>
          <a:p>
            <a:pPr defTabSz="800100">
              <a:lnSpc>
                <a:spcPct val="90000"/>
              </a:lnSpc>
              <a:spcBef>
                <a:spcPct val="0"/>
              </a:spcBef>
              <a:spcAft>
                <a:spcPct val="35000"/>
              </a:spcAft>
            </a:pPr>
            <a:r>
              <a:rPr lang="en-US" sz="1600" b="1" dirty="0" err="1">
                <a:solidFill>
                  <a:srgbClr val="E20000"/>
                </a:solidFill>
                <a:latin typeface="Santander Text" panose="020B0504020201020104" pitchFamily="34" charset="0"/>
              </a:rPr>
              <a:t>Subscripción</a:t>
            </a:r>
            <a:r>
              <a:rPr lang="en-US" sz="1600" b="1" dirty="0">
                <a:solidFill>
                  <a:srgbClr val="E20000"/>
                </a:solidFill>
                <a:latin typeface="Santander Text" panose="020B0504020201020104" pitchFamily="34" charset="0"/>
              </a:rPr>
              <a:t> a la </a:t>
            </a:r>
            <a:r>
              <a:rPr lang="en-US" sz="1600" b="1" dirty="0" err="1">
                <a:solidFill>
                  <a:srgbClr val="E20000"/>
                </a:solidFill>
                <a:latin typeface="Santander Text" panose="020B0504020201020104" pitchFamily="34" charset="0"/>
              </a:rPr>
              <a:t>aplicación</a:t>
            </a:r>
            <a:endParaRPr lang="en-US" sz="1600" b="1" dirty="0">
              <a:solidFill>
                <a:srgbClr val="E20000"/>
              </a:solidFill>
              <a:latin typeface="Santander Text" panose="020B0504020201020104" pitchFamily="34" charset="0"/>
            </a:endParaRPr>
          </a:p>
        </p:txBody>
      </p:sp>
      <p:cxnSp>
        <p:nvCxnSpPr>
          <p:cNvPr id="26" name="Connector: Elbow 25">
            <a:extLst>
              <a:ext uri="{FF2B5EF4-FFF2-40B4-BE49-F238E27FC236}">
                <a16:creationId xmlns:a16="http://schemas.microsoft.com/office/drawing/2014/main" id="{EBDC7E37-B294-46EF-ABAE-1023B349D0D6}"/>
              </a:ext>
            </a:extLst>
          </p:cNvPr>
          <p:cNvCxnSpPr>
            <a:cxnSpLocks/>
            <a:stCxn id="22" idx="4"/>
            <a:endCxn id="21" idx="0"/>
          </p:cNvCxnSpPr>
          <p:nvPr/>
        </p:nvCxnSpPr>
        <p:spPr>
          <a:xfrm rot="10800000" flipH="1" flipV="1">
            <a:off x="1495822" y="2310535"/>
            <a:ext cx="1420879" cy="512446"/>
          </a:xfrm>
          <a:prstGeom prst="bentConnector4">
            <a:avLst>
              <a:gd name="adj1" fmla="val 13024"/>
              <a:gd name="adj2" fmla="val 50000"/>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27" name="CuadroTexto 5">
            <a:extLst>
              <a:ext uri="{FF2B5EF4-FFF2-40B4-BE49-F238E27FC236}">
                <a16:creationId xmlns:a16="http://schemas.microsoft.com/office/drawing/2014/main" id="{1C0E5193-7204-4C30-ABB2-D49580FE8354}"/>
              </a:ext>
            </a:extLst>
          </p:cNvPr>
          <p:cNvSpPr txBox="1"/>
          <p:nvPr/>
        </p:nvSpPr>
        <p:spPr>
          <a:xfrm>
            <a:off x="752655" y="2955444"/>
            <a:ext cx="3824408" cy="2462213"/>
          </a:xfrm>
          <a:prstGeom prst="rect">
            <a:avLst/>
          </a:prstGeom>
          <a:noFill/>
        </p:spPr>
        <p:txBody>
          <a:bodyPr wrap="square" rtlCol="0">
            <a:spAutoFit/>
          </a:bodyPr>
          <a:lstStyle/>
          <a:p>
            <a:pPr marL="628650" lvl="1" indent="-171450">
              <a:buFont typeface="Arial" panose="020B0604020202020204" pitchFamily="34" charset="0"/>
              <a:buChar char="•"/>
            </a:pPr>
            <a:r>
              <a:rPr lang="es-ES" sz="1400" dirty="0">
                <a:latin typeface="Santander Text" panose="020B0504020201020104" pitchFamily="34" charset="0"/>
                <a:cs typeface="Arial" panose="020B0604020202020204" pitchFamily="34" charset="0"/>
              </a:rPr>
              <a:t>En la tabla Suscripciones de aplicación, puede elegir y habilitar las aplicaciones que puede asignar posteriormente a los usuarios accediendo a las secciones de administración de usuarios.</a:t>
            </a:r>
          </a:p>
          <a:p>
            <a:pPr marL="628650" lvl="1" indent="-171450">
              <a:buFont typeface="Arial" panose="020B0604020202020204" pitchFamily="34" charset="0"/>
              <a:buChar char="•"/>
            </a:pPr>
            <a:endParaRPr lang="es-ES" sz="1400" dirty="0">
              <a:latin typeface="Santander Text" panose="020B0504020201020104" pitchFamily="34" charset="0"/>
              <a:cs typeface="Arial" panose="020B0604020202020204" pitchFamily="34" charset="0"/>
            </a:endParaRPr>
          </a:p>
          <a:p>
            <a:pPr marL="628650" lvl="1" indent="-171450">
              <a:buFont typeface="Arial" panose="020B0604020202020204" pitchFamily="34" charset="0"/>
              <a:buChar char="•"/>
            </a:pPr>
            <a:r>
              <a:rPr lang="es-ES" sz="1400" dirty="0">
                <a:latin typeface="Santander Text" panose="020B0504020201020104" pitchFamily="34" charset="0"/>
                <a:cs typeface="Arial" panose="020B0604020202020204" pitchFamily="34" charset="0"/>
              </a:rPr>
              <a:t>A continuación, puede elegir a qué aplicaciones desea suscribirse.</a:t>
            </a:r>
          </a:p>
          <a:p>
            <a:pPr marL="628650" lvl="1" indent="-171450">
              <a:buFont typeface="Arial" panose="020B0604020202020204" pitchFamily="34" charset="0"/>
              <a:buChar char="•"/>
            </a:pPr>
            <a:endParaRPr lang="es-ES" sz="1400" dirty="0">
              <a:latin typeface="Santander Text" panose="020B0504020201020104" pitchFamily="34" charset="0"/>
              <a:cs typeface="Arial" panose="020B0604020202020204" pitchFamily="34" charset="0"/>
            </a:endParaRPr>
          </a:p>
          <a:p>
            <a:pPr marL="628650" lvl="1" indent="-171450">
              <a:buFont typeface="Arial" panose="020B0604020202020204" pitchFamily="34" charset="0"/>
              <a:buChar char="•"/>
            </a:pPr>
            <a:r>
              <a:rPr lang="es-ES" sz="1400" dirty="0">
                <a:latin typeface="Santander Text" panose="020B0504020201020104" pitchFamily="34" charset="0"/>
                <a:cs typeface="Arial" panose="020B0604020202020204" pitchFamily="34" charset="0"/>
              </a:rPr>
              <a:t>También puede deshabilitar las aplicaciones en cualquier momento</a:t>
            </a:r>
          </a:p>
        </p:txBody>
      </p:sp>
      <p:pic>
        <p:nvPicPr>
          <p:cNvPr id="6" name="Picture 5">
            <a:extLst>
              <a:ext uri="{FF2B5EF4-FFF2-40B4-BE49-F238E27FC236}">
                <a16:creationId xmlns:a16="http://schemas.microsoft.com/office/drawing/2014/main" id="{958033BA-B01E-475C-BFC6-2C76F825A9A5}"/>
              </a:ext>
            </a:extLst>
          </p:cNvPr>
          <p:cNvPicPr>
            <a:picLocks noChangeAspect="1"/>
          </p:cNvPicPr>
          <p:nvPr/>
        </p:nvPicPr>
        <p:blipFill>
          <a:blip r:embed="rId7"/>
          <a:stretch>
            <a:fillRect/>
          </a:stretch>
        </p:blipFill>
        <p:spPr>
          <a:xfrm>
            <a:off x="4900308" y="612196"/>
            <a:ext cx="6395258" cy="579779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CE2997E-175D-4405-87B2-E775565A6B13}"/>
              </a:ext>
            </a:extLst>
          </p:cNvPr>
          <p:cNvPicPr>
            <a:picLocks noChangeAspect="1"/>
          </p:cNvPicPr>
          <p:nvPr/>
        </p:nvPicPr>
        <p:blipFill rotWithShape="1">
          <a:blip r:embed="rId8">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13" name="Rectangle: Rounded Corners 12">
            <a:extLst>
              <a:ext uri="{FF2B5EF4-FFF2-40B4-BE49-F238E27FC236}">
                <a16:creationId xmlns:a16="http://schemas.microsoft.com/office/drawing/2014/main" id="{621487E7-B705-4FB3-B38C-AC92E3F12185}"/>
              </a:ext>
            </a:extLst>
          </p:cNvPr>
          <p:cNvSpPr/>
          <p:nvPr/>
        </p:nvSpPr>
        <p:spPr>
          <a:xfrm>
            <a:off x="-336466" y="576503"/>
            <a:ext cx="5361047"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Configuración</a:t>
            </a:r>
            <a:r>
              <a:rPr lang="en-GB" sz="3200" dirty="0">
                <a:latin typeface="Santander Text" panose="020B0504020201020104" pitchFamily="34" charset="0"/>
              </a:rPr>
              <a:t> de la </a:t>
            </a:r>
            <a:r>
              <a:rPr lang="en-GB" sz="3200" dirty="0" err="1">
                <a:latin typeface="Santander Text" panose="020B0504020201020104" pitchFamily="34" charset="0"/>
              </a:rPr>
              <a:t>cuenta</a:t>
            </a:r>
            <a:endParaRPr lang="en-GB" sz="3200" dirty="0">
              <a:latin typeface="Santander Text" panose="020B0504020201020104" pitchFamily="34" charset="0"/>
            </a:endParaRPr>
          </a:p>
        </p:txBody>
      </p:sp>
      <p:sp>
        <p:nvSpPr>
          <p:cNvPr id="3" name="Slide Number Placeholder 2">
            <a:extLst>
              <a:ext uri="{FF2B5EF4-FFF2-40B4-BE49-F238E27FC236}">
                <a16:creationId xmlns:a16="http://schemas.microsoft.com/office/drawing/2014/main" id="{79B0D1DC-E294-4B02-9C9E-A2B9C6011493}"/>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10</a:t>
            </a:fld>
            <a:endParaRPr lang="es-ES">
              <a:solidFill>
                <a:prstClr val="black">
                  <a:tint val="75000"/>
                </a:prstClr>
              </a:solidFill>
            </a:endParaRPr>
          </a:p>
        </p:txBody>
      </p:sp>
    </p:spTree>
    <p:extLst>
      <p:ext uri="{BB962C8B-B14F-4D97-AF65-F5344CB8AC3E}">
        <p14:creationId xmlns:p14="http://schemas.microsoft.com/office/powerpoint/2010/main" val="418580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96B0D0-AEEC-7549-B9B6-BB0C47570D68}"/>
              </a:ext>
            </a:extLst>
          </p:cNvPr>
          <p:cNvSpPr/>
          <p:nvPr/>
        </p:nvSpPr>
        <p:spPr>
          <a:xfrm>
            <a:off x="-1" y="0"/>
            <a:ext cx="9144000" cy="6858000"/>
          </a:xfrm>
          <a:prstGeom prst="rect">
            <a:avLst/>
          </a:prstGeom>
          <a:solidFill>
            <a:srgbClr val="E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s-ES_tradnl" dirty="0">
              <a:solidFill>
                <a:prstClr val="white"/>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939" y="0"/>
            <a:ext cx="4572521" cy="6858000"/>
          </a:xfrm>
          <a:prstGeom prst="rect">
            <a:avLst/>
          </a:prstGeom>
        </p:spPr>
      </p:pic>
      <p:sp>
        <p:nvSpPr>
          <p:cNvPr id="4" name="Rectángulo 3">
            <a:extLst>
              <a:ext uri="{FF2B5EF4-FFF2-40B4-BE49-F238E27FC236}">
                <a16:creationId xmlns:a16="http://schemas.microsoft.com/office/drawing/2014/main" id="{5A34529F-E9A0-EA44-BAF2-C0E40BE902F7}"/>
              </a:ext>
            </a:extLst>
          </p:cNvPr>
          <p:cNvSpPr/>
          <p:nvPr/>
        </p:nvSpPr>
        <p:spPr>
          <a:xfrm>
            <a:off x="-1" y="747046"/>
            <a:ext cx="1519708" cy="731995"/>
          </a:xfrm>
          <a:prstGeom prst="rect">
            <a:avLst/>
          </a:prstGeom>
        </p:spPr>
        <p:txBody>
          <a:bodyPr wrap="square">
            <a:spAutoFit/>
          </a:bodyPr>
          <a:lstStyle/>
          <a:p>
            <a:pPr algn="ctr" defTabSz="455256">
              <a:lnSpc>
                <a:spcPct val="110000"/>
              </a:lnSpc>
              <a:defRPr/>
            </a:pPr>
            <a:r>
              <a:rPr lang="es-ES" sz="4000" b="1" kern="0" dirty="0">
                <a:solidFill>
                  <a:srgbClr val="EC0000"/>
                </a:solidFill>
                <a:latin typeface="Santander Headline" panose="020B0504020201020104" pitchFamily="34" charset="77"/>
                <a:ea typeface="ABC Normal Book" pitchFamily="2" charset="77"/>
                <a:cs typeface="Raleway"/>
                <a:sym typeface="Raleway"/>
              </a:rPr>
              <a:t>A</a:t>
            </a:r>
          </a:p>
        </p:txBody>
      </p:sp>
      <p:sp>
        <p:nvSpPr>
          <p:cNvPr id="8" name="Rectángulo 6">
            <a:extLst>
              <a:ext uri="{FF2B5EF4-FFF2-40B4-BE49-F238E27FC236}">
                <a16:creationId xmlns:a16="http://schemas.microsoft.com/office/drawing/2014/main" id="{D30A3D70-C504-40C3-A7B8-4F38282D8C5E}"/>
              </a:ext>
            </a:extLst>
          </p:cNvPr>
          <p:cNvSpPr/>
          <p:nvPr/>
        </p:nvSpPr>
        <p:spPr>
          <a:xfrm>
            <a:off x="604645" y="1773205"/>
            <a:ext cx="7024063" cy="2169825"/>
          </a:xfrm>
          <a:prstGeom prst="rect">
            <a:avLst/>
          </a:prstGeom>
        </p:spPr>
        <p:txBody>
          <a:bodyPr wrap="square">
            <a:spAutoFit/>
          </a:bodyPr>
          <a:lstStyle/>
          <a:p>
            <a:pPr defTabSz="455256">
              <a:lnSpc>
                <a:spcPct val="90000"/>
              </a:lnSpc>
              <a:defRPr/>
            </a:pPr>
            <a:r>
              <a:rPr lang="es-ES" sz="5000" b="1" kern="0" dirty="0">
                <a:solidFill>
                  <a:prstClr val="white"/>
                </a:solidFill>
                <a:latin typeface="Santander Headline" panose="020B0504020201020104" pitchFamily="34" charset="77"/>
                <a:ea typeface="ABC Normal Book" pitchFamily="2" charset="77"/>
                <a:cs typeface="Raleway"/>
                <a:sym typeface="Raleway"/>
              </a:rPr>
              <a:t>Soporte &amp; </a:t>
            </a:r>
          </a:p>
          <a:p>
            <a:pPr defTabSz="455256">
              <a:lnSpc>
                <a:spcPct val="90000"/>
              </a:lnSpc>
              <a:defRPr/>
            </a:pPr>
            <a:r>
              <a:rPr lang="es-ES" sz="5000" b="1" kern="0" dirty="0">
                <a:solidFill>
                  <a:prstClr val="white"/>
                </a:solidFill>
                <a:latin typeface="Santander Headline" panose="020B0504020201020104" pitchFamily="34" charset="77"/>
                <a:ea typeface="ABC Normal Book" pitchFamily="2" charset="77"/>
                <a:cs typeface="Raleway"/>
                <a:sym typeface="Raleway"/>
              </a:rPr>
              <a:t>Preguntas Frecuentes (</a:t>
            </a:r>
            <a:r>
              <a:rPr lang="es-ES" sz="5000" b="1" kern="0" dirty="0" err="1">
                <a:solidFill>
                  <a:prstClr val="white"/>
                </a:solidFill>
                <a:latin typeface="Santander Headline" panose="020B0504020201020104" pitchFamily="34" charset="77"/>
                <a:ea typeface="ABC Normal Book" pitchFamily="2" charset="77"/>
                <a:cs typeface="Raleway"/>
                <a:sym typeface="Raleway"/>
              </a:rPr>
              <a:t>FAQ’s</a:t>
            </a:r>
            <a:r>
              <a:rPr lang="es-ES" sz="5000" b="1" kern="0" dirty="0">
                <a:solidFill>
                  <a:prstClr val="white"/>
                </a:solidFill>
                <a:latin typeface="Santander Headline" panose="020B0504020201020104" pitchFamily="34" charset="77"/>
                <a:ea typeface="ABC Normal Book" pitchFamily="2" charset="77"/>
                <a:cs typeface="Raleway"/>
                <a:sym typeface="Raleway"/>
              </a:rPr>
              <a:t>)</a:t>
            </a:r>
          </a:p>
        </p:txBody>
      </p:sp>
      <p:pic>
        <p:nvPicPr>
          <p:cNvPr id="11" name="Picture 10" descr="A picture containing drawing&#10;&#10;Description automatically generated">
            <a:extLst>
              <a:ext uri="{FF2B5EF4-FFF2-40B4-BE49-F238E27FC236}">
                <a16:creationId xmlns:a16="http://schemas.microsoft.com/office/drawing/2014/main" id="{1B292F33-BBA2-4798-8399-92BE388D4052}"/>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5" name="Slide Number Placeholder 4">
            <a:extLst>
              <a:ext uri="{FF2B5EF4-FFF2-40B4-BE49-F238E27FC236}">
                <a16:creationId xmlns:a16="http://schemas.microsoft.com/office/drawing/2014/main" id="{614184BC-1E8D-4BA4-99DB-162A8ECA05EA}"/>
              </a:ext>
            </a:extLst>
          </p:cNvPr>
          <p:cNvSpPr>
            <a:spLocks noGrp="1"/>
          </p:cNvSpPr>
          <p:nvPr>
            <p:ph type="sldNum" sz="quarter" idx="12"/>
          </p:nvPr>
        </p:nvSpPr>
        <p:spPr/>
        <p:txBody>
          <a:bodyPr/>
          <a:lstStyle/>
          <a:p>
            <a:fld id="{48F63A3B-78C7-47BE-AE5E-E10140E04643}" type="slidenum">
              <a:rPr lang="en-US" smtClean="0">
                <a:solidFill>
                  <a:prstClr val="black">
                    <a:tint val="75000"/>
                  </a:prstClr>
                </a:solidFill>
              </a:rPr>
              <a:pPr/>
              <a:t>11</a:t>
            </a:fld>
            <a:endParaRPr lang="en-US" dirty="0">
              <a:solidFill>
                <a:prstClr val="black">
                  <a:tint val="75000"/>
                </a:prstClr>
              </a:solidFill>
            </a:endParaRPr>
          </a:p>
        </p:txBody>
      </p:sp>
      <p:sp>
        <p:nvSpPr>
          <p:cNvPr id="7" name="Rectangle 26">
            <a:hlinkClick r:id="rId4"/>
            <a:extLst>
              <a:ext uri="{FF2B5EF4-FFF2-40B4-BE49-F238E27FC236}">
                <a16:creationId xmlns:a16="http://schemas.microsoft.com/office/drawing/2014/main" id="{0E7AB1A0-63AD-9177-1C49-A95BBA453CE7}"/>
              </a:ext>
            </a:extLst>
          </p:cNvPr>
          <p:cNvSpPr/>
          <p:nvPr/>
        </p:nvSpPr>
        <p:spPr>
          <a:xfrm>
            <a:off x="8777924" y="5563389"/>
            <a:ext cx="2611338" cy="876589"/>
          </a:xfrm>
          <a:prstGeom prst="rect">
            <a:avLst/>
          </a:prstGeom>
          <a:solidFill>
            <a:schemeClr val="tx1">
              <a:alpha val="60000"/>
            </a:schemeClr>
          </a:solidFill>
          <a:ln>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360000" bIns="45720" numCol="1" spcCol="0" rtlCol="0" fromWordArt="0" anchor="ctr" anchorCtr="0" forceAA="0" compatLnSpc="1">
            <a:prstTxWarp prst="textNoShape">
              <a:avLst/>
            </a:prstTxWarp>
            <a:noAutofit/>
          </a:bodyPr>
          <a:lstStyle/>
          <a:p>
            <a:pPr algn="ctr" defTabSz="704088">
              <a:spcBef>
                <a:spcPts val="462"/>
              </a:spcBef>
              <a:spcAft>
                <a:spcPts val="462"/>
              </a:spcAft>
              <a:defRPr/>
            </a:pPr>
            <a:r>
              <a:rPr lang="es-ES" b="1" kern="1200" dirty="0">
                <a:solidFill>
                  <a:srgbClr val="E5E3E3"/>
                </a:solidFill>
                <a:latin typeface="Santander Text" panose="020B0504020201020104" pitchFamily="34" charset="0"/>
                <a:ea typeface="+mn-ea"/>
                <a:cs typeface="+mn-cs"/>
              </a:rPr>
              <a:t>¿Necesitas ayuda?</a:t>
            </a:r>
            <a:endParaRPr lang="es-ES" b="1" kern="1200" dirty="0">
              <a:solidFill>
                <a:srgbClr val="E20000"/>
              </a:solidFill>
              <a:latin typeface="Santander Text" panose="020B0504020201020104" pitchFamily="34" charset="0"/>
              <a:ea typeface="+mn-ea"/>
              <a:cs typeface="+mn-cs"/>
            </a:endParaRPr>
          </a:p>
        </p:txBody>
      </p:sp>
    </p:spTree>
    <p:extLst>
      <p:ext uri="{BB962C8B-B14F-4D97-AF65-F5344CB8AC3E}">
        <p14:creationId xmlns:p14="http://schemas.microsoft.com/office/powerpoint/2010/main" val="180890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sp>
        <p:nvSpPr>
          <p:cNvPr id="10" name="Rectangle: Rounded Corners 9">
            <a:extLst>
              <a:ext uri="{FF2B5EF4-FFF2-40B4-BE49-F238E27FC236}">
                <a16:creationId xmlns:a16="http://schemas.microsoft.com/office/drawing/2014/main" id="{C5547829-F968-41DD-A66B-A4E1E6AD3F61}"/>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cxnSp>
        <p:nvCxnSpPr>
          <p:cNvPr id="11" name="Straight Connector 10">
            <a:extLst>
              <a:ext uri="{FF2B5EF4-FFF2-40B4-BE49-F238E27FC236}">
                <a16:creationId xmlns:a16="http://schemas.microsoft.com/office/drawing/2014/main" id="{032FADC6-28DC-47D3-A96D-5C0B231CD268}"/>
              </a:ext>
            </a:extLst>
          </p:cNvPr>
          <p:cNvCxnSpPr/>
          <p:nvPr/>
        </p:nvCxnSpPr>
        <p:spPr>
          <a:xfrm>
            <a:off x="971550" y="146806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0F2D33-C7B6-4124-89A7-609051F69F41}"/>
              </a:ext>
            </a:extLst>
          </p:cNvPr>
          <p:cNvSpPr/>
          <p:nvPr/>
        </p:nvSpPr>
        <p:spPr>
          <a:xfrm>
            <a:off x="971549" y="1118444"/>
            <a:ext cx="2752333"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13" name="Rectangle 12">
            <a:extLst>
              <a:ext uri="{FF2B5EF4-FFF2-40B4-BE49-F238E27FC236}">
                <a16:creationId xmlns:a16="http://schemas.microsoft.com/office/drawing/2014/main" id="{53315C8A-994B-420E-B6A1-1EF6AA57E50F}"/>
              </a:ext>
            </a:extLst>
          </p:cNvPr>
          <p:cNvSpPr/>
          <p:nvPr/>
        </p:nvSpPr>
        <p:spPr>
          <a:xfrm rot="10800000" flipV="1">
            <a:off x="878631" y="3570712"/>
            <a:ext cx="10587945" cy="30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a:t>
            </a:r>
            <a:r>
              <a:rPr kumimoji="0" lang="en-US" sz="1400" b="1" i="0" u="none" strike="noStrike" kern="1200" cap="none" spc="0" normalizeH="0" baseline="0" noProof="0" dirty="0" err="1">
                <a:ln>
                  <a:noFill/>
                </a:ln>
                <a:solidFill>
                  <a:srgbClr val="C00000"/>
                </a:solidFill>
                <a:effectLst/>
                <a:uLnTx/>
                <a:uFillTx/>
                <a:latin typeface="Santander Text" panose="020B0504020201020104" pitchFamily="34" charset="0"/>
                <a:ea typeface="+mn-ea"/>
                <a:cs typeface="+mn-cs"/>
              </a:rPr>
              <a:t>Qué</a:t>
            </a:r>
            <a:r>
              <a:rPr kumimoji="0" lang="en-U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 es Business Network?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Business Network es la manera de conectar a las empresas para hacer negocios, es el líder en gestión de gastos. Su principal objetivo es ayudar a las empresas a controlar los gastos y reducir los costes haciendo que compradores y proveedores trabajen juntos con mayor facilidad. Las empresas pueden conectarse a sus socios comerciales en cualquier lugar, en cualquier momento, desde cualquier aplicación o dispositivo para comprar, vender y administrar su efectivo de manera más eficiente y eficaz que nunca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Más que solo una red de proveedores, Business Network es un mercado digital dinámico que le ayuda a gestionar los ciclos de ventas, mejorar el flujo de efectivo y a hacer crecer su negocio de manera eficiente.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Los compradores solicitan a los proveedores que se unan a Business Network para poder trabajar en conjunto de manera más eficiente y efectiva en todos los aspectos compartidos del comercio empresarial: propuestas, contratos, pedidos, facturas y pagos. Hacerlo a través de Business Network permite que ambos puedan ahorrar mucho tiempo.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Como proveedor en Business Network, usted accede al mercado B2B más grande del mundo, con millones de empresas que hacen negocios y facilita: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Acelerar el ciclo de ventas mientras se reduce el coste de ventas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Encontrar nuevos clientes que estén listos para comprar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Responder a RFP/RFI, enviar propuestas y negociar contratos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Impulsar las ventas a través de catálogos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Gestionar órdenes de compra, enviar facturas y recibir pagos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endParaRPr>
          </a:p>
        </p:txBody>
      </p:sp>
      <p:sp>
        <p:nvSpPr>
          <p:cNvPr id="14" name="Rectangle 13">
            <a:extLst>
              <a:ext uri="{FF2B5EF4-FFF2-40B4-BE49-F238E27FC236}">
                <a16:creationId xmlns:a16="http://schemas.microsoft.com/office/drawing/2014/main" id="{959A4A71-C4C3-4773-9CD1-DB8AB21646EB}"/>
              </a:ext>
            </a:extLst>
          </p:cNvPr>
          <p:cNvSpPr/>
          <p:nvPr/>
        </p:nvSpPr>
        <p:spPr>
          <a:xfrm>
            <a:off x="878631" y="5779236"/>
            <a:ext cx="10587945" cy="625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a:t>
            </a:r>
            <a:r>
              <a:rPr kumimoji="0" lang="en-US" sz="1400" b="1" i="0" u="none" strike="noStrike" kern="1200" cap="none" spc="0" normalizeH="0" baseline="0" noProof="0" dirty="0" err="1">
                <a:ln>
                  <a:noFill/>
                </a:ln>
                <a:solidFill>
                  <a:srgbClr val="C00000"/>
                </a:solidFill>
                <a:effectLst/>
                <a:uLnTx/>
                <a:uFillTx/>
                <a:latin typeface="Santander Text" panose="020B0504020201020104" pitchFamily="34" charset="0"/>
                <a:ea typeface="+mn-ea"/>
                <a:cs typeface="+mn-cs"/>
              </a:rPr>
              <a:t>Qué</a:t>
            </a:r>
            <a:r>
              <a:rPr kumimoji="0" lang="en-U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 es </a:t>
            </a:r>
            <a:r>
              <a:rPr kumimoji="0" lang="en-US" sz="1400" b="1" i="0" u="none" strike="noStrike" kern="1200" cap="none" spc="0" normalizeH="0" baseline="0" noProof="0" dirty="0" err="1">
                <a:ln>
                  <a:noFill/>
                </a:ln>
                <a:solidFill>
                  <a:srgbClr val="C00000"/>
                </a:solidFill>
                <a:effectLst/>
                <a:uLnTx/>
                <a:uFillTx/>
                <a:latin typeface="Santander Text" panose="020B0504020201020104" pitchFamily="34" charset="0"/>
                <a:ea typeface="+mn-ea"/>
                <a:cs typeface="+mn-cs"/>
              </a:rPr>
              <a:t>Docusing</a:t>
            </a:r>
            <a:r>
              <a:rPr kumimoji="0" lang="en-U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err="1">
                <a:ln>
                  <a:noFill/>
                </a:ln>
                <a:solidFill>
                  <a:srgbClr val="E7E6E6">
                    <a:lumMod val="50000"/>
                  </a:srgbClr>
                </a:solidFill>
                <a:effectLst/>
                <a:uLnTx/>
                <a:uFillTx/>
                <a:latin typeface="Santander Text" panose="020B0504020201020104" pitchFamily="34" charset="0"/>
                <a:ea typeface="+mn-ea"/>
                <a:cs typeface="+mn-cs"/>
              </a:rPr>
              <a:t>DocuSign</a:t>
            </a:r>
            <a:r>
              <a:rPr kumimoji="0" lang="es-ES" sz="1400" b="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 es una aplicación diseñada para recopilar y gestionar firmas digitales para los documentos de su negocio, incluidos contratos, presupuestos, órdenes de compra y acuerdos.</a:t>
            </a:r>
          </a:p>
        </p:txBody>
      </p:sp>
      <p:pic>
        <p:nvPicPr>
          <p:cNvPr id="2" name="Picture 15" descr="A picture containing drawing&#10;&#10;Description automatically generated">
            <a:extLst>
              <a:ext uri="{FF2B5EF4-FFF2-40B4-BE49-F238E27FC236}">
                <a16:creationId xmlns:a16="http://schemas.microsoft.com/office/drawing/2014/main" id="{03F121A5-D5ED-2BDF-ADCE-374CA93E5C8C}"/>
              </a:ext>
            </a:extLst>
          </p:cNvPr>
          <p:cNvPicPr>
            <a:picLocks noChangeAspect="1"/>
          </p:cNvPicPr>
          <p:nvPr/>
        </p:nvPicPr>
        <p:blipFill rotWithShape="1">
          <a:blip r:embed="rId4">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141097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sp>
        <p:nvSpPr>
          <p:cNvPr id="10" name="Rectangle: Rounded Corners 9">
            <a:extLst>
              <a:ext uri="{FF2B5EF4-FFF2-40B4-BE49-F238E27FC236}">
                <a16:creationId xmlns:a16="http://schemas.microsoft.com/office/drawing/2014/main" id="{C5547829-F968-41DD-A66B-A4E1E6AD3F61}"/>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cxnSp>
        <p:nvCxnSpPr>
          <p:cNvPr id="11" name="Straight Connector 10">
            <a:extLst>
              <a:ext uri="{FF2B5EF4-FFF2-40B4-BE49-F238E27FC236}">
                <a16:creationId xmlns:a16="http://schemas.microsoft.com/office/drawing/2014/main" id="{032FADC6-28DC-47D3-A96D-5C0B231CD268}"/>
              </a:ext>
            </a:extLst>
          </p:cNvPr>
          <p:cNvCxnSpPr/>
          <p:nvPr/>
        </p:nvCxnSpPr>
        <p:spPr>
          <a:xfrm>
            <a:off x="971550" y="146806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20F2D33-C7B6-4124-89A7-609051F69F41}"/>
              </a:ext>
            </a:extLst>
          </p:cNvPr>
          <p:cNvSpPr/>
          <p:nvPr/>
        </p:nvSpPr>
        <p:spPr>
          <a:xfrm>
            <a:off x="971549" y="1118444"/>
            <a:ext cx="2752333"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13" name="Rectangle 12">
            <a:extLst>
              <a:ext uri="{FF2B5EF4-FFF2-40B4-BE49-F238E27FC236}">
                <a16:creationId xmlns:a16="http://schemas.microsoft.com/office/drawing/2014/main" id="{53315C8A-994B-420E-B6A1-1EF6AA57E50F}"/>
              </a:ext>
            </a:extLst>
          </p:cNvPr>
          <p:cNvSpPr/>
          <p:nvPr/>
        </p:nvSpPr>
        <p:spPr>
          <a:xfrm>
            <a:off x="895358" y="1660657"/>
            <a:ext cx="10504162" cy="486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defRPr/>
            </a:pPr>
            <a:r>
              <a:rPr lang="es-ES" sz="1400" b="1" dirty="0">
                <a:solidFill>
                  <a:srgbClr val="C00000"/>
                </a:solidFill>
                <a:latin typeface="Santander Text" panose="020B0504020201020104" pitchFamily="34" charset="0"/>
              </a:rPr>
              <a:t>Si no hemos recibido la invitación, ¿qué debemos hacer?</a:t>
            </a:r>
          </a:p>
          <a:p>
            <a:pPr lvl="0" algn="just">
              <a:defRPr/>
            </a:pPr>
            <a:r>
              <a:rPr lang="es-ES" sz="1400" dirty="0">
                <a:solidFill>
                  <a:srgbClr val="E7E6E6">
                    <a:lumMod val="50000"/>
                  </a:srgbClr>
                </a:solidFill>
                <a:latin typeface="Santander Text" panose="020B0504020201020104" pitchFamily="34" charset="0"/>
              </a:rPr>
              <a:t>Contacto </a:t>
            </a:r>
            <a:r>
              <a:rPr lang="es-ES" sz="1400" dirty="0">
                <a:solidFill>
                  <a:srgbClr val="E7E6E6">
                    <a:lumMod val="50000"/>
                  </a:srgbClr>
                </a:solidFill>
                <a:latin typeface="Santander Text" panose="020B0504020201020104" pitchFamily="34" charset="0"/>
                <a:hlinkClick r:id="rId4"/>
              </a:rPr>
              <a:t>proveedoreseuropa@gruposantander.com</a:t>
            </a:r>
            <a:endParaRPr lang="es-ES" sz="1400" dirty="0">
              <a:solidFill>
                <a:srgbClr val="E7E6E6">
                  <a:lumMod val="50000"/>
                </a:srgbClr>
              </a:solidFill>
              <a:latin typeface="Santander Text" panose="020B0504020201020104" pitchFamily="34" charset="0"/>
            </a:endParaRPr>
          </a:p>
          <a:p>
            <a:pPr lvl="0" algn="just">
              <a:defRPr/>
            </a:pPr>
            <a:r>
              <a:rPr lang="es-ES" sz="1400" dirty="0">
                <a:solidFill>
                  <a:srgbClr val="E7E6E6">
                    <a:lumMod val="50000"/>
                  </a:srgbClr>
                </a:solidFill>
                <a:latin typeface="Santander Text" panose="020B0504020201020104" pitchFamily="34" charset="0"/>
              </a:rPr>
              <a:t>Si no has recibido la invitación, Grupo Santander te la reenviará para que podrás registrarte en la plataforma. Además, facilite el NIF del empresa de contacto, para remitir el correspondiente </a:t>
            </a:r>
            <a:r>
              <a:rPr lang="es-ES" sz="1400" dirty="0" err="1">
                <a:solidFill>
                  <a:srgbClr val="E7E6E6">
                    <a:lumMod val="50000"/>
                  </a:srgbClr>
                </a:solidFill>
                <a:latin typeface="Santander Text" panose="020B0504020201020104" pitchFamily="34" charset="0"/>
              </a:rPr>
              <a:t>briefing</a:t>
            </a:r>
            <a:r>
              <a:rPr lang="es-ES" sz="1400" dirty="0">
                <a:solidFill>
                  <a:srgbClr val="E7E6E6">
                    <a:lumMod val="50000"/>
                  </a:srgbClr>
                </a:solidFill>
                <a:latin typeface="Santander Text" panose="020B0504020201020104" pitchFamily="34" charset="0"/>
              </a:rPr>
              <a:t> o comunicación.</a:t>
            </a:r>
          </a:p>
          <a:p>
            <a:pPr lvl="0" algn="just">
              <a:defRPr/>
            </a:pPr>
            <a:endParaRPr lang="es-ES" sz="1400" dirty="0">
              <a:solidFill>
                <a:srgbClr val="E7E6E6">
                  <a:lumMod val="50000"/>
                </a:srgbClr>
              </a:solidFill>
              <a:latin typeface="Santander Text" panose="020B0504020201020104" pitchFamily="34" charset="0"/>
            </a:endParaRPr>
          </a:p>
          <a:p>
            <a:pPr lvl="0" algn="just">
              <a:defRPr/>
            </a:pPr>
            <a:r>
              <a:rPr lang="es-ES" sz="1400" b="1" dirty="0">
                <a:solidFill>
                  <a:srgbClr val="C00000"/>
                </a:solidFill>
                <a:latin typeface="Santander Text" panose="020B0504020201020104" pitchFamily="34" charset="0"/>
              </a:rPr>
              <a:t>Hay dos tipos de cuentas, Estándar y Empresarial, ¿cuál debo elegir?</a:t>
            </a:r>
          </a:p>
          <a:p>
            <a:pPr lvl="0" algn="just">
              <a:defRPr/>
            </a:pPr>
            <a:r>
              <a:rPr lang="es-ES" sz="1400" dirty="0">
                <a:solidFill>
                  <a:srgbClr val="E7E6E6">
                    <a:lumMod val="50000"/>
                  </a:srgbClr>
                </a:solidFill>
                <a:latin typeface="Santander Text" panose="020B0504020201020104" pitchFamily="34" charset="0"/>
              </a:rPr>
              <a:t>Al registrarse en SAP Business Network, hay dos tipos de cuentas disponibles: Estándar y Empresarial. </a:t>
            </a:r>
          </a:p>
          <a:p>
            <a:pPr lvl="0" algn="just">
              <a:defRPr/>
            </a:pPr>
            <a:r>
              <a:rPr lang="es-ES" sz="1400" dirty="0">
                <a:solidFill>
                  <a:srgbClr val="E7E6E6">
                    <a:lumMod val="50000"/>
                  </a:srgbClr>
                </a:solidFill>
                <a:latin typeface="Santander Text" panose="020B0504020201020104" pitchFamily="34" charset="0"/>
              </a:rPr>
              <a:t>La cuenta Estándar no implica ningún coste para nuestros proveedores, independientemente del volumen de pedidos y facturas. Por otra parte, la cuenta Enterprise implica un costo debido a las facilidades operativas que ofrece, principalmente dirigido a empresas con un alto volumen de facturas o que necesitan integrar directamente sus sistemas locales con los del Grupo Santander.</a:t>
            </a:r>
          </a:p>
          <a:p>
            <a:pPr lvl="0" algn="just">
              <a:defRPr/>
            </a:pPr>
            <a:r>
              <a:rPr lang="es-ES" sz="1400" dirty="0">
                <a:solidFill>
                  <a:srgbClr val="E7E6E6">
                    <a:lumMod val="50000"/>
                  </a:srgbClr>
                </a:solidFill>
                <a:latin typeface="Santander Text" panose="020B0504020201020104" pitchFamily="34" charset="0"/>
              </a:rPr>
              <a:t>Para operar con Grupo Santander es suficiente tener la cuenta Estándar, considerando que la cuenta Enterprise ofrece recursos adicionales que pueden mejorar la digitalización de las operaciones diarias. En caso de que necesites cambiar la modalidad, en la esquina superior derecha de la cuenta podrás encontrar un icono redondo con las iniciales. </a:t>
            </a:r>
          </a:p>
          <a:p>
            <a:pPr lvl="0" algn="just">
              <a:defRPr/>
            </a:pPr>
            <a:endParaRPr lang="es-ES" sz="1400" dirty="0">
              <a:solidFill>
                <a:srgbClr val="E7E6E6">
                  <a:lumMod val="50000"/>
                </a:srgbClr>
              </a:solidFill>
              <a:latin typeface="Santander Text" panose="020B0504020201020104" pitchFamily="34" charset="0"/>
            </a:endParaRPr>
          </a:p>
          <a:p>
            <a:pPr lvl="0" algn="just">
              <a:defRPr/>
            </a:pPr>
            <a:r>
              <a:rPr lang="es-ES" sz="1400" dirty="0">
                <a:solidFill>
                  <a:srgbClr val="E7E6E6">
                    <a:lumMod val="50000"/>
                  </a:srgbClr>
                </a:solidFill>
                <a:latin typeface="Santander Text" panose="020B0504020201020104" pitchFamily="34" charset="0"/>
              </a:rPr>
              <a:t>Al hacer clic en él, aparece un menú con la opción "Cambiar a cuenta estándar". Sin embargo, antes de realizar el cambio se recomienda verificar si el sistema lo permite y si las relaciones comerciales establecidas con sus clientes permiten tal modificación. Es importante mantenerse en cuenta que al cambiar a la cuenta Estándar, puede perder algunos de los beneficios especiales y características exclusivas de la cuenta Enterprise</a:t>
            </a:r>
          </a:p>
        </p:txBody>
      </p:sp>
      <p:pic>
        <p:nvPicPr>
          <p:cNvPr id="2" name="Picture 15" descr="A picture containing drawing&#10;&#10;Description automatically generated">
            <a:extLst>
              <a:ext uri="{FF2B5EF4-FFF2-40B4-BE49-F238E27FC236}">
                <a16:creationId xmlns:a16="http://schemas.microsoft.com/office/drawing/2014/main" id="{2AC56492-E3F4-7520-C013-49533995CC0B}"/>
              </a:ext>
            </a:extLst>
          </p:cNvPr>
          <p:cNvPicPr>
            <a:picLocks noChangeAspect="1"/>
          </p:cNvPicPr>
          <p:nvPr/>
        </p:nvPicPr>
        <p:blipFill rotWithShape="1">
          <a:blip r:embed="rId5">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4073369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sp>
        <p:nvSpPr>
          <p:cNvPr id="16" name="Rectangle 15">
            <a:extLst>
              <a:ext uri="{FF2B5EF4-FFF2-40B4-BE49-F238E27FC236}">
                <a16:creationId xmlns:a16="http://schemas.microsoft.com/office/drawing/2014/main" id="{99F6C5A8-F836-47F3-B023-A4C773ADC539}"/>
              </a:ext>
            </a:extLst>
          </p:cNvPr>
          <p:cNvSpPr/>
          <p:nvPr/>
        </p:nvSpPr>
        <p:spPr>
          <a:xfrm>
            <a:off x="878631" y="2633658"/>
            <a:ext cx="10355426"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Mi empresa ya está registrada en Business Network, pero no puedo acceder con mis credenciales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Póngase en contacto con el administrador de la cuenta de servicio de su empresa y compruebe que su usuario está registrado en Business Network </a:t>
            </a:r>
          </a:p>
        </p:txBody>
      </p:sp>
      <p:sp>
        <p:nvSpPr>
          <p:cNvPr id="17" name="Rectangle 16">
            <a:extLst>
              <a:ext uri="{FF2B5EF4-FFF2-40B4-BE49-F238E27FC236}">
                <a16:creationId xmlns:a16="http://schemas.microsoft.com/office/drawing/2014/main" id="{810FC988-7331-4034-B271-251AD8F4EEF3}"/>
              </a:ext>
            </a:extLst>
          </p:cNvPr>
          <p:cNvSpPr/>
          <p:nvPr/>
        </p:nvSpPr>
        <p:spPr>
          <a:xfrm>
            <a:off x="878631" y="5116491"/>
            <a:ext cx="7477125" cy="258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¿Cómo puedo restablecer mi contraseña de Business Network?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Si ha olvidado su contraseña, haga </a:t>
            </a:r>
            <a:r>
              <a:rPr kumimoji="0" lang="es-ES" sz="1400" i="0" u="none" strike="noStrike" kern="1200" cap="none" spc="0" normalizeH="0" baseline="0" noProof="0" dirty="0" err="1">
                <a:ln>
                  <a:noFill/>
                </a:ln>
                <a:solidFill>
                  <a:srgbClr val="E7E6E6">
                    <a:lumMod val="50000"/>
                  </a:srgbClr>
                </a:solidFill>
                <a:effectLst/>
                <a:uLnTx/>
                <a:uFillTx/>
                <a:latin typeface="Santander Text" panose="020B0504020201020104" pitchFamily="34" charset="0"/>
                <a:ea typeface="+mn-ea"/>
                <a:cs typeface="+mn-cs"/>
              </a:rPr>
              <a:t>click</a:t>
            </a: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 en el siguiente enlace para restablecer su contraseña</a:t>
            </a:r>
          </a:p>
        </p:txBody>
      </p:sp>
      <p:sp>
        <p:nvSpPr>
          <p:cNvPr id="18" name="Rectangle 17">
            <a:hlinkClick r:id="rId3"/>
            <a:extLst>
              <a:ext uri="{FF2B5EF4-FFF2-40B4-BE49-F238E27FC236}">
                <a16:creationId xmlns:a16="http://schemas.microsoft.com/office/drawing/2014/main" id="{AE815E2F-072F-4DE7-84E2-2E77A26AE389}"/>
              </a:ext>
            </a:extLst>
          </p:cNvPr>
          <p:cNvSpPr/>
          <p:nvPr/>
        </p:nvSpPr>
        <p:spPr>
          <a:xfrm>
            <a:off x="878631" y="5559893"/>
            <a:ext cx="3092478" cy="106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err="1">
                <a:ln>
                  <a:noFill/>
                </a:ln>
                <a:solidFill>
                  <a:prstClr val="white">
                    <a:lumMod val="65000"/>
                  </a:prstClr>
                </a:solidFill>
                <a:effectLst/>
                <a:uLnTx/>
                <a:uFillTx/>
                <a:latin typeface="Santander Text" panose="020B0504020201020104" pitchFamily="34" charset="0"/>
                <a:ea typeface="+mn-ea"/>
                <a:cs typeface="+mn-cs"/>
              </a:rPr>
              <a:t>Reestablecer</a:t>
            </a:r>
            <a:r>
              <a:rPr kumimoji="0" lang="en-US" sz="1400" b="0" i="1" u="sng" strike="noStrike" kern="1200" cap="none" spc="0" normalizeH="0" baseline="0" noProof="0" dirty="0">
                <a:ln>
                  <a:noFill/>
                </a:ln>
                <a:solidFill>
                  <a:prstClr val="white">
                    <a:lumMod val="65000"/>
                  </a:prstClr>
                </a:solidFill>
                <a:effectLst/>
                <a:uLnTx/>
                <a:uFillTx/>
                <a:latin typeface="Santander Text" panose="020B0504020201020104" pitchFamily="34" charset="0"/>
                <a:ea typeface="+mn-ea"/>
                <a:cs typeface="+mn-cs"/>
              </a:rPr>
              <a:t> </a:t>
            </a:r>
            <a:r>
              <a:rPr kumimoji="0" lang="en-US" sz="1400" b="0" i="1" u="sng" strike="noStrike" kern="1200" cap="none" spc="0" normalizeH="0" baseline="0" noProof="0" dirty="0" err="1">
                <a:ln>
                  <a:noFill/>
                </a:ln>
                <a:solidFill>
                  <a:prstClr val="white">
                    <a:lumMod val="65000"/>
                  </a:prstClr>
                </a:solidFill>
                <a:effectLst/>
                <a:uLnTx/>
                <a:uFillTx/>
                <a:latin typeface="Santander Text" panose="020B0504020201020104" pitchFamily="34" charset="0"/>
                <a:ea typeface="+mn-ea"/>
                <a:cs typeface="+mn-cs"/>
              </a:rPr>
              <a:t>contraseña</a:t>
            </a:r>
            <a:r>
              <a:rPr kumimoji="0" lang="en-US" sz="1400" b="0" i="1" u="sng" strike="noStrike" kern="1200" cap="none" spc="0" normalizeH="0" baseline="0" noProof="0" dirty="0">
                <a:ln>
                  <a:noFill/>
                </a:ln>
                <a:solidFill>
                  <a:prstClr val="white">
                    <a:lumMod val="65000"/>
                  </a:prstClr>
                </a:solidFill>
                <a:effectLst/>
                <a:uLnTx/>
                <a:uFillTx/>
                <a:latin typeface="Santander Text" panose="020B0504020201020104" pitchFamily="34" charset="0"/>
                <a:ea typeface="+mn-ea"/>
                <a:cs typeface="+mn-cs"/>
              </a:rPr>
              <a:t> Ariba</a:t>
            </a:r>
          </a:p>
        </p:txBody>
      </p:sp>
      <p:sp>
        <p:nvSpPr>
          <p:cNvPr id="19" name="Rectangle 18">
            <a:extLst>
              <a:ext uri="{FF2B5EF4-FFF2-40B4-BE49-F238E27FC236}">
                <a16:creationId xmlns:a16="http://schemas.microsoft.com/office/drawing/2014/main" id="{9093E361-EC3A-400A-8544-7A901958060F}"/>
              </a:ext>
            </a:extLst>
          </p:cNvPr>
          <p:cNvSpPr/>
          <p:nvPr/>
        </p:nvSpPr>
        <p:spPr>
          <a:xfrm>
            <a:off x="878631" y="5888618"/>
            <a:ext cx="10467593" cy="25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¿Puedo acceder a Ariba a través de cualquier dispositivo?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Si, puedes acceder a tu cuenta de Business Network a través de la aplicación móvil Business Network Supplier</a:t>
            </a:r>
          </a:p>
        </p:txBody>
      </p:sp>
      <p:sp>
        <p:nvSpPr>
          <p:cNvPr id="20" name="Rectangle 19">
            <a:hlinkClick r:id="rId4"/>
            <a:extLst>
              <a:ext uri="{FF2B5EF4-FFF2-40B4-BE49-F238E27FC236}">
                <a16:creationId xmlns:a16="http://schemas.microsoft.com/office/drawing/2014/main" id="{75DC3D9A-2711-48FC-9F18-6A157290FC8C}"/>
              </a:ext>
            </a:extLst>
          </p:cNvPr>
          <p:cNvSpPr/>
          <p:nvPr/>
        </p:nvSpPr>
        <p:spPr>
          <a:xfrm>
            <a:off x="878631" y="6291876"/>
            <a:ext cx="2938171" cy="7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prstClr val="white">
                    <a:lumMod val="65000"/>
                  </a:prstClr>
                </a:solidFill>
                <a:effectLst/>
                <a:uLnTx/>
                <a:uFillTx/>
                <a:latin typeface="Santander Text" panose="020B0504020201020104" pitchFamily="34" charset="0"/>
                <a:ea typeface="+mn-ea"/>
                <a:cs typeface="+mn-cs"/>
              </a:rPr>
              <a:t>SAP Ariba app para </a:t>
            </a:r>
            <a:r>
              <a:rPr kumimoji="0" lang="en-US" sz="1400" b="0" i="1" u="sng" strike="noStrike" kern="1200" cap="none" spc="0" normalizeH="0" baseline="0" noProof="0" dirty="0" err="1">
                <a:ln>
                  <a:noFill/>
                </a:ln>
                <a:solidFill>
                  <a:prstClr val="white">
                    <a:lumMod val="65000"/>
                  </a:prstClr>
                </a:solidFill>
                <a:effectLst/>
                <a:uLnTx/>
                <a:uFillTx/>
                <a:latin typeface="Santander Text" panose="020B0504020201020104" pitchFamily="34" charset="0"/>
                <a:ea typeface="+mn-ea"/>
                <a:cs typeface="+mn-cs"/>
              </a:rPr>
              <a:t>proveedores</a:t>
            </a:r>
            <a:endParaRPr kumimoji="0" lang="en-US" sz="1400" b="0" i="1" u="sng" strike="noStrike" kern="1200" cap="none" spc="0" normalizeH="0" baseline="0" noProof="0" dirty="0">
              <a:ln>
                <a:noFill/>
              </a:ln>
              <a:solidFill>
                <a:prstClr val="white">
                  <a:lumMod val="65000"/>
                </a:prstClr>
              </a:solidFill>
              <a:effectLst/>
              <a:uLnTx/>
              <a:uFillTx/>
              <a:latin typeface="Santander Text" panose="020B0504020201020104" pitchFamily="34" charset="0"/>
              <a:ea typeface="+mn-ea"/>
              <a:cs typeface="+mn-cs"/>
            </a:endParaRPr>
          </a:p>
        </p:txBody>
      </p:sp>
      <p:sp>
        <p:nvSpPr>
          <p:cNvPr id="21" name="Rectangle 20">
            <a:extLst>
              <a:ext uri="{FF2B5EF4-FFF2-40B4-BE49-F238E27FC236}">
                <a16:creationId xmlns:a16="http://schemas.microsoft.com/office/drawing/2014/main" id="{B6A924D2-CEDC-42F2-B3AB-C890ABAEE8AE}"/>
              </a:ext>
            </a:extLst>
          </p:cNvPr>
          <p:cNvSpPr/>
          <p:nvPr/>
        </p:nvSpPr>
        <p:spPr>
          <a:xfrm>
            <a:off x="878631" y="3262184"/>
            <a:ext cx="9589769"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¿Cómo puedo recuperar mi nombre de usuario?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Si olvidó su nombre de usuario de Business Network, haga click en el siguiente enlace para recuperarlo</a:t>
            </a:r>
            <a:endParaRPr kumimoji="0" lang="en-U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endParaRPr>
          </a:p>
        </p:txBody>
      </p:sp>
      <p:sp>
        <p:nvSpPr>
          <p:cNvPr id="22" name="Rectangle 21">
            <a:hlinkClick r:id="rId5"/>
            <a:extLst>
              <a:ext uri="{FF2B5EF4-FFF2-40B4-BE49-F238E27FC236}">
                <a16:creationId xmlns:a16="http://schemas.microsoft.com/office/drawing/2014/main" id="{0A81C9E0-7DDA-4A2B-98E0-C12425305685}"/>
              </a:ext>
            </a:extLst>
          </p:cNvPr>
          <p:cNvSpPr/>
          <p:nvPr/>
        </p:nvSpPr>
        <p:spPr>
          <a:xfrm>
            <a:off x="878631" y="3828174"/>
            <a:ext cx="3414695" cy="50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err="1">
                <a:ln>
                  <a:noFill/>
                </a:ln>
                <a:solidFill>
                  <a:prstClr val="white">
                    <a:lumMod val="65000"/>
                  </a:prstClr>
                </a:solidFill>
                <a:effectLst/>
                <a:uLnTx/>
                <a:uFillTx/>
                <a:latin typeface="Santander Text" panose="020B0504020201020104" pitchFamily="34" charset="0"/>
                <a:ea typeface="+mn-ea"/>
                <a:cs typeface="+mn-cs"/>
              </a:rPr>
              <a:t>Recuperar</a:t>
            </a:r>
            <a:r>
              <a:rPr kumimoji="0" lang="en-US" sz="1400" b="0" i="1" u="sng" strike="noStrike" kern="1200" cap="none" spc="0" normalizeH="0" baseline="0" noProof="0" dirty="0">
                <a:ln>
                  <a:noFill/>
                </a:ln>
                <a:solidFill>
                  <a:prstClr val="white">
                    <a:lumMod val="65000"/>
                  </a:prstClr>
                </a:solidFill>
                <a:effectLst/>
                <a:uLnTx/>
                <a:uFillTx/>
                <a:latin typeface="Santander Text" panose="020B0504020201020104" pitchFamily="34" charset="0"/>
                <a:ea typeface="+mn-ea"/>
                <a:cs typeface="+mn-cs"/>
              </a:rPr>
              <a:t> </a:t>
            </a:r>
            <a:r>
              <a:rPr kumimoji="0" lang="en-US" sz="1400" b="0" i="1" u="sng" strike="noStrike" kern="1200" cap="none" spc="0" normalizeH="0" baseline="0" noProof="0" dirty="0" err="1">
                <a:ln>
                  <a:noFill/>
                </a:ln>
                <a:solidFill>
                  <a:prstClr val="white">
                    <a:lumMod val="65000"/>
                  </a:prstClr>
                </a:solidFill>
                <a:effectLst/>
                <a:uLnTx/>
                <a:uFillTx/>
                <a:latin typeface="Santander Text" panose="020B0504020201020104" pitchFamily="34" charset="0"/>
                <a:ea typeface="+mn-ea"/>
                <a:cs typeface="+mn-cs"/>
              </a:rPr>
              <a:t>nombre</a:t>
            </a:r>
            <a:r>
              <a:rPr kumimoji="0" lang="en-US" sz="1400" b="0" i="1" u="sng" strike="noStrike" kern="1200" cap="none" spc="0" normalizeH="0" baseline="0" noProof="0" dirty="0">
                <a:ln>
                  <a:noFill/>
                </a:ln>
                <a:solidFill>
                  <a:prstClr val="white">
                    <a:lumMod val="65000"/>
                  </a:prstClr>
                </a:solidFill>
                <a:effectLst/>
                <a:uLnTx/>
                <a:uFillTx/>
                <a:latin typeface="Santander Text" panose="020B0504020201020104" pitchFamily="34" charset="0"/>
                <a:ea typeface="+mn-ea"/>
                <a:cs typeface="+mn-cs"/>
              </a:rPr>
              <a:t> de </a:t>
            </a:r>
            <a:r>
              <a:rPr kumimoji="0" lang="en-US" sz="1400" b="0" i="1" u="sng" strike="noStrike" kern="1200" cap="none" spc="0" normalizeH="0" baseline="0" noProof="0" dirty="0" err="1">
                <a:ln>
                  <a:noFill/>
                </a:ln>
                <a:solidFill>
                  <a:prstClr val="white">
                    <a:lumMod val="65000"/>
                  </a:prstClr>
                </a:solidFill>
                <a:effectLst/>
                <a:uLnTx/>
                <a:uFillTx/>
                <a:latin typeface="Santander Text" panose="020B0504020201020104" pitchFamily="34" charset="0"/>
                <a:ea typeface="+mn-ea"/>
                <a:cs typeface="+mn-cs"/>
              </a:rPr>
              <a:t>usuario</a:t>
            </a:r>
            <a:endParaRPr kumimoji="0" lang="en-US" sz="1400" b="0" i="1" u="sng" strike="noStrike" kern="1200" cap="none" spc="0" normalizeH="0" baseline="0" noProof="0" dirty="0">
              <a:ln>
                <a:noFill/>
              </a:ln>
              <a:solidFill>
                <a:prstClr val="white">
                  <a:lumMod val="65000"/>
                </a:prstClr>
              </a:solidFill>
              <a:effectLst/>
              <a:uLnTx/>
              <a:uFillTx/>
              <a:latin typeface="Santander Text" panose="020B0504020201020104" pitchFamily="34" charset="0"/>
              <a:ea typeface="+mn-ea"/>
              <a:cs typeface="+mn-cs"/>
            </a:endParaRPr>
          </a:p>
        </p:txBody>
      </p:sp>
      <p:sp>
        <p:nvSpPr>
          <p:cNvPr id="23" name="Rectangle 22">
            <a:extLst>
              <a:ext uri="{FF2B5EF4-FFF2-40B4-BE49-F238E27FC236}">
                <a16:creationId xmlns:a16="http://schemas.microsoft.com/office/drawing/2014/main" id="{DEB759EC-F16F-4165-965D-66E0E3C73078}"/>
              </a:ext>
            </a:extLst>
          </p:cNvPr>
          <p:cNvSpPr/>
          <p:nvPr/>
        </p:nvSpPr>
        <p:spPr>
          <a:xfrm>
            <a:off x="878631" y="4213684"/>
            <a:ext cx="10355426"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¿Cómo cambio o actualizo mi dirección de correo electrónico o nombre de usuario?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Para actualizar la dirección de correo electrónico, nombre de usuario, información de contacto, idioma preferido, </a:t>
            </a:r>
            <a:r>
              <a:rPr kumimoji="0" lang="es-ES" sz="1400" i="0" u="none" strike="noStrike" kern="1200" cap="none" spc="0" normalizeH="0" baseline="0" noProof="0" dirty="0" err="1">
                <a:ln>
                  <a:noFill/>
                </a:ln>
                <a:solidFill>
                  <a:srgbClr val="E7E6E6">
                    <a:lumMod val="50000"/>
                  </a:srgbClr>
                </a:solidFill>
                <a:effectLst/>
                <a:uLnTx/>
                <a:uFillTx/>
                <a:latin typeface="Santander Text" panose="020B0504020201020104" pitchFamily="34" charset="0"/>
                <a:ea typeface="+mn-ea"/>
                <a:cs typeface="+mn-cs"/>
              </a:rPr>
              <a:t>Timezone</a:t>
            </a: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 o moneda en su cuenta: 1) Haga </a:t>
            </a:r>
            <a:r>
              <a:rPr kumimoji="0" lang="es-ES" sz="1400" i="0" u="none" strike="noStrike" kern="1200" cap="none" spc="0" normalizeH="0" baseline="0" noProof="0" dirty="0" err="1">
                <a:ln>
                  <a:noFill/>
                </a:ln>
                <a:solidFill>
                  <a:srgbClr val="E7E6E6">
                    <a:lumMod val="50000"/>
                  </a:srgbClr>
                </a:solidFill>
                <a:effectLst/>
                <a:uLnTx/>
                <a:uFillTx/>
                <a:latin typeface="Santander Text" panose="020B0504020201020104" pitchFamily="34" charset="0"/>
                <a:ea typeface="+mn-ea"/>
                <a:cs typeface="+mn-cs"/>
              </a:rPr>
              <a:t>click</a:t>
            </a: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 en sus iniciales en la esquina superior derecha de la aplicación. 2)Seleccione Mi cuenta. 3) Edite los campos según sea necesario. 4)Haga </a:t>
            </a:r>
            <a:r>
              <a:rPr kumimoji="0" lang="es-ES" sz="1400" i="0" u="none" strike="noStrike" kern="1200" cap="none" spc="0" normalizeH="0" baseline="0" noProof="0" dirty="0" err="1">
                <a:ln>
                  <a:noFill/>
                </a:ln>
                <a:solidFill>
                  <a:srgbClr val="E7E6E6">
                    <a:lumMod val="50000"/>
                  </a:srgbClr>
                </a:solidFill>
                <a:effectLst/>
                <a:uLnTx/>
                <a:uFillTx/>
                <a:latin typeface="Santander Text" panose="020B0504020201020104" pitchFamily="34" charset="0"/>
                <a:ea typeface="+mn-ea"/>
                <a:cs typeface="+mn-cs"/>
              </a:rPr>
              <a:t>click</a:t>
            </a: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 en Guardar</a:t>
            </a:r>
          </a:p>
        </p:txBody>
      </p:sp>
      <p:cxnSp>
        <p:nvCxnSpPr>
          <p:cNvPr id="24" name="Straight Connector 23">
            <a:extLst>
              <a:ext uri="{FF2B5EF4-FFF2-40B4-BE49-F238E27FC236}">
                <a16:creationId xmlns:a16="http://schemas.microsoft.com/office/drawing/2014/main" id="{DF8BB48C-9314-4BA0-90E0-D1B82F345B4E}"/>
              </a:ext>
            </a:extLst>
          </p:cNvPr>
          <p:cNvCxnSpPr>
            <a:cxnSpLocks/>
          </p:cNvCxnSpPr>
          <p:nvPr/>
        </p:nvCxnSpPr>
        <p:spPr>
          <a:xfrm>
            <a:off x="971550" y="154588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767EB93-0129-4477-8ACF-79C6D1A782F4}"/>
              </a:ext>
            </a:extLst>
          </p:cNvPr>
          <p:cNvSpPr/>
          <p:nvPr/>
        </p:nvSpPr>
        <p:spPr>
          <a:xfrm>
            <a:off x="971550" y="1205057"/>
            <a:ext cx="2845252"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26" name="Rectangle 25">
            <a:extLst>
              <a:ext uri="{FF2B5EF4-FFF2-40B4-BE49-F238E27FC236}">
                <a16:creationId xmlns:a16="http://schemas.microsoft.com/office/drawing/2014/main" id="{9A508601-27C7-4AD5-9FC2-FF39D64D5FAD}"/>
              </a:ext>
            </a:extLst>
          </p:cNvPr>
          <p:cNvSpPr/>
          <p:nvPr/>
        </p:nvSpPr>
        <p:spPr>
          <a:xfrm>
            <a:off x="878631" y="1834925"/>
            <a:ext cx="10355426"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He recibido una comunicación de Santander para registrarme en Business Network, ¿qué debo hacer?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rPr>
              <a:t>Si usted es el administrador en su compañía, acceda a la cuenta con su usuario y contraseña habituales de Business Network, o cree una nueva cuenta en caso de que su compañía no esté registrada en la plataforma, y establezca la relación con Grupo Santander. Por favor, si usted no es el administrador de la cuenta, póngase en contacto con él para que pueda completar el registro.</a:t>
            </a:r>
          </a:p>
        </p:txBody>
      </p:sp>
      <p:sp>
        <p:nvSpPr>
          <p:cNvPr id="28" name="Rectangle: Rounded Corners 27">
            <a:extLst>
              <a:ext uri="{FF2B5EF4-FFF2-40B4-BE49-F238E27FC236}">
                <a16:creationId xmlns:a16="http://schemas.microsoft.com/office/drawing/2014/main" id="{3A644E82-EDD8-4609-85C5-77B62C24D215}"/>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pic>
        <p:nvPicPr>
          <p:cNvPr id="2" name="Picture 15" descr="A picture containing drawing&#10;&#10;Description automatically generated">
            <a:extLst>
              <a:ext uri="{FF2B5EF4-FFF2-40B4-BE49-F238E27FC236}">
                <a16:creationId xmlns:a16="http://schemas.microsoft.com/office/drawing/2014/main" id="{92309F6E-F9B3-D87A-E54A-9962F6D4157B}"/>
              </a:ext>
            </a:extLst>
          </p:cNvPr>
          <p:cNvPicPr>
            <a:picLocks noChangeAspect="1"/>
          </p:cNvPicPr>
          <p:nvPr/>
        </p:nvPicPr>
        <p:blipFill rotWithShape="1">
          <a:blip r:embed="rId6">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331524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cxnSp>
        <p:nvCxnSpPr>
          <p:cNvPr id="24" name="Straight Connector 23">
            <a:extLst>
              <a:ext uri="{FF2B5EF4-FFF2-40B4-BE49-F238E27FC236}">
                <a16:creationId xmlns:a16="http://schemas.microsoft.com/office/drawing/2014/main" id="{DF8BB48C-9314-4BA0-90E0-D1B82F345B4E}"/>
              </a:ext>
            </a:extLst>
          </p:cNvPr>
          <p:cNvCxnSpPr>
            <a:cxnSpLocks/>
          </p:cNvCxnSpPr>
          <p:nvPr/>
        </p:nvCxnSpPr>
        <p:spPr>
          <a:xfrm>
            <a:off x="971550" y="154588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767EB93-0129-4477-8ACF-79C6D1A782F4}"/>
              </a:ext>
            </a:extLst>
          </p:cNvPr>
          <p:cNvSpPr/>
          <p:nvPr/>
        </p:nvSpPr>
        <p:spPr>
          <a:xfrm>
            <a:off x="971550" y="1205057"/>
            <a:ext cx="2845252"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26" name="Rectangle 25">
            <a:extLst>
              <a:ext uri="{FF2B5EF4-FFF2-40B4-BE49-F238E27FC236}">
                <a16:creationId xmlns:a16="http://schemas.microsoft.com/office/drawing/2014/main" id="{9A508601-27C7-4AD5-9FC2-FF39D64D5FAD}"/>
              </a:ext>
            </a:extLst>
          </p:cNvPr>
          <p:cNvSpPr/>
          <p:nvPr/>
        </p:nvSpPr>
        <p:spPr>
          <a:xfrm>
            <a:off x="878631" y="1730416"/>
            <a:ext cx="10355426" cy="4698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spcAft>
                <a:spcPts val="300"/>
              </a:spcAft>
              <a:defRPr/>
            </a:pPr>
            <a:r>
              <a:rPr lang="es-ES" sz="1400" b="1" dirty="0">
                <a:solidFill>
                  <a:srgbClr val="C00000"/>
                </a:solidFill>
                <a:latin typeface="Santander Text" panose="020B0504020201020104" pitchFamily="34" charset="0"/>
              </a:rPr>
              <a:t>¿Puedo realizar Contratos, Pedidos y Facturas con la cuenta Estándar?</a:t>
            </a:r>
          </a:p>
          <a:p>
            <a:pPr lvl="0" algn="just">
              <a:spcAft>
                <a:spcPts val="300"/>
              </a:spcAft>
              <a:defRPr/>
            </a:pPr>
            <a:r>
              <a:rPr lang="es-ES" sz="1400" dirty="0">
                <a:solidFill>
                  <a:srgbClr val="E7E6E6">
                    <a:lumMod val="50000"/>
                  </a:srgbClr>
                </a:solidFill>
                <a:latin typeface="Santander Text" panose="020B0504020201020104" pitchFamily="34" charset="0"/>
              </a:rPr>
              <a:t>Grupo Santander no exige una cuenta Enterprise para relaciones comerciales con el banco. Con la cuenta Estándar es posible realizar todas las gestiones necesarias procesos, incluida la facturación y la gestión de contratos. La cuenta Enterprise, por otro lado, proporciona servicios adicionales si es necesario.</a:t>
            </a:r>
            <a:endParaRPr kumimoji="0" lang="es-ES" sz="1400" i="0" u="none" strike="noStrike" kern="1200" cap="none" spc="0" normalizeH="0" baseline="0" noProof="0" dirty="0">
              <a:ln>
                <a:noFill/>
              </a:ln>
              <a:solidFill>
                <a:srgbClr val="E7E6E6">
                  <a:lumMod val="50000"/>
                </a:srgbClr>
              </a:solidFill>
              <a:effectLst/>
              <a:uLnTx/>
              <a:uFillTx/>
              <a:latin typeface="Santander Text" panose="020B0504020201020104" pitchFamily="34" charset="0"/>
              <a:ea typeface="+mn-ea"/>
              <a:cs typeface="+mn-cs"/>
            </a:endParaRPr>
          </a:p>
          <a:p>
            <a:pPr lvl="0" algn="just">
              <a:spcAft>
                <a:spcPts val="300"/>
              </a:spcAft>
              <a:defRPr/>
            </a:pPr>
            <a:r>
              <a:rPr lang="es-ES" sz="1400" b="1" dirty="0">
                <a:solidFill>
                  <a:srgbClr val="C00000"/>
                </a:solidFill>
                <a:latin typeface="Santander Text" panose="020B0504020201020104" pitchFamily="34" charset="0"/>
              </a:rPr>
              <a:t>¿Están deshabilitadas las opciones del menú? Además al seleccionar "Activación" no aparece nada.</a:t>
            </a:r>
          </a:p>
          <a:p>
            <a:pPr lvl="0" algn="just">
              <a:spcAft>
                <a:spcPts val="300"/>
              </a:spcAft>
              <a:defRPr/>
            </a:pPr>
            <a:r>
              <a:rPr lang="es-ES" sz="1400" dirty="0">
                <a:solidFill>
                  <a:srgbClr val="E7E6E6">
                    <a:lumMod val="50000"/>
                  </a:srgbClr>
                </a:solidFill>
                <a:latin typeface="Santander Text" panose="020B0504020201020104" pitchFamily="34" charset="0"/>
              </a:rPr>
              <a:t>Las opciones del menú no se habilitan hasta que se recibe el primer pedido. Una vez realizado el primer pedido se recibe, podrá acceder a facturación, órdenes de compra, cumplimiento, etc. También es importante que tengas un perfil para gestionar pedidos. Ese tipo de usuario debe ser otorgado por el administrador de la cuenta</a:t>
            </a:r>
          </a:p>
          <a:p>
            <a:pPr lvl="0" algn="just">
              <a:spcAft>
                <a:spcPts val="300"/>
              </a:spcAft>
              <a:defRPr/>
            </a:pPr>
            <a:r>
              <a:rPr lang="es-ES" sz="1400" b="1" dirty="0">
                <a:solidFill>
                  <a:srgbClr val="C00000"/>
                </a:solidFill>
                <a:latin typeface="Santander Text" panose="020B0504020201020104" pitchFamily="34" charset="0"/>
              </a:rPr>
              <a:t>¿Cómo accedemos al Portal SAP Business Network? La primera vez que recibimos notificación, ¿es por correo?</a:t>
            </a:r>
          </a:p>
          <a:p>
            <a:pPr lvl="0" algn="just">
              <a:spcAft>
                <a:spcPts val="300"/>
              </a:spcAft>
              <a:defRPr/>
            </a:pPr>
            <a:r>
              <a:rPr lang="es-ES" sz="1400" dirty="0">
                <a:solidFill>
                  <a:srgbClr val="E7E6E6">
                    <a:lumMod val="50000"/>
                  </a:srgbClr>
                </a:solidFill>
                <a:latin typeface="Santander Text" panose="020B0504020201020104" pitchFamily="34" charset="0"/>
              </a:rPr>
              <a:t>Podrá acceder al portal a través de una notificación de invitación para registrarse en SAP Business Network enviada por Grupo Santander. También existe la posibilidad de acceder a el portal y crear una cuenta de forma independiente a través del sitio web Business Network Suppliers.</a:t>
            </a:r>
          </a:p>
          <a:p>
            <a:pPr lvl="0" algn="just">
              <a:spcAft>
                <a:spcPts val="300"/>
              </a:spcAft>
              <a:defRPr/>
            </a:pPr>
            <a:r>
              <a:rPr lang="es-ES" sz="1400" b="1" dirty="0">
                <a:solidFill>
                  <a:srgbClr val="C00000"/>
                </a:solidFill>
                <a:latin typeface="Santander Text" panose="020B0504020201020104" pitchFamily="34" charset="0"/>
              </a:rPr>
              <a:t>¿Puede un usuario tener dos nombres de empresa?</a:t>
            </a:r>
          </a:p>
          <a:p>
            <a:pPr lvl="0" algn="just">
              <a:spcAft>
                <a:spcPts val="300"/>
              </a:spcAft>
              <a:defRPr/>
            </a:pPr>
            <a:r>
              <a:rPr lang="es-ES" sz="1400" dirty="0">
                <a:solidFill>
                  <a:srgbClr val="E7E6E6">
                    <a:lumMod val="50000"/>
                  </a:srgbClr>
                </a:solidFill>
                <a:latin typeface="Santander Text" panose="020B0504020201020104" pitchFamily="34" charset="0"/>
              </a:rPr>
              <a:t>Una cuenta Business Network solo puede tener un nombre de empresa; sin embargo, un usuario puede administrar o pertenecer a 2 cuentas de Business Network y realizar operaciones en ambas cuentas</a:t>
            </a:r>
          </a:p>
          <a:p>
            <a:pPr lvl="0" algn="just">
              <a:spcAft>
                <a:spcPts val="300"/>
              </a:spcAft>
              <a:defRPr/>
            </a:pPr>
            <a:r>
              <a:rPr lang="es-ES" sz="1400" b="1" dirty="0">
                <a:solidFill>
                  <a:srgbClr val="C00000"/>
                </a:solidFill>
                <a:latin typeface="Santander Text" panose="020B0504020201020104" pitchFamily="34" charset="0"/>
              </a:rPr>
              <a:t>¿Hoy en día sólo Grupo Santander España está en SAP Business Network? ¿Cuándo se unirá Santander Digital </a:t>
            </a:r>
            <a:r>
              <a:rPr lang="es-ES" sz="1400" b="1" dirty="0" err="1">
                <a:solidFill>
                  <a:srgbClr val="C00000"/>
                </a:solidFill>
                <a:latin typeface="Santander Text" panose="020B0504020201020104" pitchFamily="34" charset="0"/>
              </a:rPr>
              <a:t>Services</a:t>
            </a:r>
            <a:r>
              <a:rPr lang="es-ES" sz="1400" b="1" dirty="0">
                <a:solidFill>
                  <a:srgbClr val="C00000"/>
                </a:solidFill>
                <a:latin typeface="Santander Text" panose="020B0504020201020104" pitchFamily="34" charset="0"/>
              </a:rPr>
              <a:t>? ¿En qué empresas del grupo utilizaremos SAP Business Network?</a:t>
            </a:r>
          </a:p>
          <a:p>
            <a:pPr lvl="0" algn="just">
              <a:spcAft>
                <a:spcPts val="300"/>
              </a:spcAft>
              <a:defRPr/>
            </a:pPr>
            <a:r>
              <a:rPr lang="es-ES" sz="1400" dirty="0">
                <a:solidFill>
                  <a:srgbClr val="E7E6E6">
                    <a:lumMod val="50000"/>
                  </a:srgbClr>
                </a:solidFill>
                <a:latin typeface="Santander Text" panose="020B0504020201020104" pitchFamily="34" charset="0"/>
              </a:rPr>
              <a:t>Actualmente trabaja para Grupo Santander España, Santander Consumer España y Santander Banca Corporativa y de Inversión. En el caso de Santander Digital </a:t>
            </a:r>
            <a:r>
              <a:rPr lang="es-ES" sz="1400" dirty="0" err="1">
                <a:solidFill>
                  <a:srgbClr val="E7E6E6">
                    <a:lumMod val="50000"/>
                  </a:srgbClr>
                </a:solidFill>
                <a:latin typeface="Santander Text" panose="020B0504020201020104" pitchFamily="34" charset="0"/>
              </a:rPr>
              <a:t>Services</a:t>
            </a:r>
            <a:r>
              <a:rPr lang="es-ES" sz="1400" dirty="0">
                <a:solidFill>
                  <a:srgbClr val="E7E6E6">
                    <a:lumMod val="50000"/>
                  </a:srgbClr>
                </a:solidFill>
                <a:latin typeface="Santander Text" panose="020B0504020201020104" pitchFamily="34" charset="0"/>
              </a:rPr>
              <a:t>(antes Santander Global T&amp;O), se comenzará a trabajar en la integración de la herramienta en su proceso de adquisición en 2025. Los plazos para ello se confirmarán próximamente.</a:t>
            </a:r>
          </a:p>
          <a:p>
            <a:pPr lvl="0" algn="just">
              <a:defRPr/>
            </a:pPr>
            <a:endParaRPr lang="es-ES" sz="1200" dirty="0">
              <a:solidFill>
                <a:srgbClr val="E7E6E6">
                  <a:lumMod val="50000"/>
                </a:srgbClr>
              </a:solidFill>
              <a:latin typeface="Santander Text" panose="020B0504020201020104" pitchFamily="34" charset="0"/>
            </a:endParaRPr>
          </a:p>
        </p:txBody>
      </p:sp>
      <p:sp>
        <p:nvSpPr>
          <p:cNvPr id="28" name="Rectangle: Rounded Corners 27">
            <a:extLst>
              <a:ext uri="{FF2B5EF4-FFF2-40B4-BE49-F238E27FC236}">
                <a16:creationId xmlns:a16="http://schemas.microsoft.com/office/drawing/2014/main" id="{3A644E82-EDD8-4609-85C5-77B62C24D215}"/>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pic>
        <p:nvPicPr>
          <p:cNvPr id="2" name="Picture 15" descr="A picture containing drawing&#10;&#10;Description automatically generated">
            <a:extLst>
              <a:ext uri="{FF2B5EF4-FFF2-40B4-BE49-F238E27FC236}">
                <a16:creationId xmlns:a16="http://schemas.microsoft.com/office/drawing/2014/main" id="{91503FC7-72F3-E911-CD7A-5B36AB72FB34}"/>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2846109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cxnSp>
        <p:nvCxnSpPr>
          <p:cNvPr id="24" name="Straight Connector 23">
            <a:extLst>
              <a:ext uri="{FF2B5EF4-FFF2-40B4-BE49-F238E27FC236}">
                <a16:creationId xmlns:a16="http://schemas.microsoft.com/office/drawing/2014/main" id="{DF8BB48C-9314-4BA0-90E0-D1B82F345B4E}"/>
              </a:ext>
            </a:extLst>
          </p:cNvPr>
          <p:cNvCxnSpPr>
            <a:cxnSpLocks/>
          </p:cNvCxnSpPr>
          <p:nvPr/>
        </p:nvCxnSpPr>
        <p:spPr>
          <a:xfrm>
            <a:off x="971550" y="154588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767EB93-0129-4477-8ACF-79C6D1A782F4}"/>
              </a:ext>
            </a:extLst>
          </p:cNvPr>
          <p:cNvSpPr/>
          <p:nvPr/>
        </p:nvSpPr>
        <p:spPr>
          <a:xfrm>
            <a:off x="971550" y="1205057"/>
            <a:ext cx="2845252"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26" name="Rectangle 25">
            <a:extLst>
              <a:ext uri="{FF2B5EF4-FFF2-40B4-BE49-F238E27FC236}">
                <a16:creationId xmlns:a16="http://schemas.microsoft.com/office/drawing/2014/main" id="{9A508601-27C7-4AD5-9FC2-FF39D64D5FAD}"/>
              </a:ext>
            </a:extLst>
          </p:cNvPr>
          <p:cNvSpPr/>
          <p:nvPr/>
        </p:nvSpPr>
        <p:spPr>
          <a:xfrm>
            <a:off x="878631" y="1730416"/>
            <a:ext cx="10355426" cy="4698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defRPr/>
            </a:pPr>
            <a:r>
              <a:rPr lang="es-ES" sz="1400" b="1" dirty="0">
                <a:solidFill>
                  <a:srgbClr val="C00000"/>
                </a:solidFill>
                <a:latin typeface="Santander Text" panose="020B0504020201020104" pitchFamily="34" charset="0"/>
              </a:rPr>
              <a:t>Puede haber varios administradores de cuentas o solo uno? ¿Podemos cambiar el administrador del portal? ¿Cómo puedo registrar nuevos usuarios?</a:t>
            </a:r>
          </a:p>
          <a:p>
            <a:pPr lvl="0" algn="just">
              <a:defRPr/>
            </a:pPr>
            <a:r>
              <a:rPr lang="es-ES" sz="1400" dirty="0">
                <a:solidFill>
                  <a:srgbClr val="E7E6E6">
                    <a:lumMod val="50000"/>
                  </a:srgbClr>
                </a:solidFill>
                <a:latin typeface="Santander Text" panose="020B0504020201020104" pitchFamily="34" charset="0"/>
              </a:rPr>
              <a:t>Sólo puede haber un administrador por cuenta.</a:t>
            </a:r>
          </a:p>
          <a:p>
            <a:pPr lvl="0" algn="just">
              <a:defRPr/>
            </a:pPr>
            <a:r>
              <a:rPr lang="es-ES" sz="1400" dirty="0">
                <a:solidFill>
                  <a:srgbClr val="E7E6E6">
                    <a:lumMod val="50000"/>
                  </a:srgbClr>
                </a:solidFill>
                <a:latin typeface="Santander Text" panose="020B0504020201020104" pitchFamily="34" charset="0"/>
              </a:rPr>
              <a:t>Sí, es posible cambiar el administrador dentro de la cuenta desde el SAP Business Network Portal.</a:t>
            </a:r>
          </a:p>
          <a:p>
            <a:pPr lvl="0" algn="just">
              <a:defRPr/>
            </a:pPr>
            <a:r>
              <a:rPr lang="es-ES" sz="1400" dirty="0">
                <a:solidFill>
                  <a:srgbClr val="E7E6E6">
                    <a:lumMod val="50000"/>
                  </a:srgbClr>
                </a:solidFill>
                <a:latin typeface="Santander Text" panose="020B0504020201020104" pitchFamily="34" charset="0"/>
              </a:rPr>
              <a:t>Si eres el administrador de la cuenta, puedes agregar usuarios siguiendo estos pasos:</a:t>
            </a:r>
          </a:p>
          <a:p>
            <a:pPr lvl="0" algn="just">
              <a:defRPr/>
            </a:pPr>
            <a:r>
              <a:rPr lang="es-ES" sz="1400" dirty="0">
                <a:solidFill>
                  <a:srgbClr val="E7E6E6">
                    <a:lumMod val="50000"/>
                  </a:srgbClr>
                </a:solidFill>
                <a:latin typeface="Santander Text" panose="020B0504020201020104" pitchFamily="34" charset="0"/>
              </a:rPr>
              <a:t>Para agregar usuarios a la cuenta, primero debe crear al menos una función. Puedes asignar varios usuarios al mismo rol o crear un rol diferente para cada uno.</a:t>
            </a:r>
          </a:p>
          <a:p>
            <a:pPr lvl="0" algn="just">
              <a:defRPr/>
            </a:pPr>
            <a:r>
              <a:rPr lang="es-ES" sz="1400" b="1" dirty="0">
                <a:solidFill>
                  <a:srgbClr val="E7E6E6">
                    <a:lumMod val="50000"/>
                  </a:srgbClr>
                </a:solidFill>
                <a:latin typeface="Santander Text" panose="020B0504020201020104" pitchFamily="34" charset="0"/>
              </a:rPr>
              <a:t>Para crear un rol:</a:t>
            </a:r>
          </a:p>
          <a:p>
            <a:pPr lvl="0" algn="just">
              <a:defRPr/>
            </a:pPr>
            <a:r>
              <a:rPr lang="es-ES" sz="1400" dirty="0">
                <a:solidFill>
                  <a:srgbClr val="E7E6E6">
                    <a:lumMod val="50000"/>
                  </a:srgbClr>
                </a:solidFill>
                <a:latin typeface="Santander Text" panose="020B0504020201020104" pitchFamily="34" charset="0"/>
              </a:rPr>
              <a:t>1. En la esquina superior derecha de la aplicación, haga clic en [Sus iniciales] &gt;</a:t>
            </a:r>
          </a:p>
          <a:p>
            <a:pPr lvl="0" algn="just">
              <a:defRPr/>
            </a:pPr>
            <a:r>
              <a:rPr lang="es-ES" sz="1400" dirty="0">
                <a:solidFill>
                  <a:srgbClr val="E7E6E6">
                    <a:lumMod val="50000"/>
                  </a:srgbClr>
                </a:solidFill>
                <a:latin typeface="Santander Text" panose="020B0504020201020104" pitchFamily="34" charset="0"/>
              </a:rPr>
              <a:t>Configuración y seleccione Usuarios</a:t>
            </a:r>
          </a:p>
          <a:p>
            <a:pPr lvl="0" algn="just">
              <a:defRPr/>
            </a:pPr>
            <a:r>
              <a:rPr lang="es-ES" sz="1400" dirty="0">
                <a:solidFill>
                  <a:srgbClr val="E7E6E6">
                    <a:lumMod val="50000"/>
                  </a:srgbClr>
                </a:solidFill>
                <a:latin typeface="Santander Text" panose="020B0504020201020104" pitchFamily="34" charset="0"/>
              </a:rPr>
              <a:t>2. En la pestaña Administrar roles, haga clic en</a:t>
            </a:r>
          </a:p>
          <a:p>
            <a:pPr lvl="0" algn="just">
              <a:defRPr/>
            </a:pPr>
            <a:r>
              <a:rPr lang="es-ES" sz="1400" dirty="0">
                <a:solidFill>
                  <a:srgbClr val="E7E6E6">
                    <a:lumMod val="50000"/>
                  </a:srgbClr>
                </a:solidFill>
                <a:latin typeface="Santander Text" panose="020B0504020201020104" pitchFamily="34" charset="0"/>
              </a:rPr>
              <a:t>3. Ingrese un nombre para el rol.</a:t>
            </a:r>
          </a:p>
          <a:p>
            <a:pPr lvl="0" algn="just">
              <a:defRPr/>
            </a:pPr>
            <a:r>
              <a:rPr lang="es-ES" sz="1400" dirty="0">
                <a:solidFill>
                  <a:srgbClr val="E7E6E6">
                    <a:lumMod val="50000"/>
                  </a:srgbClr>
                </a:solidFill>
                <a:latin typeface="Santander Text" panose="020B0504020201020104" pitchFamily="34" charset="0"/>
              </a:rPr>
              <a:t>4. Seleccione los permisos correspondientes marcando las casillas de verificación.</a:t>
            </a:r>
          </a:p>
          <a:p>
            <a:pPr lvl="0" algn="just">
              <a:defRPr/>
            </a:pPr>
            <a:r>
              <a:rPr lang="es-ES" sz="1400" dirty="0">
                <a:solidFill>
                  <a:srgbClr val="E7E6E6">
                    <a:lumMod val="50000"/>
                  </a:srgbClr>
                </a:solidFill>
                <a:latin typeface="Santander Text" panose="020B0504020201020104" pitchFamily="34" charset="0"/>
              </a:rPr>
              <a:t>5. Haga clic en Guardar</a:t>
            </a:r>
          </a:p>
          <a:p>
            <a:pPr lvl="0" algn="just">
              <a:defRPr/>
            </a:pPr>
            <a:r>
              <a:rPr lang="es-ES" sz="1400" b="1" dirty="0">
                <a:solidFill>
                  <a:srgbClr val="E7E6E6">
                    <a:lumMod val="50000"/>
                  </a:srgbClr>
                </a:solidFill>
                <a:latin typeface="Santander Text" panose="020B0504020201020104" pitchFamily="34" charset="0"/>
              </a:rPr>
              <a:t>Para crear un usuario:</a:t>
            </a:r>
          </a:p>
          <a:p>
            <a:pPr lvl="0" algn="just">
              <a:defRPr/>
            </a:pPr>
            <a:r>
              <a:rPr lang="es-ES" sz="1400" dirty="0">
                <a:solidFill>
                  <a:srgbClr val="E7E6E6">
                    <a:lumMod val="50000"/>
                  </a:srgbClr>
                </a:solidFill>
                <a:latin typeface="Santander Text" panose="020B0504020201020104" pitchFamily="34" charset="0"/>
              </a:rPr>
              <a:t>1. En la esquina superior derecha de la aplicación, haga clic en [Sus iniciales] &gt; Configuración y seleccione Usuarios</a:t>
            </a:r>
          </a:p>
          <a:p>
            <a:pPr lvl="0" algn="just">
              <a:defRPr/>
            </a:pPr>
            <a:r>
              <a:rPr lang="es-ES" sz="1400" dirty="0">
                <a:solidFill>
                  <a:srgbClr val="E7E6E6">
                    <a:lumMod val="50000"/>
                  </a:srgbClr>
                </a:solidFill>
                <a:latin typeface="Santander Text" panose="020B0504020201020104" pitchFamily="34" charset="0"/>
              </a:rPr>
              <a:t>2. Haga clic en la pestaña Administrar usuarios.</a:t>
            </a:r>
          </a:p>
          <a:p>
            <a:pPr lvl="0" algn="just">
              <a:defRPr/>
            </a:pPr>
            <a:r>
              <a:rPr lang="es-ES" sz="1400" dirty="0">
                <a:solidFill>
                  <a:srgbClr val="E7E6E6">
                    <a:lumMod val="50000"/>
                  </a:srgbClr>
                </a:solidFill>
                <a:latin typeface="Santander Text" panose="020B0504020201020104" pitchFamily="34" charset="0"/>
              </a:rPr>
              <a:t>3. Haga clic en el icono</a:t>
            </a:r>
          </a:p>
          <a:p>
            <a:pPr lvl="0" algn="just">
              <a:defRPr/>
            </a:pPr>
            <a:r>
              <a:rPr lang="es-ES" sz="1400" dirty="0">
                <a:solidFill>
                  <a:srgbClr val="E7E6E6">
                    <a:lumMod val="50000"/>
                  </a:srgbClr>
                </a:solidFill>
                <a:latin typeface="Santander Text" panose="020B0504020201020104" pitchFamily="34" charset="0"/>
              </a:rPr>
              <a:t>4. Ingrese la información del usuario (nombre de usuario, dirección de correo electrónico, nombre, apellido y número de teléfono)</a:t>
            </a:r>
          </a:p>
          <a:p>
            <a:pPr lvl="0" algn="just">
              <a:defRPr/>
            </a:pPr>
            <a:r>
              <a:rPr lang="es-ES" sz="1400" dirty="0">
                <a:solidFill>
                  <a:srgbClr val="E7E6E6">
                    <a:lumMod val="50000"/>
                  </a:srgbClr>
                </a:solidFill>
                <a:latin typeface="Santander Text" panose="020B0504020201020104" pitchFamily="34" charset="0"/>
              </a:rPr>
              <a:t>5. Seleccione un rol en la sección Asignación de roles.</a:t>
            </a:r>
          </a:p>
          <a:p>
            <a:pPr lvl="0" algn="just">
              <a:defRPr/>
            </a:pPr>
            <a:r>
              <a:rPr lang="es-ES" sz="1400" dirty="0">
                <a:solidFill>
                  <a:srgbClr val="E7E6E6">
                    <a:lumMod val="50000"/>
                  </a:srgbClr>
                </a:solidFill>
                <a:latin typeface="Santander Text" panose="020B0504020201020104" pitchFamily="34" charset="0"/>
              </a:rPr>
              <a:t>6. Asignar un cliente (Todos los clientes o Clientes seleccionados)</a:t>
            </a:r>
          </a:p>
          <a:p>
            <a:pPr lvl="0" algn="just">
              <a:defRPr/>
            </a:pPr>
            <a:r>
              <a:rPr lang="es-ES" sz="1400" dirty="0">
                <a:solidFill>
                  <a:srgbClr val="E7E6E6">
                    <a:lumMod val="50000"/>
                  </a:srgbClr>
                </a:solidFill>
                <a:latin typeface="Santander Text" panose="020B0504020201020104" pitchFamily="34" charset="0"/>
              </a:rPr>
              <a:t>7. Haga clic en Guardar</a:t>
            </a:r>
          </a:p>
        </p:txBody>
      </p:sp>
      <p:sp>
        <p:nvSpPr>
          <p:cNvPr id="28" name="Rectangle: Rounded Corners 27">
            <a:extLst>
              <a:ext uri="{FF2B5EF4-FFF2-40B4-BE49-F238E27FC236}">
                <a16:creationId xmlns:a16="http://schemas.microsoft.com/office/drawing/2014/main" id="{3A644E82-EDD8-4609-85C5-77B62C24D215}"/>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pic>
        <p:nvPicPr>
          <p:cNvPr id="2" name="Picture 15" descr="A picture containing drawing&#10;&#10;Description automatically generated">
            <a:extLst>
              <a:ext uri="{FF2B5EF4-FFF2-40B4-BE49-F238E27FC236}">
                <a16:creationId xmlns:a16="http://schemas.microsoft.com/office/drawing/2014/main" id="{93E0B737-7DA4-D89C-EE69-2F28ED81CE86}"/>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1487488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cxnSp>
        <p:nvCxnSpPr>
          <p:cNvPr id="24" name="Straight Connector 23">
            <a:extLst>
              <a:ext uri="{FF2B5EF4-FFF2-40B4-BE49-F238E27FC236}">
                <a16:creationId xmlns:a16="http://schemas.microsoft.com/office/drawing/2014/main" id="{DF8BB48C-9314-4BA0-90E0-D1B82F345B4E}"/>
              </a:ext>
            </a:extLst>
          </p:cNvPr>
          <p:cNvCxnSpPr>
            <a:cxnSpLocks/>
          </p:cNvCxnSpPr>
          <p:nvPr/>
        </p:nvCxnSpPr>
        <p:spPr>
          <a:xfrm>
            <a:off x="971550" y="154588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767EB93-0129-4477-8ACF-79C6D1A782F4}"/>
              </a:ext>
            </a:extLst>
          </p:cNvPr>
          <p:cNvSpPr/>
          <p:nvPr/>
        </p:nvSpPr>
        <p:spPr>
          <a:xfrm>
            <a:off x="971550" y="1205057"/>
            <a:ext cx="2845252"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26" name="Rectangle 25">
            <a:extLst>
              <a:ext uri="{FF2B5EF4-FFF2-40B4-BE49-F238E27FC236}">
                <a16:creationId xmlns:a16="http://schemas.microsoft.com/office/drawing/2014/main" id="{9A508601-27C7-4AD5-9FC2-FF39D64D5FAD}"/>
              </a:ext>
            </a:extLst>
          </p:cNvPr>
          <p:cNvSpPr/>
          <p:nvPr/>
        </p:nvSpPr>
        <p:spPr>
          <a:xfrm>
            <a:off x="878631" y="1709830"/>
            <a:ext cx="10355426" cy="4698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spcAft>
                <a:spcPts val="300"/>
              </a:spcAft>
              <a:defRPr/>
            </a:pPr>
            <a:r>
              <a:rPr lang="es-ES" sz="1400" b="1" dirty="0">
                <a:solidFill>
                  <a:srgbClr val="C00000"/>
                </a:solidFill>
                <a:latin typeface="Santander Text" panose="020B0504020201020104" pitchFamily="34" charset="0"/>
              </a:rPr>
              <a:t>¿Se utilizará SAP Business Network para gestionar únicamente problemas de facturación o también licitaciones, contratos y otras funcionalidades?</a:t>
            </a:r>
          </a:p>
          <a:p>
            <a:pPr lvl="0" algn="just">
              <a:spcAft>
                <a:spcPts val="300"/>
              </a:spcAft>
              <a:defRPr/>
            </a:pPr>
            <a:r>
              <a:rPr lang="es-ES" sz="1400" dirty="0">
                <a:solidFill>
                  <a:srgbClr val="E7E6E6">
                    <a:lumMod val="50000"/>
                  </a:srgbClr>
                </a:solidFill>
                <a:latin typeface="Santander Text" panose="020B0504020201020104" pitchFamily="34" charset="0"/>
              </a:rPr>
              <a:t>SAP Business Network gestionará Pedidos, Facturas de Servicios, Facturas, Licitaciones, Contratos. También enviaremos cuestionarios para el registro como proveedor del Grupo Santander para aprobaciones y certificaciones.</a:t>
            </a:r>
            <a:endParaRPr lang="es-ES" sz="1400" b="1" dirty="0">
              <a:solidFill>
                <a:srgbClr val="C00000"/>
              </a:solidFill>
              <a:latin typeface="Santander Text" panose="020B0504020201020104" pitchFamily="34" charset="0"/>
            </a:endParaRPr>
          </a:p>
          <a:p>
            <a:pPr lvl="0" algn="just">
              <a:spcAft>
                <a:spcPts val="300"/>
              </a:spcAft>
              <a:defRPr/>
            </a:pPr>
            <a:r>
              <a:rPr lang="es-ES" sz="1400" b="1" dirty="0">
                <a:solidFill>
                  <a:srgbClr val="C00000"/>
                </a:solidFill>
                <a:latin typeface="Santander Text" panose="020B0504020201020104" pitchFamily="34" charset="0"/>
              </a:rPr>
              <a:t>¿Cómo selecciono el idioma de la plataforma?</a:t>
            </a:r>
          </a:p>
          <a:p>
            <a:pPr lvl="0" algn="just">
              <a:spcAft>
                <a:spcPts val="300"/>
              </a:spcAft>
              <a:defRPr/>
            </a:pPr>
            <a:r>
              <a:rPr lang="es-ES" sz="1400" dirty="0">
                <a:solidFill>
                  <a:srgbClr val="E7E6E6">
                    <a:lumMod val="50000"/>
                  </a:srgbClr>
                </a:solidFill>
                <a:latin typeface="Santander Text" panose="020B0504020201020104" pitchFamily="34" charset="0"/>
              </a:rPr>
              <a:t>El idioma de los cuestionarios y de la plataforma está precedido por el idioma de el navegador. Si el navegador está en inglés aparecerá la plataforma y los cuestionarios en Inglés. Tendrá que cambiar el idioma del navegador a inglés para los cuestionarios aparezcan en inglés.</a:t>
            </a:r>
          </a:p>
          <a:p>
            <a:pPr lvl="0" algn="just">
              <a:spcAft>
                <a:spcPts val="300"/>
              </a:spcAft>
              <a:defRPr/>
            </a:pPr>
            <a:r>
              <a:rPr lang="es-ES" sz="1400" b="1" dirty="0">
                <a:solidFill>
                  <a:srgbClr val="C00000"/>
                </a:solidFill>
                <a:latin typeface="Santander Text" panose="020B0504020201020104" pitchFamily="34" charset="0"/>
              </a:rPr>
              <a:t>Si tenemos 2 cuentas en el estándar SAP Business Network para diferentes clientes,</a:t>
            </a:r>
          </a:p>
          <a:p>
            <a:pPr lvl="0" algn="just">
              <a:spcAft>
                <a:spcPts val="300"/>
              </a:spcAft>
              <a:defRPr/>
            </a:pPr>
            <a:r>
              <a:rPr lang="es-ES" sz="1400" b="1" dirty="0">
                <a:solidFill>
                  <a:srgbClr val="C00000"/>
                </a:solidFill>
                <a:latin typeface="Santander Text" panose="020B0504020201020104" pitchFamily="34" charset="0"/>
              </a:rPr>
              <a:t>¿Cómo podemos unificarlos en uno solo? ¿Podemos vincular ambos para gestionarlos de forma unificada y sólo usar una cuenta?</a:t>
            </a:r>
          </a:p>
          <a:p>
            <a:pPr lvl="0" algn="just">
              <a:spcAft>
                <a:spcPts val="300"/>
              </a:spcAft>
              <a:defRPr/>
            </a:pPr>
            <a:r>
              <a:rPr lang="es-ES" sz="1400" dirty="0">
                <a:solidFill>
                  <a:srgbClr val="E7E6E6">
                    <a:lumMod val="50000"/>
                  </a:srgbClr>
                </a:solidFill>
                <a:latin typeface="Santander Text" panose="020B0504020201020104" pitchFamily="34" charset="0"/>
              </a:rPr>
              <a:t>No. Cada cuenta es independiente entre sí y no se puede fusionar ni vincular. </a:t>
            </a:r>
          </a:p>
          <a:p>
            <a:pPr lvl="0" algn="just">
              <a:spcAft>
                <a:spcPts val="300"/>
              </a:spcAft>
              <a:defRPr/>
            </a:pPr>
            <a:r>
              <a:rPr lang="es-ES" sz="1400" dirty="0">
                <a:solidFill>
                  <a:srgbClr val="E7E6E6">
                    <a:lumMod val="50000"/>
                  </a:srgbClr>
                </a:solidFill>
                <a:latin typeface="Santander Text" panose="020B0504020201020104" pitchFamily="34" charset="0"/>
              </a:rPr>
              <a:t>El usuario debe elegir qué cuenta desea utilizar para las transacciones.</a:t>
            </a:r>
          </a:p>
          <a:p>
            <a:pPr lvl="0" algn="just">
              <a:spcAft>
                <a:spcPts val="300"/>
              </a:spcAft>
              <a:defRPr/>
            </a:pPr>
            <a:r>
              <a:rPr lang="es-ES" sz="1400" b="1" dirty="0">
                <a:solidFill>
                  <a:srgbClr val="C00000"/>
                </a:solidFill>
                <a:latin typeface="Santander Text" panose="020B0504020201020104" pitchFamily="34" charset="0"/>
              </a:rPr>
              <a:t>¿Podemos tener un conjunto de cuentas activas para todas las empresas del proveedor, o tienen que ser cuentas activas para cada empresa y no se pueden repetir?</a:t>
            </a:r>
          </a:p>
          <a:p>
            <a:pPr lvl="0" algn="just">
              <a:spcAft>
                <a:spcPts val="300"/>
              </a:spcAft>
              <a:defRPr/>
            </a:pPr>
            <a:r>
              <a:rPr lang="es-ES" sz="1400" dirty="0">
                <a:solidFill>
                  <a:srgbClr val="E7E6E6">
                    <a:lumMod val="50000"/>
                  </a:srgbClr>
                </a:solidFill>
                <a:latin typeface="Santander Text" panose="020B0504020201020104" pitchFamily="34" charset="0"/>
              </a:rPr>
              <a:t>Puede haber tantas cuentas de Business Network como empresas, el ratio es 1:1.</a:t>
            </a:r>
          </a:p>
          <a:p>
            <a:pPr lvl="0" algn="just">
              <a:spcAft>
                <a:spcPts val="300"/>
              </a:spcAft>
              <a:defRPr/>
            </a:pPr>
            <a:r>
              <a:rPr lang="es-ES" sz="1400" dirty="0">
                <a:solidFill>
                  <a:srgbClr val="E7E6E6">
                    <a:lumMod val="50000"/>
                  </a:srgbClr>
                </a:solidFill>
                <a:latin typeface="Santander Text" panose="020B0504020201020104" pitchFamily="34" charset="0"/>
              </a:rPr>
              <a:t>Cada cuenta de Business Network solo se puede definir para una empresa. Sin embargo es posible crear una jerarquía de cuentas en Business Network asignando un maestro cuenta (empresa principal) y varias subcuentas de Business Network para otras compañías. De esta manera, la cuenta maestra tendrá acceso y visibilidad a la estado de todas las subcuentas. Las subcuentas sólo tendrán acceso a su ámbito de acción.</a:t>
            </a:r>
          </a:p>
        </p:txBody>
      </p:sp>
      <p:sp>
        <p:nvSpPr>
          <p:cNvPr id="28" name="Rectangle: Rounded Corners 27">
            <a:extLst>
              <a:ext uri="{FF2B5EF4-FFF2-40B4-BE49-F238E27FC236}">
                <a16:creationId xmlns:a16="http://schemas.microsoft.com/office/drawing/2014/main" id="{3A644E82-EDD8-4609-85C5-77B62C24D215}"/>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pic>
        <p:nvPicPr>
          <p:cNvPr id="2" name="Picture 15" descr="A picture containing drawing&#10;&#10;Description automatically generated">
            <a:extLst>
              <a:ext uri="{FF2B5EF4-FFF2-40B4-BE49-F238E27FC236}">
                <a16:creationId xmlns:a16="http://schemas.microsoft.com/office/drawing/2014/main" id="{85112A1A-1C1A-0293-AA17-DE32D55BD34B}"/>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284522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cxnSp>
        <p:nvCxnSpPr>
          <p:cNvPr id="24" name="Straight Connector 23">
            <a:extLst>
              <a:ext uri="{FF2B5EF4-FFF2-40B4-BE49-F238E27FC236}">
                <a16:creationId xmlns:a16="http://schemas.microsoft.com/office/drawing/2014/main" id="{DF8BB48C-9314-4BA0-90E0-D1B82F345B4E}"/>
              </a:ext>
            </a:extLst>
          </p:cNvPr>
          <p:cNvCxnSpPr>
            <a:cxnSpLocks/>
          </p:cNvCxnSpPr>
          <p:nvPr/>
        </p:nvCxnSpPr>
        <p:spPr>
          <a:xfrm>
            <a:off x="971550" y="154588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767EB93-0129-4477-8ACF-79C6D1A782F4}"/>
              </a:ext>
            </a:extLst>
          </p:cNvPr>
          <p:cNvSpPr/>
          <p:nvPr/>
        </p:nvSpPr>
        <p:spPr>
          <a:xfrm>
            <a:off x="971550" y="1205057"/>
            <a:ext cx="2845252"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26" name="Rectangle 25">
            <a:extLst>
              <a:ext uri="{FF2B5EF4-FFF2-40B4-BE49-F238E27FC236}">
                <a16:creationId xmlns:a16="http://schemas.microsoft.com/office/drawing/2014/main" id="{9A508601-27C7-4AD5-9FC2-FF39D64D5FAD}"/>
              </a:ext>
            </a:extLst>
          </p:cNvPr>
          <p:cNvSpPr/>
          <p:nvPr/>
        </p:nvSpPr>
        <p:spPr>
          <a:xfrm>
            <a:off x="878631" y="1608490"/>
            <a:ext cx="10355426" cy="4698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defRPr/>
            </a:pPr>
            <a:r>
              <a:rPr lang="es-ES" sz="1400" b="1" dirty="0">
                <a:solidFill>
                  <a:srgbClr val="C00000"/>
                </a:solidFill>
                <a:latin typeface="Santander Text" panose="020B0504020201020104" pitchFamily="34" charset="0"/>
              </a:rPr>
              <a:t>En mi organización hay un usuario registrado en el portal SAP Business Network gestionar otros clientes distintos al usuario principal de la cuenta. </a:t>
            </a:r>
          </a:p>
          <a:p>
            <a:pPr lvl="0" algn="just">
              <a:defRPr/>
            </a:pPr>
            <a:r>
              <a:rPr lang="es-ES" sz="1400" b="1" dirty="0">
                <a:solidFill>
                  <a:srgbClr val="C00000"/>
                </a:solidFill>
                <a:latin typeface="Santander Text" panose="020B0504020201020104" pitchFamily="34" charset="0"/>
              </a:rPr>
              <a:t>El problema es que ahora las notificaciones de SAP Business Network no llegan a la pantalla principal usuario, ¿qué se puede hacer para recibir todas las notificaciones de SAP Business Network?</a:t>
            </a:r>
          </a:p>
          <a:p>
            <a:pPr lvl="0" algn="just">
              <a:defRPr/>
            </a:pPr>
            <a:r>
              <a:rPr lang="es-ES" sz="1400" dirty="0">
                <a:solidFill>
                  <a:srgbClr val="E7E6E6">
                    <a:lumMod val="50000"/>
                  </a:srgbClr>
                </a:solidFill>
                <a:latin typeface="Santander Text" panose="020B0504020201020104" pitchFamily="34" charset="0"/>
              </a:rPr>
              <a:t>El Administrador de Cuenta de Red Empresarial debe configurar las “Notificaciones” sección de la cuenta de Business Network para determinar qué usuarios o correos electrónicos deben recibir estas notificaciones. La ruta para hacer esto sería ir a "Configuración de red“ y haga clic en "Notificaciones".</a:t>
            </a:r>
          </a:p>
          <a:p>
            <a:pPr lvl="0" algn="just">
              <a:defRPr/>
            </a:pPr>
            <a:r>
              <a:rPr lang="es-ES" sz="1400" dirty="0">
                <a:solidFill>
                  <a:srgbClr val="E7E6E6">
                    <a:lumMod val="50000"/>
                  </a:srgbClr>
                </a:solidFill>
                <a:latin typeface="Santander Text" panose="020B0504020201020104" pitchFamily="34" charset="0"/>
              </a:rPr>
              <a:t>La sección Notificaciones de red indica qué notificaciones del sistema desearía desea recibir y le permite designar qué direcciones de correo electrónico desea recibir envíalos a:</a:t>
            </a:r>
          </a:p>
          <a:p>
            <a:pPr lvl="0" algn="just">
              <a:defRPr/>
            </a:pPr>
            <a:r>
              <a:rPr lang="es-ES" sz="1400" dirty="0">
                <a:solidFill>
                  <a:srgbClr val="E7E6E6">
                    <a:lumMod val="50000"/>
                  </a:srgbClr>
                </a:solidFill>
                <a:latin typeface="Santander Text" panose="020B0504020201020104" pitchFamily="34" charset="0"/>
              </a:rPr>
              <a:t>1. Haga clic en la opción "Notificaciones de configuración de la cuenta".</a:t>
            </a:r>
          </a:p>
          <a:p>
            <a:pPr lvl="0" algn="just">
              <a:defRPr/>
            </a:pPr>
            <a:r>
              <a:rPr lang="es-ES" sz="1400" dirty="0">
                <a:solidFill>
                  <a:srgbClr val="E7E6E6">
                    <a:lumMod val="50000"/>
                  </a:srgbClr>
                </a:solidFill>
                <a:latin typeface="Santander Text" panose="020B0504020201020104" pitchFamily="34" charset="0"/>
              </a:rPr>
              <a:t>2. Vaya a la pestaña "Red".</a:t>
            </a:r>
          </a:p>
          <a:p>
            <a:pPr lvl="0" algn="just">
              <a:defRPr/>
            </a:pPr>
            <a:r>
              <a:rPr lang="es-ES" sz="1400" dirty="0">
                <a:solidFill>
                  <a:srgbClr val="E7E6E6">
                    <a:lumMod val="50000"/>
                  </a:srgbClr>
                </a:solidFill>
                <a:latin typeface="Santander Text" panose="020B0504020201020104" pitchFamily="34" charset="0"/>
              </a:rPr>
              <a:t>3. Puede ingresar hasta 5 direcciones de correo electrónico para cada tipo de notificación. Usted debe</a:t>
            </a:r>
          </a:p>
          <a:p>
            <a:pPr lvl="0" algn="just">
              <a:defRPr/>
            </a:pPr>
            <a:r>
              <a:rPr lang="es-ES" sz="1400" dirty="0">
                <a:solidFill>
                  <a:srgbClr val="E7E6E6">
                    <a:lumMod val="50000"/>
                  </a:srgbClr>
                </a:solidFill>
                <a:latin typeface="Santander Text" panose="020B0504020201020104" pitchFamily="34" charset="0"/>
              </a:rPr>
              <a:t>separe cada dirección con una coma SIN espacios entre los correos electrónicos.</a:t>
            </a:r>
          </a:p>
          <a:p>
            <a:pPr lvl="0" algn="just">
              <a:defRPr/>
            </a:pPr>
            <a:endParaRPr lang="es-ES" sz="1400" dirty="0">
              <a:solidFill>
                <a:srgbClr val="E7E6E6">
                  <a:lumMod val="50000"/>
                </a:srgbClr>
              </a:solidFill>
              <a:latin typeface="Santander Text" panose="020B0504020201020104" pitchFamily="34" charset="0"/>
            </a:endParaRPr>
          </a:p>
          <a:p>
            <a:pPr lvl="0" algn="just">
              <a:defRPr/>
            </a:pPr>
            <a:r>
              <a:rPr lang="es-ES" sz="1400" b="1" dirty="0">
                <a:solidFill>
                  <a:srgbClr val="C00000"/>
                </a:solidFill>
                <a:latin typeface="Santander Text" panose="020B0504020201020104" pitchFamily="34" charset="0"/>
              </a:rPr>
              <a:t>Cuando accedo a esta opción: "Configuración de Network -&gt; enrutamiento de factura electrónica -&gt; Amplia configuración e información del perfil -&gt; enviar facturas a los clientes a través de  Business Network” ¿Cuál es la diferencia entre aceptar y no aceptando?</a:t>
            </a:r>
          </a:p>
          <a:p>
            <a:pPr lvl="0" algn="just">
              <a:defRPr/>
            </a:pPr>
            <a:r>
              <a:rPr lang="es-ES" sz="1400" dirty="0">
                <a:solidFill>
                  <a:srgbClr val="E7E6E6">
                    <a:lumMod val="50000"/>
                  </a:srgbClr>
                </a:solidFill>
                <a:latin typeface="Santander Text" panose="020B0504020201020104" pitchFamily="34" charset="0"/>
              </a:rPr>
              <a:t>Realizar transacciones comerciales y su correspondiente facturación a través de</a:t>
            </a:r>
          </a:p>
          <a:p>
            <a:pPr lvl="0" algn="just">
              <a:defRPr/>
            </a:pPr>
            <a:r>
              <a:rPr lang="es-ES" sz="1400" dirty="0">
                <a:solidFill>
                  <a:srgbClr val="E7E6E6">
                    <a:lumMod val="50000"/>
                  </a:srgbClr>
                </a:solidFill>
                <a:latin typeface="Santander Text" panose="020B0504020201020104" pitchFamily="34" charset="0"/>
              </a:rPr>
              <a:t>Business Network debes tener esta opción seleccionada. La forma correcta de proceder sería:</a:t>
            </a:r>
          </a:p>
          <a:p>
            <a:pPr lvl="0" algn="just">
              <a:defRPr/>
            </a:pPr>
            <a:r>
              <a:rPr lang="es-ES" sz="1400" dirty="0">
                <a:solidFill>
                  <a:srgbClr val="E7E6E6">
                    <a:lumMod val="50000"/>
                  </a:srgbClr>
                </a:solidFill>
                <a:latin typeface="Santander Text" panose="020B0504020201020104" pitchFamily="34" charset="0"/>
              </a:rPr>
              <a:t>1. Haga clic en "Configuración"</a:t>
            </a:r>
          </a:p>
          <a:p>
            <a:pPr lvl="0" algn="just">
              <a:defRPr/>
            </a:pPr>
            <a:r>
              <a:rPr lang="es-ES" sz="1400" dirty="0">
                <a:solidFill>
                  <a:srgbClr val="E7E6E6">
                    <a:lumMod val="50000"/>
                  </a:srgbClr>
                </a:solidFill>
                <a:latin typeface="Santander Text" panose="020B0504020201020104" pitchFamily="34" charset="0"/>
              </a:rPr>
              <a:t>2. Haga clic en "Enrutamiento de pedidos/facturación electrónica"</a:t>
            </a:r>
          </a:p>
          <a:p>
            <a:pPr lvl="0" algn="just">
              <a:defRPr/>
            </a:pPr>
            <a:r>
              <a:rPr lang="es-ES" sz="1400" dirty="0">
                <a:solidFill>
                  <a:srgbClr val="E7E6E6">
                    <a:lumMod val="50000"/>
                  </a:srgbClr>
                </a:solidFill>
                <a:latin typeface="Santander Text" panose="020B0504020201020104" pitchFamily="34" charset="0"/>
              </a:rPr>
              <a:t>3. Haga clic en "Información detallada del perfil" en la parte inferior de la página.</a:t>
            </a:r>
          </a:p>
          <a:p>
            <a:pPr lvl="0" algn="just">
              <a:defRPr/>
            </a:pPr>
            <a:r>
              <a:rPr lang="es-ES" sz="1400" dirty="0">
                <a:solidFill>
                  <a:srgbClr val="E7E6E6">
                    <a:lumMod val="50000"/>
                  </a:srgbClr>
                </a:solidFill>
                <a:latin typeface="Santander Text" panose="020B0504020201020104" pitchFamily="34" charset="0"/>
              </a:rPr>
              <a:t>4. Responda todas las preguntas que correspondan al usuario.</a:t>
            </a:r>
          </a:p>
          <a:p>
            <a:pPr lvl="0" algn="just">
              <a:defRPr/>
            </a:pPr>
            <a:r>
              <a:rPr lang="es-ES" sz="1400" dirty="0">
                <a:solidFill>
                  <a:srgbClr val="E7E6E6">
                    <a:lumMod val="50000"/>
                  </a:srgbClr>
                </a:solidFill>
                <a:latin typeface="Santander Text" panose="020B0504020201020104" pitchFamily="34" charset="0"/>
              </a:rPr>
              <a:t>5. Haga clic en "Guardar"</a:t>
            </a:r>
          </a:p>
        </p:txBody>
      </p:sp>
      <p:sp>
        <p:nvSpPr>
          <p:cNvPr id="28" name="Rectangle: Rounded Corners 27">
            <a:extLst>
              <a:ext uri="{FF2B5EF4-FFF2-40B4-BE49-F238E27FC236}">
                <a16:creationId xmlns:a16="http://schemas.microsoft.com/office/drawing/2014/main" id="{3A644E82-EDD8-4609-85C5-77B62C24D215}"/>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pic>
        <p:nvPicPr>
          <p:cNvPr id="2" name="Picture 15" descr="A picture containing drawing&#10;&#10;Description automatically generated">
            <a:extLst>
              <a:ext uri="{FF2B5EF4-FFF2-40B4-BE49-F238E27FC236}">
                <a16:creationId xmlns:a16="http://schemas.microsoft.com/office/drawing/2014/main" id="{DB79A02C-67FE-9271-71AE-8CAB914A763C}"/>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1841049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cxnSp>
        <p:nvCxnSpPr>
          <p:cNvPr id="24" name="Straight Connector 23">
            <a:extLst>
              <a:ext uri="{FF2B5EF4-FFF2-40B4-BE49-F238E27FC236}">
                <a16:creationId xmlns:a16="http://schemas.microsoft.com/office/drawing/2014/main" id="{DF8BB48C-9314-4BA0-90E0-D1B82F345B4E}"/>
              </a:ext>
            </a:extLst>
          </p:cNvPr>
          <p:cNvCxnSpPr/>
          <p:nvPr/>
        </p:nvCxnSpPr>
        <p:spPr>
          <a:xfrm>
            <a:off x="971550" y="154588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767EB93-0129-4477-8ACF-79C6D1A782F4}"/>
              </a:ext>
            </a:extLst>
          </p:cNvPr>
          <p:cNvSpPr/>
          <p:nvPr/>
        </p:nvSpPr>
        <p:spPr>
          <a:xfrm>
            <a:off x="971550" y="1205057"/>
            <a:ext cx="2845252"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15" name="Rectangle 14">
            <a:extLst>
              <a:ext uri="{FF2B5EF4-FFF2-40B4-BE49-F238E27FC236}">
                <a16:creationId xmlns:a16="http://schemas.microsoft.com/office/drawing/2014/main" id="{A17583A8-3B10-47CB-BA88-06A573F6A5F1}"/>
              </a:ext>
            </a:extLst>
          </p:cNvPr>
          <p:cNvSpPr/>
          <p:nvPr/>
        </p:nvSpPr>
        <p:spPr>
          <a:xfrm>
            <a:off x="878628" y="1929804"/>
            <a:ext cx="9982961"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Ya dispongo de una cuenta en Business Network con la que trabajo con otros clientes, ¿es necesario registrar un nuevo usuario?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pitchFamily="34" charset="0"/>
                <a:ea typeface="+mn-ea"/>
                <a:cs typeface="+mn-cs"/>
              </a:rPr>
              <a:t>No es necesario crear una nueva cuenta, solamente tienes que establecer la relación comercial con Grupo Santander ya que la relación que actualmente tienes con Aquanima en la herramienta desaparece.  Si usted es el administrador de la cuenta, deberá acceder con su usuario y contraseña habituales y establecer una relación con Grupo Santander a través de la herramienta. </a:t>
            </a:r>
          </a:p>
        </p:txBody>
      </p:sp>
      <p:sp>
        <p:nvSpPr>
          <p:cNvPr id="27" name="Rectangle 26">
            <a:extLst>
              <a:ext uri="{FF2B5EF4-FFF2-40B4-BE49-F238E27FC236}">
                <a16:creationId xmlns:a16="http://schemas.microsoft.com/office/drawing/2014/main" id="{92CEDC77-001D-4C40-98FB-C31176559065}"/>
              </a:ext>
            </a:extLst>
          </p:cNvPr>
          <p:cNvSpPr/>
          <p:nvPr/>
        </p:nvSpPr>
        <p:spPr>
          <a:xfrm>
            <a:off x="878631" y="2763255"/>
            <a:ext cx="9982961"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C00000"/>
                </a:solidFill>
                <a:effectLst/>
                <a:uLnTx/>
                <a:uFillTx/>
                <a:latin typeface="Santander Text" panose="020B0504020201020104" pitchFamily="34" charset="0"/>
                <a:ea typeface="+mn-ea"/>
                <a:cs typeface="+mn-cs"/>
              </a:rPr>
              <a:t>He recibido una invitación para registrarme en Business Network, ¿con qué ID debo crear la cuenta?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pitchFamily="34" charset="0"/>
                <a:ea typeface="+mn-ea"/>
                <a:cs typeface="+mn-cs"/>
              </a:rPr>
              <a:t>Podrá registrarse con la dirección de correo electrónico en la que ha recibido la invitación. Por favor, tenga en cuenta que el ID con el que efectúe el registro será el usuario administrador de la cuenta de su compañía </a:t>
            </a:r>
          </a:p>
        </p:txBody>
      </p:sp>
      <p:sp>
        <p:nvSpPr>
          <p:cNvPr id="28" name="Rectangle 27">
            <a:extLst>
              <a:ext uri="{FF2B5EF4-FFF2-40B4-BE49-F238E27FC236}">
                <a16:creationId xmlns:a16="http://schemas.microsoft.com/office/drawing/2014/main" id="{3971DFC9-27B3-48B0-8C11-8F2C86E2FCA6}"/>
              </a:ext>
            </a:extLst>
          </p:cNvPr>
          <p:cNvSpPr/>
          <p:nvPr/>
        </p:nvSpPr>
        <p:spPr>
          <a:xfrm>
            <a:off x="878631" y="3389023"/>
            <a:ext cx="9982961"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b="1" i="0" u="none" strike="noStrike" kern="1200" cap="none" spc="0" normalizeH="0" baseline="0" noProof="0" dirty="0">
                <a:ln>
                  <a:noFill/>
                </a:ln>
                <a:solidFill>
                  <a:srgbClr val="C00000"/>
                </a:solidFill>
                <a:effectLst/>
                <a:uLnTx/>
                <a:uFillTx/>
                <a:latin typeface="Santander Text" panose="020B0504020201020104"/>
                <a:ea typeface="Times New Roman" panose="02020603050405020304" pitchFamily="18" charset="0"/>
                <a:cs typeface="+mn-cs"/>
              </a:rPr>
              <a:t>¿Qué usuario debe acceder y solicitar el intercambio del correo electrónico que se registró en la plataforma?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Times New Roman" panose="02020603050405020304" pitchFamily="18" charset="0"/>
                <a:cs typeface="+mn-cs"/>
              </a:rPr>
              <a:t>El usuario administrador.</a:t>
            </a:r>
            <a:endParaRPr kumimoji="0" lang="es-ES" altLang="es-ES" sz="1400" i="0" u="none" strike="noStrike" kern="1200" cap="none" spc="0" normalizeH="0" baseline="0" noProof="0" dirty="0">
              <a:ln>
                <a:noFill/>
              </a:ln>
              <a:solidFill>
                <a:srgbClr val="C00000"/>
              </a:solidFill>
              <a:effectLst/>
              <a:uLnTx/>
              <a:uFillTx/>
              <a:latin typeface="Santander Text" panose="020B0504020201020104"/>
              <a:ea typeface="Calibri" panose="020F0502020204030204" pitchFamily="34" charset="0"/>
              <a:cs typeface="+mn-cs"/>
            </a:endParaRPr>
          </a:p>
        </p:txBody>
      </p:sp>
      <p:sp>
        <p:nvSpPr>
          <p:cNvPr id="31" name="Rectangle: Rounded Corners 30">
            <a:extLst>
              <a:ext uri="{FF2B5EF4-FFF2-40B4-BE49-F238E27FC236}">
                <a16:creationId xmlns:a16="http://schemas.microsoft.com/office/drawing/2014/main" id="{913B52F6-B89C-4946-8AF7-78F60602B0F9}"/>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sp>
        <p:nvSpPr>
          <p:cNvPr id="10" name="Rectangle 9">
            <a:extLst>
              <a:ext uri="{FF2B5EF4-FFF2-40B4-BE49-F238E27FC236}">
                <a16:creationId xmlns:a16="http://schemas.microsoft.com/office/drawing/2014/main" id="{B04F1020-FEF6-4357-A875-AA7495773693}"/>
              </a:ext>
            </a:extLst>
          </p:cNvPr>
          <p:cNvSpPr/>
          <p:nvPr/>
        </p:nvSpPr>
        <p:spPr>
          <a:xfrm>
            <a:off x="878631" y="4166267"/>
            <a:ext cx="9982961"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b="1" i="0" u="none" strike="noStrike" kern="1200" cap="none" spc="0" normalizeH="0" baseline="0" noProof="0" dirty="0">
                <a:ln>
                  <a:noFill/>
                </a:ln>
                <a:solidFill>
                  <a:srgbClr val="C00000"/>
                </a:solidFill>
                <a:effectLst/>
                <a:uLnTx/>
                <a:uFillTx/>
                <a:latin typeface="Santander Text" panose="020B0504020201020104"/>
                <a:ea typeface="Times New Roman" panose="02020603050405020304" pitchFamily="18" charset="0"/>
                <a:cs typeface="+mn-cs"/>
              </a:rPr>
              <a:t>¿Puede mi compañía tener el mismo administrador para las diferentes cuentas de Business Network de la empresa?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Times New Roman" panose="02020603050405020304" pitchFamily="18" charset="0"/>
                <a:cs typeface="+mn-cs"/>
              </a:rPr>
              <a:t>Si, es posible que el contacto administrador en varias sociedades sea el mismo. Por tanto, deberá establecer la relación con Grupo Santander en cada una de las cuentas.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1400" b="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Times New Roman" panose="02020603050405020304" pitchFamily="18" charset="0"/>
              <a:cs typeface="+mn-cs"/>
            </a:endParaRPr>
          </a:p>
        </p:txBody>
      </p:sp>
      <p:pic>
        <p:nvPicPr>
          <p:cNvPr id="2" name="Picture 15" descr="A picture containing drawing&#10;&#10;Description automatically generated">
            <a:extLst>
              <a:ext uri="{FF2B5EF4-FFF2-40B4-BE49-F238E27FC236}">
                <a16:creationId xmlns:a16="http://schemas.microsoft.com/office/drawing/2014/main" id="{A4385BA1-227A-724B-286C-A830EAB8C6F6}"/>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3795444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2" descr="Grupo de personas que se comunican en torno a una mesa">
            <a:extLst>
              <a:ext uri="{FF2B5EF4-FFF2-40B4-BE49-F238E27FC236}">
                <a16:creationId xmlns:a16="http://schemas.microsoft.com/office/drawing/2014/main" id="{1E613AFA-99D6-9940-B8BD-32FEE671FE0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2943" t="9672" r="2943" b="11016"/>
          <a:stretch/>
        </p:blipFill>
        <p:spPr>
          <a:xfrm>
            <a:off x="-462044" y="154124"/>
            <a:ext cx="12192000" cy="6858001"/>
          </a:xfrm>
          <a:prstGeom prst="rect">
            <a:avLst/>
          </a:prstGeom>
        </p:spPr>
      </p:pic>
      <p:sp>
        <p:nvSpPr>
          <p:cNvPr id="2" name="Title 1"/>
          <p:cNvSpPr>
            <a:spLocks noGrp="1"/>
          </p:cNvSpPr>
          <p:nvPr>
            <p:ph type="title"/>
          </p:nvPr>
        </p:nvSpPr>
        <p:spPr>
          <a:xfrm>
            <a:off x="483055" y="612196"/>
            <a:ext cx="11183564" cy="676932"/>
          </a:xfrm>
        </p:spPr>
        <p:txBody>
          <a:bodyPr>
            <a:normAutofit fontScale="90000"/>
          </a:bodyPr>
          <a:lstStyle/>
          <a:p>
            <a:r>
              <a:rPr lang="es-SV" sz="3600" b="1" dirty="0">
                <a:latin typeface="Arial" panose="020B0604020202020204" pitchFamily="34" charset="0"/>
                <a:cs typeface="Arial" panose="020B0604020202020204" pitchFamily="34" charset="0"/>
              </a:rPr>
              <a:t>Consideraciones importantes</a:t>
            </a:r>
            <a:br>
              <a:rPr lang="es-SV" b="1" dirty="0">
                <a:latin typeface="Arial" panose="020B0604020202020204" pitchFamily="34" charset="0"/>
                <a:cs typeface="Arial" panose="020B0604020202020204" pitchFamily="34" charset="0"/>
              </a:rPr>
            </a:br>
            <a:r>
              <a:rPr lang="es-SV" sz="2700" b="1" dirty="0">
                <a:solidFill>
                  <a:srgbClr val="FF0000"/>
                </a:solidFill>
                <a:latin typeface="Arial" panose="020B0604020202020204" pitchFamily="34" charset="0"/>
                <a:cs typeface="Arial" panose="020B0604020202020204" pitchFamily="34" charset="0"/>
                <a:sym typeface="Arial"/>
              </a:rPr>
              <a:t>SAP BUSINESS NETWORK</a:t>
            </a:r>
            <a:endParaRPr lang="es-SV" sz="1999" b="1" dirty="0">
              <a:solidFill>
                <a:srgbClr val="FF0000"/>
              </a:solidFill>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id="{B3E0FCDB-5AF8-EE72-11CB-BBAB1CA79583}"/>
              </a:ext>
            </a:extLst>
          </p:cNvPr>
          <p:cNvSpPr txBox="1">
            <a:spLocks/>
          </p:cNvSpPr>
          <p:nvPr/>
        </p:nvSpPr>
        <p:spPr>
          <a:xfrm>
            <a:off x="9106996" y="6356350"/>
            <a:ext cx="2743200"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latin typeface="Arial "/>
              </a:rPr>
              <a:pPr algn="r"/>
              <a:t>2</a:t>
            </a:fld>
            <a:endParaRPr lang="en-US" sz="1200" dirty="0">
              <a:latin typeface="Arial "/>
            </a:endParaRPr>
          </a:p>
        </p:txBody>
      </p:sp>
      <p:graphicFrame>
        <p:nvGraphicFramePr>
          <p:cNvPr id="7" name="Text Placeholder 2">
            <a:extLst>
              <a:ext uri="{FF2B5EF4-FFF2-40B4-BE49-F238E27FC236}">
                <a16:creationId xmlns:a16="http://schemas.microsoft.com/office/drawing/2014/main" id="{4349782C-5700-2332-95B7-26F404586D12}"/>
              </a:ext>
            </a:extLst>
          </p:cNvPr>
          <p:cNvGraphicFramePr/>
          <p:nvPr/>
        </p:nvGraphicFramePr>
        <p:xfrm>
          <a:off x="603558" y="1166416"/>
          <a:ext cx="10891755" cy="5079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8" descr="A picture containing drawing&#10;&#10;Description automatically generated">
            <a:extLst>
              <a:ext uri="{FF2B5EF4-FFF2-40B4-BE49-F238E27FC236}">
                <a16:creationId xmlns:a16="http://schemas.microsoft.com/office/drawing/2014/main" id="{E2EAAB58-C83F-93B8-B101-DC62316A93C6}"/>
              </a:ext>
            </a:extLst>
          </p:cNvPr>
          <p:cNvPicPr>
            <a:picLocks noChangeAspect="1"/>
          </p:cNvPicPr>
          <p:nvPr/>
        </p:nvPicPr>
        <p:blipFill rotWithShape="1">
          <a:blip r:embed="rId9">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3" name="CuadroTexto 5">
            <a:extLst>
              <a:ext uri="{FF2B5EF4-FFF2-40B4-BE49-F238E27FC236}">
                <a16:creationId xmlns:a16="http://schemas.microsoft.com/office/drawing/2014/main" id="{3ABA8DE4-1F28-F26E-A78B-20A5A53EADFA}"/>
              </a:ext>
            </a:extLst>
          </p:cNvPr>
          <p:cNvSpPr txBox="1"/>
          <p:nvPr/>
        </p:nvSpPr>
        <p:spPr>
          <a:xfrm>
            <a:off x="462044" y="6119101"/>
            <a:ext cx="10891755" cy="584775"/>
          </a:xfrm>
          <a:prstGeom prst="rect">
            <a:avLst/>
          </a:prstGeom>
          <a:noFill/>
        </p:spPr>
        <p:txBody>
          <a:bodyPr wrap="square" rtlCol="0">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Santander Text" panose="020B05040202010201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aseline="30000" dirty="0">
                <a:solidFill>
                  <a:prstClr val="black">
                    <a:hueOff val="0"/>
                    <a:satOff val="0"/>
                    <a:lumOff val="0"/>
                    <a:alphaOff val="0"/>
                  </a:prstClr>
                </a:solidFill>
                <a:latin typeface="Santander Headline" panose="020B0504020201020104" pitchFamily="34" charset="0"/>
              </a:rPr>
              <a:t>(1)</a:t>
            </a:r>
            <a:r>
              <a:rPr lang="es-ES" sz="1100" dirty="0">
                <a:effectLst/>
                <a:latin typeface="Segoe UI" panose="020B0502040204020203" pitchFamily="34" charset="0"/>
              </a:rPr>
              <a:t> E</a:t>
            </a:r>
            <a:r>
              <a:rPr lang="es-ES" sz="1100" dirty="0">
                <a:latin typeface="Segoe UI" panose="020B0502040204020203" pitchFamily="34" charset="0"/>
              </a:rPr>
              <a:t>n el momento del Registro como proveedor, se confirmará la coherencia y validez de la cuenta bancaria con el justificante bancario solicitado en el momento del registro. Esta cuenta deberá coincidir con la seleccionada durante la facturación para recibir el pago. Si desea modificarla, deberá actualizar la información inicial dada en el registro.</a:t>
            </a:r>
            <a:endParaRPr kumimoji="0" lang="es-ES" sz="1100" b="0"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4362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cxnSp>
        <p:nvCxnSpPr>
          <p:cNvPr id="24" name="Straight Connector 23">
            <a:extLst>
              <a:ext uri="{FF2B5EF4-FFF2-40B4-BE49-F238E27FC236}">
                <a16:creationId xmlns:a16="http://schemas.microsoft.com/office/drawing/2014/main" id="{DF8BB48C-9314-4BA0-90E0-D1B82F345B4E}"/>
              </a:ext>
            </a:extLst>
          </p:cNvPr>
          <p:cNvCxnSpPr/>
          <p:nvPr/>
        </p:nvCxnSpPr>
        <p:spPr>
          <a:xfrm>
            <a:off x="971550" y="1545883"/>
            <a:ext cx="2767376" cy="0"/>
          </a:xfrm>
          <a:prstGeom prst="line">
            <a:avLst/>
          </a:prstGeom>
          <a:ln w="57150">
            <a:solidFill>
              <a:srgbClr val="E2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767EB93-0129-4477-8ACF-79C6D1A782F4}"/>
              </a:ext>
            </a:extLst>
          </p:cNvPr>
          <p:cNvSpPr/>
          <p:nvPr/>
        </p:nvSpPr>
        <p:spPr>
          <a:xfrm>
            <a:off x="971550" y="1205057"/>
            <a:ext cx="2845252" cy="36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antander Text" panose="020B0504020201020104" pitchFamily="34" charset="0"/>
                <a:ea typeface="+mn-ea"/>
                <a:cs typeface="+mn-cs"/>
              </a:rPr>
              <a:t>Business Network</a:t>
            </a:r>
          </a:p>
        </p:txBody>
      </p:sp>
      <p:sp>
        <p:nvSpPr>
          <p:cNvPr id="31" name="Rectangle: Rounded Corners 30">
            <a:extLst>
              <a:ext uri="{FF2B5EF4-FFF2-40B4-BE49-F238E27FC236}">
                <a16:creationId xmlns:a16="http://schemas.microsoft.com/office/drawing/2014/main" id="{913B52F6-B89C-4946-8AF7-78F60602B0F9}"/>
              </a:ext>
            </a:extLst>
          </p:cNvPr>
          <p:cNvSpPr/>
          <p:nvPr/>
        </p:nvSpPr>
        <p:spPr>
          <a:xfrm>
            <a:off x="-390895" y="641538"/>
            <a:ext cx="1977099" cy="444123"/>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Santander Text" panose="020B0504020201020104" pitchFamily="34" charset="0"/>
                <a:ea typeface="+mn-ea"/>
                <a:cs typeface="+mn-cs"/>
              </a:rPr>
              <a:t>FAQs</a:t>
            </a:r>
          </a:p>
        </p:txBody>
      </p:sp>
      <p:sp>
        <p:nvSpPr>
          <p:cNvPr id="11" name="Rectangle 10">
            <a:extLst>
              <a:ext uri="{FF2B5EF4-FFF2-40B4-BE49-F238E27FC236}">
                <a16:creationId xmlns:a16="http://schemas.microsoft.com/office/drawing/2014/main" id="{2707F61E-F5EE-48DC-9C08-B9314CDAAA4C}"/>
              </a:ext>
            </a:extLst>
          </p:cNvPr>
          <p:cNvSpPr/>
          <p:nvPr/>
        </p:nvSpPr>
        <p:spPr>
          <a:xfrm>
            <a:off x="878631" y="2334987"/>
            <a:ext cx="9982961"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b="1" i="0" u="none" strike="noStrike" kern="1200" cap="none" spc="0" normalizeH="0" baseline="0" noProof="0" dirty="0">
                <a:ln>
                  <a:noFill/>
                </a:ln>
                <a:solidFill>
                  <a:srgbClr val="C00000"/>
                </a:solidFill>
                <a:effectLst/>
                <a:uLnTx/>
                <a:uFillTx/>
                <a:latin typeface="Santander Text" panose="020B0504020201020104"/>
                <a:ea typeface="Times New Roman" panose="02020603050405020304" pitchFamily="18" charset="0"/>
                <a:cs typeface="+mn-cs"/>
              </a:rPr>
              <a:t>¿Puede mi compañía tener varias cuentas en Business Network?</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Times New Roman" panose="02020603050405020304" pitchFamily="18" charset="0"/>
                <a:cs typeface="+mn-cs"/>
              </a:rPr>
              <a:t>Si, su empresa puede tener varias cuentas de Ariba, dependiendo de las necesidades de su negocio.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1400" b="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b="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Times New Roman" panose="02020603050405020304" pitchFamily="18" charset="0"/>
                <a:cs typeface="+mn-cs"/>
              </a:rPr>
              <a:t>Por ejemplo, si su empresa tiene varias ubicaciones en todo el mundo, es posible que desee una cuenta separada para cada región.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b="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Times New Roman" panose="02020603050405020304" pitchFamily="18" charset="0"/>
                <a:cs typeface="+mn-cs"/>
              </a:rPr>
              <a:t>La mayoría de las empresas optan por tener una cuenta con varias relaciones con los clientes, lo que proporciona una ubicación centralizada para mantener la información del perfil de su empresa y todas sus relaciones con los clientes. Por favor, contacte con el administrador de su compañía antes de proceder a crear una nueva cuenta.</a:t>
            </a:r>
            <a:endParaRPr kumimoji="0" lang="es-ES" altLang="es-ES" sz="1400" b="0" i="0" u="none" strike="noStrike" kern="1200" cap="none" spc="0" normalizeH="0" baseline="0" noProof="0" dirty="0">
              <a:ln>
                <a:noFill/>
              </a:ln>
              <a:solidFill>
                <a:srgbClr val="C00000"/>
              </a:solidFill>
              <a:effectLst/>
              <a:uLnTx/>
              <a:uFillTx/>
              <a:latin typeface="Santander Text" panose="020B0504020201020104"/>
              <a:ea typeface="Calibri" panose="020F0502020204030204" pitchFamily="34" charset="0"/>
              <a:cs typeface="+mn-cs"/>
            </a:endParaRPr>
          </a:p>
        </p:txBody>
      </p:sp>
      <p:sp>
        <p:nvSpPr>
          <p:cNvPr id="7" name="Rectangle 6">
            <a:extLst>
              <a:ext uri="{FF2B5EF4-FFF2-40B4-BE49-F238E27FC236}">
                <a16:creationId xmlns:a16="http://schemas.microsoft.com/office/drawing/2014/main" id="{97C16539-31DC-44F5-AE84-4A32993A805C}"/>
              </a:ext>
            </a:extLst>
          </p:cNvPr>
          <p:cNvSpPr/>
          <p:nvPr/>
        </p:nvSpPr>
        <p:spPr>
          <a:xfrm>
            <a:off x="878631" y="4438957"/>
            <a:ext cx="9982961" cy="533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b="1" i="0" u="none" strike="noStrike" kern="1200" cap="none" spc="0" normalizeH="0" baseline="0" noProof="0" dirty="0">
                <a:ln>
                  <a:noFill/>
                </a:ln>
                <a:solidFill>
                  <a:srgbClr val="C00000"/>
                </a:solidFill>
                <a:effectLst/>
                <a:uLnTx/>
                <a:uFillTx/>
                <a:latin typeface="Santander Text" panose="020B0504020201020104"/>
                <a:ea typeface="Times New Roman" panose="02020603050405020304" pitchFamily="18" charset="0"/>
                <a:cs typeface="+mn-cs"/>
              </a:rPr>
              <a:t>Al intentar crear la cuenta en Business Network, está duplicada y al seleccionar contraseña olvidada, el sistema informa que no hay ninguna cuenta registrada en Ariba Commerce Cloud asociada con la dirección de correo electrónico.</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1400" b="1" i="0" u="none" strike="noStrike" kern="1200" cap="none" spc="0" normalizeH="0" baseline="0" noProof="0" dirty="0">
              <a:ln>
                <a:noFill/>
              </a:ln>
              <a:solidFill>
                <a:srgbClr val="C00000"/>
              </a:solidFill>
              <a:effectLst/>
              <a:uLnTx/>
              <a:uFillTx/>
              <a:latin typeface="Santander Text" panose="020B0504020201020104"/>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Calibri" panose="020F0502020204030204" pitchFamily="34" charset="0"/>
                <a:cs typeface="+mn-cs"/>
              </a:rPr>
              <a:t>Contacte con el departamento de IT o Compras de su compañía para reportar el problema o póngase en contacto con el administrador de la cuenta: 1) Haga </a:t>
            </a:r>
            <a:r>
              <a:rPr kumimoji="0" lang="es-ES" altLang="es-ES" sz="1400" i="0" u="none" strike="noStrike" kern="1200" cap="none" spc="0" normalizeH="0" baseline="0" noProof="0" dirty="0" err="1">
                <a:ln>
                  <a:noFill/>
                </a:ln>
                <a:solidFill>
                  <a:prstClr val="black">
                    <a:lumMod val="50000"/>
                    <a:lumOff val="50000"/>
                  </a:prstClr>
                </a:solidFill>
                <a:effectLst/>
                <a:uLnTx/>
                <a:uFillTx/>
                <a:latin typeface="Santander Text" panose="020B0504020201020104"/>
                <a:ea typeface="Calibri" panose="020F0502020204030204" pitchFamily="34" charset="0"/>
                <a:cs typeface="+mn-cs"/>
              </a:rPr>
              <a:t>click</a:t>
            </a:r>
            <a:r>
              <a:rPr kumimoji="0" lang="es-ES" alt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Calibri" panose="020F0502020204030204" pitchFamily="34" charset="0"/>
                <a:cs typeface="+mn-cs"/>
              </a:rPr>
              <a:t> en los 3 puntos junto al duplicado y acceda al perfil del proveedor, 2) Seleccione “Contactar Administrador”, 3) Complete el formulario para enviar la notificación.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1400"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Calibri" panose="020F0502020204030204" pitchFamily="34"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400" b="1" i="0" u="none" strike="noStrike" kern="1200" cap="none" spc="0" normalizeH="0" baseline="0" noProof="0" dirty="0">
                <a:ln>
                  <a:noFill/>
                </a:ln>
                <a:solidFill>
                  <a:srgbClr val="EB0000"/>
                </a:solidFill>
                <a:effectLst/>
                <a:uLnTx/>
                <a:uFillTx/>
                <a:latin typeface="Santander Text" panose="020B0504020201020104"/>
                <a:ea typeface="Calibri" panose="020F0502020204030204" pitchFamily="34" charset="0"/>
                <a:cs typeface="+mn-cs"/>
              </a:rPr>
              <a:t>! </a:t>
            </a:r>
            <a:r>
              <a:rPr kumimoji="0" lang="es-ES" altLang="es-ES" sz="1400" b="1"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Calibri" panose="020F0502020204030204" pitchFamily="34" charset="0"/>
                <a:cs typeface="+mn-cs"/>
              </a:rPr>
              <a:t>En caso de que sea urgente completar el registro, continúe con la creación de la cuenta aunque aparezca el mensaje de duplicados. Si posteriormente su compañía necesita unificar las cuentas, por favor, póngase en contacto con SAP</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1200" b="1" i="0" u="none" strike="noStrike" kern="1200" cap="none" spc="0" normalizeH="0" baseline="0" noProof="0" dirty="0">
              <a:ln>
                <a:noFill/>
              </a:ln>
              <a:solidFill>
                <a:prstClr val="black">
                  <a:lumMod val="50000"/>
                  <a:lumOff val="50000"/>
                </a:prstClr>
              </a:solidFill>
              <a:effectLst/>
              <a:uLnTx/>
              <a:uFillTx/>
              <a:latin typeface="Santander Text" panose="020B0504020201020104"/>
              <a:ea typeface="Calibri" panose="020F0502020204030204" pitchFamily="34"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1200" b="1" i="0" u="none" strike="noStrike" kern="1200" cap="none" spc="0" normalizeH="0" baseline="0" noProof="0" dirty="0">
              <a:ln>
                <a:noFill/>
              </a:ln>
              <a:solidFill>
                <a:srgbClr val="C00000"/>
              </a:solidFill>
              <a:effectLst/>
              <a:uLnTx/>
              <a:uFillTx/>
              <a:latin typeface="Santander Text" panose="020B0504020201020104"/>
              <a:ea typeface="Calibri" panose="020F0502020204030204" pitchFamily="34" charset="0"/>
              <a:cs typeface="+mn-cs"/>
            </a:endParaRPr>
          </a:p>
        </p:txBody>
      </p:sp>
      <p:pic>
        <p:nvPicPr>
          <p:cNvPr id="2" name="Picture 15" descr="A picture containing drawing&#10;&#10;Description automatically generated">
            <a:extLst>
              <a:ext uri="{FF2B5EF4-FFF2-40B4-BE49-F238E27FC236}">
                <a16:creationId xmlns:a16="http://schemas.microsoft.com/office/drawing/2014/main" id="{FDDD0D81-C00C-C387-0FB4-8B6F714B82CB}"/>
              </a:ext>
            </a:extLst>
          </p:cNvPr>
          <p:cNvPicPr>
            <a:picLocks noChangeAspect="1"/>
          </p:cNvPicPr>
          <p:nvPr/>
        </p:nvPicPr>
        <p:blipFill rotWithShape="1">
          <a:blip r:embed="rId3">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Tree>
    <p:extLst>
      <p:ext uri="{BB962C8B-B14F-4D97-AF65-F5344CB8AC3E}">
        <p14:creationId xmlns:p14="http://schemas.microsoft.com/office/powerpoint/2010/main" val="44926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2411" y="1591"/>
                        <a:ext cx="1587" cy="1587"/>
                      </a:xfrm>
                      <a:prstGeom prst="rect">
                        <a:avLst/>
                      </a:prstGeom>
                    </p:spPr>
                  </p:pic>
                </p:oleObj>
              </mc:Fallback>
            </mc:AlternateContent>
          </a:graphicData>
        </a:graphic>
      </p:graphicFrame>
      <p:sp>
        <p:nvSpPr>
          <p:cNvPr id="4" name="Rectangle: Rounded Corners 3">
            <a:extLst>
              <a:ext uri="{FF2B5EF4-FFF2-40B4-BE49-F238E27FC236}">
                <a16:creationId xmlns:a16="http://schemas.microsoft.com/office/drawing/2014/main" id="{68886063-BE98-402E-8342-0CC6A4B8A224}"/>
              </a:ext>
            </a:extLst>
          </p:cNvPr>
          <p:cNvSpPr/>
          <p:nvPr/>
        </p:nvSpPr>
        <p:spPr>
          <a:xfrm>
            <a:off x="-488865" y="568036"/>
            <a:ext cx="4064143"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Contacto</a:t>
            </a:r>
            <a:r>
              <a:rPr lang="en-GB" sz="3200" dirty="0">
                <a:latin typeface="Santander Text" panose="020B0504020201020104" pitchFamily="34" charset="0"/>
              </a:rPr>
              <a:t> - </a:t>
            </a:r>
            <a:r>
              <a:rPr lang="en-GB" sz="3200" dirty="0" err="1">
                <a:latin typeface="Santander Text" panose="020B0504020201020104" pitchFamily="34" charset="0"/>
              </a:rPr>
              <a:t>Ayuda</a:t>
            </a:r>
            <a:endParaRPr lang="en-GB" sz="3200" dirty="0">
              <a:latin typeface="Santander Text" panose="020B0504020201020104" pitchFamily="34" charset="0"/>
            </a:endParaRPr>
          </a:p>
        </p:txBody>
      </p:sp>
      <p:pic>
        <p:nvPicPr>
          <p:cNvPr id="6" name="Picture 5" descr="A lit up sign on a window&#10;&#10;Description automatically generated">
            <a:extLst>
              <a:ext uri="{FF2B5EF4-FFF2-40B4-BE49-F238E27FC236}">
                <a16:creationId xmlns:a16="http://schemas.microsoft.com/office/drawing/2014/main" id="{65F92EB1-DC40-45D8-8C6F-4D970B3F36DF}"/>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190007" y="1"/>
            <a:ext cx="6003235" cy="6858000"/>
          </a:xfrm>
          <a:prstGeom prst="rect">
            <a:avLst/>
          </a:prstGeom>
        </p:spPr>
      </p:pic>
      <p:sp>
        <p:nvSpPr>
          <p:cNvPr id="9" name="Rectangle 8">
            <a:extLst>
              <a:ext uri="{FF2B5EF4-FFF2-40B4-BE49-F238E27FC236}">
                <a16:creationId xmlns:a16="http://schemas.microsoft.com/office/drawing/2014/main" id="{707440F3-7640-4FDE-AF00-B7CD3FF5F159}"/>
              </a:ext>
            </a:extLst>
          </p:cNvPr>
          <p:cNvSpPr/>
          <p:nvPr/>
        </p:nvSpPr>
        <p:spPr>
          <a:xfrm>
            <a:off x="959710" y="3042199"/>
            <a:ext cx="4138915" cy="830997"/>
          </a:xfrm>
          <a:prstGeom prst="rect">
            <a:avLst/>
          </a:prstGeom>
        </p:spPr>
        <p:txBody>
          <a:bodyPr wrap="square">
            <a:spAutoFit/>
          </a:bodyPr>
          <a:lstStyle/>
          <a:p>
            <a:r>
              <a:rPr lang="en-US" sz="1600" b="1" dirty="0" err="1">
                <a:solidFill>
                  <a:srgbClr val="000000"/>
                </a:solidFill>
                <a:latin typeface="Santander Text" panose="020B0504020201020104" pitchFamily="34" charset="0"/>
              </a:rPr>
              <a:t>Soporte</a:t>
            </a:r>
            <a:r>
              <a:rPr lang="en-US" sz="1600" b="1" dirty="0">
                <a:solidFill>
                  <a:srgbClr val="000000"/>
                </a:solidFill>
                <a:latin typeface="Santander Text" panose="020B0504020201020104" pitchFamily="34" charset="0"/>
              </a:rPr>
              <a:t> </a:t>
            </a:r>
            <a:r>
              <a:rPr lang="en-US" sz="1600" b="1" dirty="0" err="1">
                <a:solidFill>
                  <a:srgbClr val="000000"/>
                </a:solidFill>
                <a:latin typeface="Santander Text" panose="020B0504020201020104" pitchFamily="34" charset="0"/>
              </a:rPr>
              <a:t>técnico</a:t>
            </a:r>
            <a:endParaRPr lang="en-US" sz="1600" b="1" dirty="0">
              <a:solidFill>
                <a:srgbClr val="000000"/>
              </a:solidFill>
              <a:latin typeface="Santander Text" panose="020B0504020201020104" pitchFamily="34" charset="0"/>
            </a:endParaRPr>
          </a:p>
          <a:p>
            <a:r>
              <a:rPr lang="en-US" sz="1600" dirty="0" err="1">
                <a:solidFill>
                  <a:srgbClr val="000000"/>
                </a:solidFill>
                <a:latin typeface="Santander Text" panose="020B0504020201020104" pitchFamily="34" charset="0"/>
                <a:hlinkClick r:id="rId9"/>
              </a:rPr>
              <a:t>Haga</a:t>
            </a:r>
            <a:r>
              <a:rPr lang="en-US" sz="1600" dirty="0">
                <a:solidFill>
                  <a:srgbClr val="000000"/>
                </a:solidFill>
                <a:latin typeface="Santander Text" panose="020B0504020201020104" pitchFamily="34" charset="0"/>
                <a:hlinkClick r:id="rId9"/>
              </a:rPr>
              <a:t> click </a:t>
            </a:r>
            <a:r>
              <a:rPr lang="en-US" sz="1600" dirty="0" err="1">
                <a:solidFill>
                  <a:srgbClr val="000000"/>
                </a:solidFill>
                <a:latin typeface="Santander Text" panose="020B0504020201020104" pitchFamily="34" charset="0"/>
                <a:hlinkClick r:id="rId9"/>
              </a:rPr>
              <a:t>aquí</a:t>
            </a:r>
            <a:r>
              <a:rPr lang="en-US" sz="1600" dirty="0">
                <a:solidFill>
                  <a:srgbClr val="000000"/>
                </a:solidFill>
                <a:latin typeface="Santander Text" panose="020B0504020201020104" pitchFamily="34" charset="0"/>
                <a:hlinkClick r:id="rId9"/>
              </a:rPr>
              <a:t> </a:t>
            </a:r>
            <a:r>
              <a:rPr lang="en-US" sz="1600" dirty="0">
                <a:solidFill>
                  <a:srgbClr val="000000"/>
                </a:solidFill>
                <a:latin typeface="Santander Text" panose="020B0504020201020104" pitchFamily="34" charset="0"/>
              </a:rPr>
              <a:t>para </a:t>
            </a:r>
            <a:r>
              <a:rPr lang="en-US" sz="1600" dirty="0" err="1">
                <a:solidFill>
                  <a:srgbClr val="000000"/>
                </a:solidFill>
                <a:latin typeface="Santander Text" panose="020B0504020201020104" pitchFamily="34" charset="0"/>
              </a:rPr>
              <a:t>solicitar</a:t>
            </a:r>
            <a:r>
              <a:rPr lang="en-US" sz="1600" dirty="0">
                <a:solidFill>
                  <a:srgbClr val="000000"/>
                </a:solidFill>
                <a:latin typeface="Santander Text" panose="020B0504020201020104" pitchFamily="34" charset="0"/>
              </a:rPr>
              <a:t> </a:t>
            </a:r>
            <a:r>
              <a:rPr lang="en-US" sz="1600" dirty="0" err="1">
                <a:solidFill>
                  <a:srgbClr val="000000"/>
                </a:solidFill>
                <a:latin typeface="Santander Text" panose="020B0504020201020104" pitchFamily="34" charset="0"/>
              </a:rPr>
              <a:t>soporte</a:t>
            </a:r>
            <a:r>
              <a:rPr lang="en-US" sz="1600" dirty="0">
                <a:solidFill>
                  <a:srgbClr val="000000"/>
                </a:solidFill>
                <a:latin typeface="Santander Text" panose="020B0504020201020104" pitchFamily="34" charset="0"/>
              </a:rPr>
              <a:t> </a:t>
            </a:r>
            <a:r>
              <a:rPr lang="en-US" sz="1600" dirty="0" err="1">
                <a:solidFill>
                  <a:srgbClr val="000000"/>
                </a:solidFill>
                <a:latin typeface="Santander Text" panose="020B0504020201020104" pitchFamily="34" charset="0"/>
              </a:rPr>
              <a:t>técnico</a:t>
            </a:r>
            <a:r>
              <a:rPr lang="en-US" sz="1600" dirty="0">
                <a:solidFill>
                  <a:srgbClr val="000000"/>
                </a:solidFill>
                <a:latin typeface="Santander Text" panose="020B0504020201020104" pitchFamily="34" charset="0"/>
              </a:rPr>
              <a:t> al </a:t>
            </a:r>
            <a:r>
              <a:rPr lang="en-US" sz="1600" dirty="0" err="1">
                <a:solidFill>
                  <a:srgbClr val="000000"/>
                </a:solidFill>
                <a:latin typeface="Santander Text" panose="020B0504020201020104" pitchFamily="34" charset="0"/>
              </a:rPr>
              <a:t>equipo</a:t>
            </a:r>
            <a:r>
              <a:rPr lang="en-US" sz="1600" dirty="0">
                <a:solidFill>
                  <a:srgbClr val="000000"/>
                </a:solidFill>
                <a:latin typeface="Santander Text" panose="020B0504020201020104" pitchFamily="34" charset="0"/>
              </a:rPr>
              <a:t> de </a:t>
            </a:r>
            <a:r>
              <a:rPr lang="en-US" sz="1600" dirty="0" err="1">
                <a:solidFill>
                  <a:srgbClr val="000000"/>
                </a:solidFill>
                <a:latin typeface="Santander Text" panose="020B0504020201020104" pitchFamily="34" charset="0"/>
              </a:rPr>
              <a:t>expertos</a:t>
            </a:r>
            <a:r>
              <a:rPr lang="en-US" sz="1600" dirty="0">
                <a:solidFill>
                  <a:srgbClr val="000000"/>
                </a:solidFill>
                <a:latin typeface="Santander Text" panose="020B0504020201020104" pitchFamily="34" charset="0"/>
              </a:rPr>
              <a:t> de SAP</a:t>
            </a:r>
          </a:p>
        </p:txBody>
      </p:sp>
      <p:pic>
        <p:nvPicPr>
          <p:cNvPr id="10" name="Picture 9" descr="A picture containing drawing&#10;&#10;Description automatically generated">
            <a:extLst>
              <a:ext uri="{FF2B5EF4-FFF2-40B4-BE49-F238E27FC236}">
                <a16:creationId xmlns:a16="http://schemas.microsoft.com/office/drawing/2014/main" id="{8D6C9C68-E113-40E5-B532-93717559DFFA}"/>
              </a:ext>
            </a:extLst>
          </p:cNvPr>
          <p:cNvPicPr>
            <a:picLocks noChangeAspect="1"/>
          </p:cNvPicPr>
          <p:nvPr/>
        </p:nvPicPr>
        <p:blipFill rotWithShape="1">
          <a:blip r:embed="rId10">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3" name="Slide Number Placeholder 2">
            <a:extLst>
              <a:ext uri="{FF2B5EF4-FFF2-40B4-BE49-F238E27FC236}">
                <a16:creationId xmlns:a16="http://schemas.microsoft.com/office/drawing/2014/main" id="{25E45537-3B22-48C5-8E64-91273216AC8C}"/>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21</a:t>
            </a:fld>
            <a:endParaRPr lang="es-ES">
              <a:solidFill>
                <a:prstClr val="black">
                  <a:tint val="75000"/>
                </a:prstClr>
              </a:solidFill>
            </a:endParaRPr>
          </a:p>
        </p:txBody>
      </p:sp>
      <p:sp>
        <p:nvSpPr>
          <p:cNvPr id="11" name="Rectangle 10">
            <a:extLst>
              <a:ext uri="{FF2B5EF4-FFF2-40B4-BE49-F238E27FC236}">
                <a16:creationId xmlns:a16="http://schemas.microsoft.com/office/drawing/2014/main" id="{ACF93CF7-8B97-4428-9AE1-40D759463D32}"/>
              </a:ext>
            </a:extLst>
          </p:cNvPr>
          <p:cNvSpPr/>
          <p:nvPr/>
        </p:nvSpPr>
        <p:spPr>
          <a:xfrm>
            <a:off x="959710" y="4201363"/>
            <a:ext cx="4526691" cy="1077218"/>
          </a:xfrm>
          <a:prstGeom prst="rect">
            <a:avLst/>
          </a:prstGeom>
        </p:spPr>
        <p:txBody>
          <a:bodyPr wrap="square">
            <a:spAutoFit/>
          </a:bodyPr>
          <a:lstStyle/>
          <a:p>
            <a:r>
              <a:rPr lang="en-US" sz="1600" b="1" dirty="0" err="1">
                <a:solidFill>
                  <a:srgbClr val="000000"/>
                </a:solidFill>
                <a:latin typeface="Santander Text" panose="020B0504020201020104" pitchFamily="34" charset="0"/>
              </a:rPr>
              <a:t>Soporte</a:t>
            </a:r>
            <a:r>
              <a:rPr lang="en-US" sz="1600" b="1" dirty="0">
                <a:solidFill>
                  <a:srgbClr val="000000"/>
                </a:solidFill>
                <a:latin typeface="Santander Text" panose="020B0504020201020104" pitchFamily="34" charset="0"/>
              </a:rPr>
              <a:t> </a:t>
            </a:r>
            <a:r>
              <a:rPr lang="en-US" sz="1600" b="1" dirty="0" err="1">
                <a:solidFill>
                  <a:srgbClr val="000000"/>
                </a:solidFill>
                <a:latin typeface="Santander Text" panose="020B0504020201020104" pitchFamily="34" charset="0"/>
              </a:rPr>
              <a:t>operativo</a:t>
            </a:r>
            <a:endParaRPr lang="en-US" sz="1600" b="1" dirty="0">
              <a:solidFill>
                <a:srgbClr val="000000"/>
              </a:solidFill>
              <a:latin typeface="Santander Text" panose="020B0504020201020104" pitchFamily="34" charset="0"/>
            </a:endParaRPr>
          </a:p>
          <a:p>
            <a:r>
              <a:rPr lang="en-US" sz="1600" dirty="0">
                <a:latin typeface="Santander Text" panose="020B0504020201020104" pitchFamily="34" charset="0"/>
              </a:rPr>
              <a:t>¿No sabe </a:t>
            </a:r>
            <a:r>
              <a:rPr lang="en-US" sz="1600" dirty="0" err="1">
                <a:latin typeface="Santander Text" panose="020B0504020201020104" pitchFamily="34" charset="0"/>
              </a:rPr>
              <a:t>qué</a:t>
            </a:r>
            <a:r>
              <a:rPr lang="en-US" sz="1600" dirty="0">
                <a:latin typeface="Santander Text" panose="020B0504020201020104" pitchFamily="34" charset="0"/>
              </a:rPr>
              <a:t> pasos </a:t>
            </a:r>
            <a:r>
              <a:rPr lang="en-US" sz="1600" dirty="0" err="1">
                <a:latin typeface="Santander Text" panose="020B0504020201020104" pitchFamily="34" charset="0"/>
              </a:rPr>
              <a:t>seguir</a:t>
            </a:r>
            <a:r>
              <a:rPr lang="en-US" sz="1600" dirty="0">
                <a:latin typeface="Santander Text" panose="020B0504020201020104" pitchFamily="34" charset="0"/>
              </a:rPr>
              <a:t>? </a:t>
            </a:r>
          </a:p>
          <a:p>
            <a:r>
              <a:rPr lang="es-ES" sz="1600" dirty="0">
                <a:latin typeface="Santander Text" panose="020B0504020201020104" pitchFamily="34" charset="0"/>
              </a:rPr>
              <a:t>Escriba un email con sus dudas a:</a:t>
            </a:r>
          </a:p>
          <a:p>
            <a:r>
              <a:rPr lang="es-ES" sz="1600" dirty="0">
                <a:latin typeface="Santander Text" panose="020B0504020201020104" pitchFamily="34" charset="0"/>
                <a:hlinkClick r:id="rId11"/>
              </a:rPr>
              <a:t>ProveedoresEuropa@gruposantander.com</a:t>
            </a:r>
            <a:endParaRPr lang="es-ES" sz="1600" dirty="0">
              <a:latin typeface="Santander Text" panose="020B0504020201020104" pitchFamily="34" charset="0"/>
            </a:endParaRPr>
          </a:p>
        </p:txBody>
      </p:sp>
      <p:sp>
        <p:nvSpPr>
          <p:cNvPr id="8" name="Rectangle 8">
            <a:extLst>
              <a:ext uri="{FF2B5EF4-FFF2-40B4-BE49-F238E27FC236}">
                <a16:creationId xmlns:a16="http://schemas.microsoft.com/office/drawing/2014/main" id="{B98F2D63-5641-6791-05A8-3FC824D45048}"/>
              </a:ext>
            </a:extLst>
          </p:cNvPr>
          <p:cNvSpPr/>
          <p:nvPr/>
        </p:nvSpPr>
        <p:spPr>
          <a:xfrm>
            <a:off x="959710" y="1886508"/>
            <a:ext cx="4138915" cy="830997"/>
          </a:xfrm>
          <a:prstGeom prst="rect">
            <a:avLst/>
          </a:prstGeom>
        </p:spPr>
        <p:txBody>
          <a:bodyPr wrap="square">
            <a:spAutoFit/>
          </a:bodyPr>
          <a:lstStyle/>
          <a:p>
            <a:r>
              <a:rPr lang="en-US" sz="1600" b="1" dirty="0">
                <a:solidFill>
                  <a:srgbClr val="000000"/>
                </a:solidFill>
                <a:latin typeface="Santander Text" panose="020B0504020201020104" pitchFamily="34" charset="0"/>
              </a:rPr>
              <a:t>Su Portal de Proveedores </a:t>
            </a:r>
            <a:r>
              <a:rPr lang="en-US" sz="1600" b="1" dirty="0" err="1">
                <a:solidFill>
                  <a:srgbClr val="000000"/>
                </a:solidFill>
                <a:latin typeface="Santander Text" panose="020B0504020201020104" pitchFamily="34" charset="0"/>
              </a:rPr>
              <a:t>aquí</a:t>
            </a:r>
            <a:endParaRPr lang="en-US" sz="1600" b="1" dirty="0">
              <a:solidFill>
                <a:srgbClr val="000000"/>
              </a:solidFill>
              <a:latin typeface="Santander Text" panose="020B0504020201020104" pitchFamily="34" charset="0"/>
            </a:endParaRPr>
          </a:p>
          <a:p>
            <a:r>
              <a:rPr lang="en-US" sz="1600" dirty="0" err="1">
                <a:solidFill>
                  <a:srgbClr val="000000"/>
                </a:solidFill>
                <a:latin typeface="Santander Text" panose="020B0504020201020104" pitchFamily="34" charset="0"/>
              </a:rPr>
              <a:t>Encuentre</a:t>
            </a:r>
            <a:r>
              <a:rPr lang="en-US" sz="1600" dirty="0">
                <a:solidFill>
                  <a:srgbClr val="000000"/>
                </a:solidFill>
                <a:latin typeface="Santander Text" panose="020B0504020201020104" pitchFamily="34" charset="0"/>
              </a:rPr>
              <a:t> </a:t>
            </a:r>
            <a:r>
              <a:rPr lang="en-US" sz="1600" dirty="0" err="1">
                <a:solidFill>
                  <a:srgbClr val="000000"/>
                </a:solidFill>
                <a:latin typeface="Santander Text" panose="020B0504020201020104" pitchFamily="34" charset="0"/>
              </a:rPr>
              <a:t>todo</a:t>
            </a:r>
            <a:r>
              <a:rPr lang="en-US" sz="1600" dirty="0">
                <a:solidFill>
                  <a:srgbClr val="000000"/>
                </a:solidFill>
                <a:latin typeface="Santander Text" panose="020B0504020201020104" pitchFamily="34" charset="0"/>
              </a:rPr>
              <a:t> </a:t>
            </a:r>
            <a:r>
              <a:rPr lang="en-US" sz="1600" dirty="0" err="1">
                <a:solidFill>
                  <a:srgbClr val="000000"/>
                </a:solidFill>
                <a:latin typeface="Santander Text" panose="020B0504020201020104" pitchFamily="34" charset="0"/>
              </a:rPr>
              <a:t>el</a:t>
            </a:r>
            <a:r>
              <a:rPr lang="en-US" sz="1600" dirty="0">
                <a:solidFill>
                  <a:srgbClr val="000000"/>
                </a:solidFill>
                <a:latin typeface="Santander Text" panose="020B0504020201020104" pitchFamily="34" charset="0"/>
              </a:rPr>
              <a:t> material que </a:t>
            </a:r>
            <a:r>
              <a:rPr lang="en-US" sz="1600" dirty="0" err="1">
                <a:solidFill>
                  <a:srgbClr val="000000"/>
                </a:solidFill>
                <a:latin typeface="Santander Text" panose="020B0504020201020104" pitchFamily="34" charset="0"/>
              </a:rPr>
              <a:t>necesite</a:t>
            </a:r>
            <a:r>
              <a:rPr lang="en-US" sz="1600" dirty="0">
                <a:solidFill>
                  <a:srgbClr val="000000"/>
                </a:solidFill>
                <a:latin typeface="Santander Text" panose="020B0504020201020104" pitchFamily="34" charset="0"/>
              </a:rPr>
              <a:t> </a:t>
            </a:r>
            <a:r>
              <a:rPr lang="en-US" sz="1600" dirty="0" err="1">
                <a:solidFill>
                  <a:srgbClr val="000000"/>
                </a:solidFill>
                <a:latin typeface="Santander Text" panose="020B0504020201020104" pitchFamily="34" charset="0"/>
              </a:rPr>
              <a:t>en</a:t>
            </a:r>
            <a:r>
              <a:rPr lang="en-US" sz="1600" dirty="0">
                <a:solidFill>
                  <a:srgbClr val="000000"/>
                </a:solidFill>
                <a:latin typeface="Santander Text" panose="020B0504020201020104" pitchFamily="34" charset="0"/>
              </a:rPr>
              <a:t>: </a:t>
            </a:r>
            <a:r>
              <a:rPr lang="en-US" sz="1600" dirty="0">
                <a:solidFill>
                  <a:srgbClr val="000000"/>
                </a:solidFill>
                <a:latin typeface="Santander Text" panose="020B0504020201020104" pitchFamily="34" charset="0"/>
                <a:hlinkClick r:id="rId12"/>
              </a:rPr>
              <a:t>Supplier Information Portal</a:t>
            </a:r>
            <a:endParaRPr lang="en-US" sz="1600" dirty="0">
              <a:solidFill>
                <a:srgbClr val="000000"/>
              </a:solidFill>
              <a:latin typeface="Santander Text" panose="020B0504020201020104" pitchFamily="34" charset="0"/>
            </a:endParaRPr>
          </a:p>
        </p:txBody>
      </p:sp>
    </p:spTree>
    <p:extLst>
      <p:ext uri="{BB962C8B-B14F-4D97-AF65-F5344CB8AC3E}">
        <p14:creationId xmlns:p14="http://schemas.microsoft.com/office/powerpoint/2010/main" val="349081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22411" y="1591"/>
                        <a:ext cx="1587" cy="1587"/>
                      </a:xfrm>
                      <a:prstGeom prst="rect">
                        <a:avLst/>
                      </a:prstGeom>
                    </p:spPr>
                  </p:pic>
                </p:oleObj>
              </mc:Fallback>
            </mc:AlternateContent>
          </a:graphicData>
        </a:graphic>
      </p:graphicFrame>
      <p:pic>
        <p:nvPicPr>
          <p:cNvPr id="16" name="Picture 15" descr="A picture containing drawing&#10;&#10;Description automatically generated">
            <a:extLst>
              <a:ext uri="{FF2B5EF4-FFF2-40B4-BE49-F238E27FC236}">
                <a16:creationId xmlns:a16="http://schemas.microsoft.com/office/drawing/2014/main" id="{39227CB4-6113-49BF-A7B4-8E9F72947206}"/>
              </a:ext>
            </a:extLst>
          </p:cNvPr>
          <p:cNvPicPr>
            <a:picLocks noChangeAspect="1"/>
          </p:cNvPicPr>
          <p:nvPr/>
        </p:nvPicPr>
        <p:blipFill rotWithShape="1">
          <a:blip r:embed="rId6">
            <a:extLst>
              <a:ext uri="{28A0092B-C50C-407E-A947-70E740481C1C}">
                <a14:useLocalDpi xmlns:a14="http://schemas.microsoft.com/office/drawing/2010/main" val="0"/>
              </a:ext>
            </a:extLst>
          </a:blip>
          <a:srcRect r="40189"/>
          <a:stretch/>
        </p:blipFill>
        <p:spPr>
          <a:xfrm>
            <a:off x="4344163" y="2710249"/>
            <a:ext cx="3503675" cy="1437503"/>
          </a:xfrm>
          <a:prstGeom prst="rect">
            <a:avLst/>
          </a:prstGeom>
          <a:noFill/>
        </p:spPr>
      </p:pic>
      <p:sp>
        <p:nvSpPr>
          <p:cNvPr id="3" name="Slide Number Placeholder 2">
            <a:extLst>
              <a:ext uri="{FF2B5EF4-FFF2-40B4-BE49-F238E27FC236}">
                <a16:creationId xmlns:a16="http://schemas.microsoft.com/office/drawing/2014/main" id="{743C5736-5AC3-486F-B307-62A02FB162E1}"/>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22</a:t>
            </a:fld>
            <a:endParaRPr lang="es-ES" dirty="0">
              <a:solidFill>
                <a:prstClr val="black">
                  <a:tint val="75000"/>
                </a:prstClr>
              </a:solidFill>
            </a:endParaRPr>
          </a:p>
        </p:txBody>
      </p:sp>
    </p:spTree>
    <p:extLst>
      <p:ext uri="{BB962C8B-B14F-4D97-AF65-F5344CB8AC3E}">
        <p14:creationId xmlns:p14="http://schemas.microsoft.com/office/powerpoint/2010/main" val="13803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sp>
        <p:nvSpPr>
          <p:cNvPr id="3" name="Rectangle: Rounded Corners 2">
            <a:hlinkClick r:id="rId3" action="ppaction://hlinksldjump"/>
            <a:extLst>
              <a:ext uri="{FF2B5EF4-FFF2-40B4-BE49-F238E27FC236}">
                <a16:creationId xmlns:a16="http://schemas.microsoft.com/office/drawing/2014/main" id="{29C8FA9D-94B7-402F-8CEF-50579834158E}"/>
              </a:ext>
            </a:extLst>
          </p:cNvPr>
          <p:cNvSpPr/>
          <p:nvPr/>
        </p:nvSpPr>
        <p:spPr>
          <a:xfrm>
            <a:off x="-510638" y="568036"/>
            <a:ext cx="3188524"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s-ES" sz="3200" dirty="0">
                <a:latin typeface="Santander Text" panose="020B0504020201020104" pitchFamily="34" charset="0"/>
              </a:rPr>
              <a:t>Contenido</a:t>
            </a:r>
          </a:p>
        </p:txBody>
      </p:sp>
      <p:pic>
        <p:nvPicPr>
          <p:cNvPr id="15" name="Picture 15" descr="A picture containing drawing&#10;&#10;Description automatically generated">
            <a:extLst>
              <a:ext uri="{FF2B5EF4-FFF2-40B4-BE49-F238E27FC236}">
                <a16:creationId xmlns:a16="http://schemas.microsoft.com/office/drawing/2014/main" id="{6D2E0A5C-7EBD-DE3A-715C-3035F4069DF7}"/>
              </a:ext>
            </a:extLst>
          </p:cNvPr>
          <p:cNvPicPr>
            <a:picLocks noChangeAspect="1"/>
          </p:cNvPicPr>
          <p:nvPr/>
        </p:nvPicPr>
        <p:blipFill rotWithShape="1">
          <a:blip r:embed="rId4">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4" name="Rectangle 16">
            <a:extLst>
              <a:ext uri="{FF2B5EF4-FFF2-40B4-BE49-F238E27FC236}">
                <a16:creationId xmlns:a16="http://schemas.microsoft.com/office/drawing/2014/main" id="{925A5B20-2668-D869-5450-32C20BBB8396}"/>
              </a:ext>
            </a:extLst>
          </p:cNvPr>
          <p:cNvSpPr/>
          <p:nvPr/>
        </p:nvSpPr>
        <p:spPr>
          <a:xfrm>
            <a:off x="767133" y="1840354"/>
            <a:ext cx="10628449" cy="817245"/>
          </a:xfrm>
          <a:prstGeom prst="roundRect">
            <a:avLst/>
          </a:prstGeom>
          <a:solidFill>
            <a:schemeClr val="bg1">
              <a:lumMod val="95000"/>
            </a:schemeClr>
          </a:solidFill>
          <a:ln w="9525">
            <a:solidFill>
              <a:schemeClr val="bg1"/>
            </a:solidFill>
          </a:ln>
        </p:spPr>
        <p:txBody>
          <a:bodyPr wrap="square" anchor="ctr">
            <a:spAutoFit/>
          </a:bodyPr>
          <a:lstStyle/>
          <a:p>
            <a:pPr marR="0" lvl="0" algn="just" defTabSz="914400" rtl="0" eaLnBrk="1" fontAlgn="auto" latinLnBrk="0" hangingPunct="1">
              <a:lnSpc>
                <a:spcPct val="100000"/>
              </a:lnSpc>
              <a:spcBef>
                <a:spcPts val="0"/>
              </a:spcBef>
              <a:spcAft>
                <a:spcPts val="0"/>
              </a:spcAft>
              <a:buClrTx/>
              <a:buSzTx/>
              <a:tabLst/>
              <a:defRPr/>
            </a:pPr>
            <a:r>
              <a:rPr lang="es-ES" sz="1400" dirty="0">
                <a:solidFill>
                  <a:prstClr val="black"/>
                </a:solidFill>
                <a:latin typeface="Santander Text" panose="020B0504020201020104" pitchFamily="34" charset="0"/>
                <a:ea typeface="Open Sans" panose="020B0606030504020204" pitchFamily="34" charset="0"/>
                <a:cs typeface="Browallia New" panose="020B0502040204020203" pitchFamily="34" charset="-34"/>
                <a:sym typeface="Wingdings" panose="05000000000000000000" pitchFamily="2" charset="2"/>
              </a:rPr>
              <a:t>Tras rellenar el Cuestionario de Registro del Proveedor, el siguiente paso es la Configuración de perfil de Business Network. Esta etapa del proceso es esencial para evitar incidencias en su operativa con Santander. Una vez realizada la configuración correctamente, los usuarios seleccionados por usted tendrán asignados unos permisos específicos y ya podrán recibir nuestras notificaciones.</a:t>
            </a:r>
            <a:endParaRPr lang="es-ES" sz="1400" dirty="0">
              <a:latin typeface="Santander Text" panose="020B0504020201020104" pitchFamily="34" charset="0"/>
              <a:ea typeface="Open Sans" panose="020B0606030504020204" pitchFamily="34" charset="0"/>
              <a:cs typeface="Browallia New" panose="020B0502040204020203" pitchFamily="34" charset="-34"/>
              <a:sym typeface="Wingdings" panose="05000000000000000000" pitchFamily="2" charset="2"/>
            </a:endParaRPr>
          </a:p>
        </p:txBody>
      </p:sp>
      <p:sp>
        <p:nvSpPr>
          <p:cNvPr id="5" name="Rectangle: Rounded Corners 36">
            <a:extLst>
              <a:ext uri="{FF2B5EF4-FFF2-40B4-BE49-F238E27FC236}">
                <a16:creationId xmlns:a16="http://schemas.microsoft.com/office/drawing/2014/main" id="{B4D84E67-88FE-6447-0B4D-1F690652095E}"/>
              </a:ext>
            </a:extLst>
          </p:cNvPr>
          <p:cNvSpPr/>
          <p:nvPr/>
        </p:nvSpPr>
        <p:spPr>
          <a:xfrm>
            <a:off x="664887" y="1189984"/>
            <a:ext cx="5239524" cy="443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err="1">
                <a:solidFill>
                  <a:schemeClr val="tx1"/>
                </a:solidFill>
                <a:latin typeface="Santander Text" panose="020B0504020201020104" pitchFamily="34" charset="0"/>
              </a:rPr>
              <a:t>Configuración</a:t>
            </a:r>
            <a:r>
              <a:rPr lang="en-GB" sz="1400" b="1" dirty="0">
                <a:solidFill>
                  <a:schemeClr val="tx1"/>
                </a:solidFill>
                <a:latin typeface="Santander Text" panose="020B0504020201020104" pitchFamily="34" charset="0"/>
              </a:rPr>
              <a:t> de Business Network</a:t>
            </a:r>
          </a:p>
        </p:txBody>
      </p:sp>
      <p:sp>
        <p:nvSpPr>
          <p:cNvPr id="6" name="TextBox 8">
            <a:extLst>
              <a:ext uri="{FF2B5EF4-FFF2-40B4-BE49-F238E27FC236}">
                <a16:creationId xmlns:a16="http://schemas.microsoft.com/office/drawing/2014/main" id="{15F517B6-6A23-9E3E-0D41-9867775F2377}"/>
              </a:ext>
            </a:extLst>
          </p:cNvPr>
          <p:cNvSpPr txBox="1"/>
          <p:nvPr/>
        </p:nvSpPr>
        <p:spPr>
          <a:xfrm>
            <a:off x="767133" y="2864622"/>
            <a:ext cx="9030010" cy="3481081"/>
          </a:xfrm>
          <a:prstGeom prst="rect">
            <a:avLst/>
          </a:prstGeom>
          <a:noFill/>
        </p:spPr>
        <p:txBody>
          <a:bodyPr wrap="square" rtlCol="0">
            <a:spAutoFit/>
          </a:bodyPr>
          <a:lstStyle/>
          <a:p>
            <a:pPr>
              <a:lnSpc>
                <a:spcPct val="200000"/>
              </a:lnSpc>
              <a:buClr>
                <a:srgbClr val="00D700"/>
              </a:buClr>
            </a:pPr>
            <a:r>
              <a:rPr lang="es-ES" sz="1400" dirty="0">
                <a:latin typeface="Santander Headline" panose="020B0504020201020104" pitchFamily="34" charset="0"/>
                <a:ea typeface="Tahoma" panose="020B0604030504040204" pitchFamily="34" charset="0"/>
                <a:cs typeface="Tahoma" panose="020B0604030504040204" pitchFamily="34" charset="0"/>
              </a:rPr>
              <a:t>En esta sección encontrarás el siguiente </a:t>
            </a:r>
            <a:r>
              <a:rPr lang="es-ES" sz="1400" b="1" dirty="0">
                <a:latin typeface="Santander Headline" panose="020B0504020201020104" pitchFamily="34" charset="0"/>
                <a:ea typeface="Tahoma" panose="020B0604030504040204" pitchFamily="34" charset="0"/>
                <a:cs typeface="Tahoma" panose="020B0604030504040204" pitchFamily="34" charset="0"/>
              </a:rPr>
              <a:t>contenido</a:t>
            </a:r>
            <a:r>
              <a:rPr lang="es-ES" sz="1400" dirty="0">
                <a:latin typeface="Santander Headline" panose="020B0504020201020104" pitchFamily="34" charset="0"/>
                <a:ea typeface="Tahoma" panose="020B0604030504040204" pitchFamily="34" charset="0"/>
                <a:cs typeface="Tahoma" panose="020B0604030504040204" pitchFamily="34" charset="0"/>
              </a:rPr>
              <a:t>:</a:t>
            </a:r>
          </a:p>
          <a:p>
            <a:pPr marL="342900" indent="-342900">
              <a:lnSpc>
                <a:spcPct val="200000"/>
              </a:lnSpc>
              <a:buClr>
                <a:schemeClr val="tx1"/>
              </a:buClr>
              <a:buFont typeface="Wingdings" panose="05000000000000000000" pitchFamily="2" charset="2"/>
              <a:buChar char="§"/>
            </a:pPr>
            <a:r>
              <a:rPr lang="es-ES" sz="1400" dirty="0">
                <a:latin typeface="Santander Headline" panose="020B0504020201020104" pitchFamily="34" charset="0"/>
                <a:ea typeface="Tahoma" panose="020B0604030504040204" pitchFamily="34" charset="0"/>
                <a:cs typeface="Tahoma" panose="020B0604030504040204" pitchFamily="34" charset="0"/>
              </a:rPr>
              <a:t>Creación de cuentas Business Network (Si no dispone de una)</a:t>
            </a:r>
          </a:p>
          <a:p>
            <a:pPr marL="342900" indent="-342900">
              <a:lnSpc>
                <a:spcPct val="200000"/>
              </a:lnSpc>
              <a:buClr>
                <a:schemeClr val="tx1"/>
              </a:buClr>
              <a:buFont typeface="Wingdings" panose="05000000000000000000" pitchFamily="2" charset="2"/>
              <a:buChar char="§"/>
            </a:pPr>
            <a:r>
              <a:rPr lang="es-ES" sz="1400" dirty="0">
                <a:latin typeface="Santander Headline" panose="020B0504020201020104" pitchFamily="34" charset="0"/>
                <a:ea typeface="Tahoma" panose="020B0604030504040204" pitchFamily="34" charset="0"/>
                <a:cs typeface="Tahoma" panose="020B0604030504040204" pitchFamily="34" charset="0"/>
              </a:rPr>
              <a:t>Configuración de  Business Network  en relación a:</a:t>
            </a:r>
          </a:p>
          <a:p>
            <a:pPr marL="800100" lvl="1" indent="-342900">
              <a:lnSpc>
                <a:spcPct val="200000"/>
              </a:lnSpc>
              <a:buClr>
                <a:schemeClr val="tx1"/>
              </a:buClr>
              <a:buFont typeface="Wingdings" panose="05000000000000000000" pitchFamily="2" charset="2"/>
              <a:buChar char="§"/>
            </a:pPr>
            <a:r>
              <a:rPr lang="es-ES" sz="1400" dirty="0">
                <a:latin typeface="Santander Headline" panose="020B0504020201020104" pitchFamily="34" charset="0"/>
                <a:ea typeface="Tahoma" panose="020B0604030504040204" pitchFamily="34" charset="0"/>
                <a:cs typeface="Tahoma" panose="020B0604030504040204" pitchFamily="34" charset="0"/>
              </a:rPr>
              <a:t>Perfil de empresa</a:t>
            </a:r>
          </a:p>
          <a:p>
            <a:pPr marL="800100" lvl="1" indent="-342900">
              <a:lnSpc>
                <a:spcPct val="200000"/>
              </a:lnSpc>
              <a:buClr>
                <a:schemeClr val="tx1"/>
              </a:buClr>
              <a:buFont typeface="Wingdings" panose="05000000000000000000" pitchFamily="2" charset="2"/>
              <a:buChar char="§"/>
            </a:pPr>
            <a:r>
              <a:rPr lang="es-ES" sz="1400" dirty="0">
                <a:latin typeface="Santander Headline" panose="020B0504020201020104" pitchFamily="34" charset="0"/>
                <a:ea typeface="Tahoma" panose="020B0604030504040204" pitchFamily="34" charset="0"/>
                <a:cs typeface="Tahoma" panose="020B0604030504040204" pitchFamily="34" charset="0"/>
              </a:rPr>
              <a:t>Relación con el cliente Santander</a:t>
            </a:r>
          </a:p>
          <a:p>
            <a:pPr marL="800100" lvl="1" indent="-342900">
              <a:lnSpc>
                <a:spcPct val="200000"/>
              </a:lnSpc>
              <a:buClr>
                <a:schemeClr val="tx1"/>
              </a:buClr>
              <a:buFont typeface="Wingdings" panose="05000000000000000000" pitchFamily="2" charset="2"/>
              <a:buChar char="§"/>
            </a:pPr>
            <a:r>
              <a:rPr lang="es-ES" sz="1400" dirty="0">
                <a:latin typeface="Santander Headline" panose="020B0504020201020104" pitchFamily="34" charset="0"/>
                <a:ea typeface="Tahoma" panose="020B0604030504040204" pitchFamily="34" charset="0"/>
                <a:cs typeface="Tahoma" panose="020B0604030504040204" pitchFamily="34" charset="0"/>
              </a:rPr>
              <a:t>Usuarios</a:t>
            </a:r>
          </a:p>
          <a:p>
            <a:pPr marL="800100" lvl="1" indent="-342900">
              <a:lnSpc>
                <a:spcPct val="200000"/>
              </a:lnSpc>
              <a:buClr>
                <a:schemeClr val="tx1"/>
              </a:buClr>
              <a:buFont typeface="Wingdings" panose="05000000000000000000" pitchFamily="2" charset="2"/>
              <a:buChar char="§"/>
            </a:pPr>
            <a:r>
              <a:rPr lang="es-ES" sz="1400" dirty="0">
                <a:latin typeface="Santander Headline" panose="020B0504020201020104" pitchFamily="34" charset="0"/>
                <a:ea typeface="Tahoma" panose="020B0604030504040204" pitchFamily="34" charset="0"/>
                <a:cs typeface="Tahoma" panose="020B0604030504040204" pitchFamily="34" charset="0"/>
              </a:rPr>
              <a:t>Notificaciones</a:t>
            </a:r>
          </a:p>
          <a:p>
            <a:pPr algn="just">
              <a:lnSpc>
                <a:spcPct val="150000"/>
              </a:lnSpc>
              <a:buClr>
                <a:srgbClr val="00D700"/>
              </a:buClr>
            </a:pPr>
            <a:endParaRPr lang="es-ES" dirty="0">
              <a:latin typeface="+mj-lt"/>
            </a:endParaRPr>
          </a:p>
        </p:txBody>
      </p:sp>
    </p:spTree>
    <p:extLst>
      <p:ext uri="{BB962C8B-B14F-4D97-AF65-F5344CB8AC3E}">
        <p14:creationId xmlns:p14="http://schemas.microsoft.com/office/powerpoint/2010/main" val="406854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pic>
        <p:nvPicPr>
          <p:cNvPr id="6" name="Imagen 5">
            <a:extLst>
              <a:ext uri="{FF2B5EF4-FFF2-40B4-BE49-F238E27FC236}">
                <a16:creationId xmlns:a16="http://schemas.microsoft.com/office/drawing/2014/main" id="{F9EE6DCF-DB24-0EFF-20F4-3826C924731F}"/>
              </a:ext>
            </a:extLst>
          </p:cNvPr>
          <p:cNvPicPr>
            <a:picLocks noChangeAspect="1"/>
          </p:cNvPicPr>
          <p:nvPr/>
        </p:nvPicPr>
        <p:blipFill>
          <a:blip r:embed="rId5"/>
          <a:stretch>
            <a:fillRect/>
          </a:stretch>
        </p:blipFill>
        <p:spPr>
          <a:xfrm>
            <a:off x="8680112" y="698770"/>
            <a:ext cx="2741744" cy="332850"/>
          </a:xfrm>
          <a:prstGeom prst="rect">
            <a:avLst/>
          </a:prstGeom>
        </p:spPr>
      </p:pic>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22411" y="1591"/>
                        <a:ext cx="1587" cy="1587"/>
                      </a:xfrm>
                      <a:prstGeom prst="rect">
                        <a:avLst/>
                      </a:prstGeom>
                    </p:spPr>
                  </p:pic>
                </p:oleObj>
              </mc:Fallback>
            </mc:AlternateContent>
          </a:graphicData>
        </a:graphic>
      </p:graphicFrame>
      <p:sp>
        <p:nvSpPr>
          <p:cNvPr id="4" name="Rectangle: Rounded Corners 3">
            <a:extLst>
              <a:ext uri="{FF2B5EF4-FFF2-40B4-BE49-F238E27FC236}">
                <a16:creationId xmlns:a16="http://schemas.microsoft.com/office/drawing/2014/main" id="{68886063-BE98-402E-8342-0CC6A4B8A224}"/>
              </a:ext>
            </a:extLst>
          </p:cNvPr>
          <p:cNvSpPr/>
          <p:nvPr/>
        </p:nvSpPr>
        <p:spPr>
          <a:xfrm>
            <a:off x="-336465" y="568036"/>
            <a:ext cx="4276590"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Creación</a:t>
            </a:r>
            <a:r>
              <a:rPr lang="en-GB" sz="3200" dirty="0">
                <a:latin typeface="Santander Text" panose="020B0504020201020104" pitchFamily="34" charset="0"/>
              </a:rPr>
              <a:t> de </a:t>
            </a:r>
            <a:r>
              <a:rPr lang="en-GB" sz="3200" dirty="0" err="1">
                <a:latin typeface="Santander Text" panose="020B0504020201020104" pitchFamily="34" charset="0"/>
              </a:rPr>
              <a:t>Cuentas</a:t>
            </a:r>
            <a:endParaRPr lang="en-GB" sz="3200" dirty="0">
              <a:latin typeface="Santander Text" panose="020B0504020201020104" pitchFamily="34" charset="0"/>
            </a:endParaRPr>
          </a:p>
        </p:txBody>
      </p:sp>
      <p:sp>
        <p:nvSpPr>
          <p:cNvPr id="21" name="Rectangle: Rounded Corners 20">
            <a:extLst>
              <a:ext uri="{FF2B5EF4-FFF2-40B4-BE49-F238E27FC236}">
                <a16:creationId xmlns:a16="http://schemas.microsoft.com/office/drawing/2014/main" id="{4D0A348F-E529-46F3-B91A-2FC9E2D654CE}"/>
              </a:ext>
            </a:extLst>
          </p:cNvPr>
          <p:cNvSpPr/>
          <p:nvPr/>
        </p:nvSpPr>
        <p:spPr>
          <a:xfrm>
            <a:off x="1188410" y="2855636"/>
            <a:ext cx="4156363" cy="381733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41BCCAD1-870F-473E-83A7-016B206EA6D6}"/>
              </a:ext>
            </a:extLst>
          </p:cNvPr>
          <p:cNvSpPr/>
          <p:nvPr/>
        </p:nvSpPr>
        <p:spPr>
          <a:xfrm flipH="1">
            <a:off x="1404171" y="1698283"/>
            <a:ext cx="2298865" cy="644909"/>
          </a:xfrm>
          <a:custGeom>
            <a:avLst/>
            <a:gdLst>
              <a:gd name="connsiteX0" fmla="*/ 107487 w 2298865"/>
              <a:gd name="connsiteY0" fmla="*/ 0 h 644909"/>
              <a:gd name="connsiteX1" fmla="*/ 2298865 w 2298865"/>
              <a:gd name="connsiteY1" fmla="*/ 0 h 644909"/>
              <a:gd name="connsiteX2" fmla="*/ 2298865 w 2298865"/>
              <a:gd name="connsiteY2" fmla="*/ 0 h 644909"/>
              <a:gd name="connsiteX3" fmla="*/ 2298865 w 2298865"/>
              <a:gd name="connsiteY3" fmla="*/ 537422 h 644909"/>
              <a:gd name="connsiteX4" fmla="*/ 2191378 w 2298865"/>
              <a:gd name="connsiteY4" fmla="*/ 644909 h 644909"/>
              <a:gd name="connsiteX5" fmla="*/ 0 w 2298865"/>
              <a:gd name="connsiteY5" fmla="*/ 644909 h 644909"/>
              <a:gd name="connsiteX6" fmla="*/ 0 w 2298865"/>
              <a:gd name="connsiteY6" fmla="*/ 644909 h 644909"/>
              <a:gd name="connsiteX7" fmla="*/ 0 w 2298865"/>
              <a:gd name="connsiteY7" fmla="*/ 107487 h 644909"/>
              <a:gd name="connsiteX8" fmla="*/ 107487 w 2298865"/>
              <a:gd name="connsiteY8" fmla="*/ 0 h 64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865" h="644909">
                <a:moveTo>
                  <a:pt x="107487" y="0"/>
                </a:moveTo>
                <a:lnTo>
                  <a:pt x="2298865" y="0"/>
                </a:lnTo>
                <a:lnTo>
                  <a:pt x="2298865" y="0"/>
                </a:lnTo>
                <a:lnTo>
                  <a:pt x="2298865" y="537422"/>
                </a:lnTo>
                <a:cubicBezTo>
                  <a:pt x="2298865" y="596785"/>
                  <a:pt x="2250741" y="644909"/>
                  <a:pt x="2191378" y="644909"/>
                </a:cubicBezTo>
                <a:lnTo>
                  <a:pt x="0" y="644909"/>
                </a:lnTo>
                <a:lnTo>
                  <a:pt x="0" y="644909"/>
                </a:lnTo>
                <a:lnTo>
                  <a:pt x="0" y="107487"/>
                </a:lnTo>
                <a:cubicBezTo>
                  <a:pt x="0" y="48124"/>
                  <a:pt x="48124" y="0"/>
                  <a:pt x="107487" y="0"/>
                </a:cubicBezTo>
                <a:close/>
              </a:path>
            </a:pathLst>
          </a:custGeom>
          <a:solidFill>
            <a:schemeClr val="bg1"/>
          </a:solidFill>
          <a:ln w="28575" cap="flat" cmpd="sng" algn="ctr">
            <a:solidFill>
              <a:srgbClr val="E2000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21515" tIns="31482" rIns="321515" bIns="31482" numCol="1" spcCol="1270" anchor="ctr" anchorCtr="0">
            <a:noAutofit/>
          </a:bodyPr>
          <a:lstStyle/>
          <a:p>
            <a:pPr defTabSz="800100">
              <a:lnSpc>
                <a:spcPct val="90000"/>
              </a:lnSpc>
              <a:spcBef>
                <a:spcPct val="0"/>
              </a:spcBef>
              <a:spcAft>
                <a:spcPct val="35000"/>
              </a:spcAft>
            </a:pPr>
            <a:r>
              <a:rPr lang="en-US" sz="1600" b="1" dirty="0" err="1">
                <a:solidFill>
                  <a:srgbClr val="E20000"/>
                </a:solidFill>
                <a:latin typeface="Santander Text" panose="020B0504020201020104" pitchFamily="34" charset="0"/>
              </a:rPr>
              <a:t>Creación</a:t>
            </a:r>
            <a:r>
              <a:rPr lang="en-US" sz="1600" b="1" dirty="0">
                <a:solidFill>
                  <a:srgbClr val="E20000"/>
                </a:solidFill>
                <a:latin typeface="Santander Text" panose="020B0504020201020104" pitchFamily="34" charset="0"/>
              </a:rPr>
              <a:t> de la </a:t>
            </a:r>
            <a:r>
              <a:rPr lang="en-US" sz="1600" b="1" dirty="0" err="1">
                <a:solidFill>
                  <a:srgbClr val="E20000"/>
                </a:solidFill>
                <a:latin typeface="Santander Text" panose="020B0504020201020104" pitchFamily="34" charset="0"/>
              </a:rPr>
              <a:t>cuenta</a:t>
            </a:r>
            <a:endParaRPr lang="en-US" sz="1600" b="1" dirty="0">
              <a:solidFill>
                <a:srgbClr val="E20000"/>
              </a:solidFill>
              <a:latin typeface="Santander Text" panose="020B0504020201020104" pitchFamily="34" charset="0"/>
            </a:endParaRPr>
          </a:p>
        </p:txBody>
      </p:sp>
      <p:sp>
        <p:nvSpPr>
          <p:cNvPr id="23" name="CuadroTexto 5">
            <a:extLst>
              <a:ext uri="{FF2B5EF4-FFF2-40B4-BE49-F238E27FC236}">
                <a16:creationId xmlns:a16="http://schemas.microsoft.com/office/drawing/2014/main" id="{4D0DB134-718F-41E9-84B0-49DE4FB32363}"/>
              </a:ext>
            </a:extLst>
          </p:cNvPr>
          <p:cNvSpPr txBox="1"/>
          <p:nvPr/>
        </p:nvSpPr>
        <p:spPr>
          <a:xfrm>
            <a:off x="953874" y="2993237"/>
            <a:ext cx="4276591" cy="3539430"/>
          </a:xfrm>
          <a:prstGeom prst="rect">
            <a:avLst/>
          </a:prstGeom>
          <a:noFill/>
        </p:spPr>
        <p:txBody>
          <a:bodyPr wrap="square" rtlCol="0">
            <a:spAutoFit/>
          </a:bodyPr>
          <a:lstStyle/>
          <a:p>
            <a:pPr lvl="1" algn="just"/>
            <a:r>
              <a:rPr lang="es-ES" sz="1400" dirty="0">
                <a:latin typeface="Santander Text" panose="020B0504020201020104" pitchFamily="34" charset="0"/>
                <a:cs typeface="Arial" panose="020B0604020202020204" pitchFamily="34" charset="0"/>
              </a:rPr>
              <a:t>Haga clic en “Registrarse ahora”</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Introduzca los campos de información de la empresa marcados como obligatorios con  asterisco (*): Nombre de la empresa, país, dirección.</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Introduzca la información de la cuenta de usuario marcada como requerida con asterisco (*): Nombre, dirección de correo electrónico, nombre de usuario, contraseña</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Acepte los términos de uso marcando la casilla</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Haga clic en Registrarse para volver a la pantalla de inicio</a:t>
            </a:r>
          </a:p>
        </p:txBody>
      </p:sp>
      <p:sp>
        <p:nvSpPr>
          <p:cNvPr id="24" name="Oval 97">
            <a:extLst>
              <a:ext uri="{FF2B5EF4-FFF2-40B4-BE49-F238E27FC236}">
                <a16:creationId xmlns:a16="http://schemas.microsoft.com/office/drawing/2014/main" id="{30327FC7-E642-4335-A430-256655C12D82}"/>
              </a:ext>
            </a:extLst>
          </p:cNvPr>
          <p:cNvSpPr/>
          <p:nvPr/>
        </p:nvSpPr>
        <p:spPr>
          <a:xfrm>
            <a:off x="1031132" y="3526369"/>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2</a:t>
            </a:r>
            <a:endParaRPr lang="en-GB" sz="2100" b="1" kern="0" dirty="0">
              <a:solidFill>
                <a:schemeClr val="bg1"/>
              </a:solidFill>
              <a:latin typeface="Arial" panose="020B0604020202020204" pitchFamily="34" charset="0"/>
              <a:cs typeface="Arial" panose="020B0604020202020204" pitchFamily="34" charset="0"/>
            </a:endParaRPr>
          </a:p>
        </p:txBody>
      </p:sp>
      <p:sp>
        <p:nvSpPr>
          <p:cNvPr id="25" name="Oval 97">
            <a:extLst>
              <a:ext uri="{FF2B5EF4-FFF2-40B4-BE49-F238E27FC236}">
                <a16:creationId xmlns:a16="http://schemas.microsoft.com/office/drawing/2014/main" id="{8EA5C29D-B09B-4829-A3E4-A02DB4AED832}"/>
              </a:ext>
            </a:extLst>
          </p:cNvPr>
          <p:cNvSpPr/>
          <p:nvPr/>
        </p:nvSpPr>
        <p:spPr>
          <a:xfrm>
            <a:off x="1031133" y="3000258"/>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1</a:t>
            </a:r>
            <a:endParaRPr lang="en-GB" sz="2100" b="1" kern="0" dirty="0">
              <a:solidFill>
                <a:schemeClr val="bg1"/>
              </a:solidFill>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EBDC7E37-B294-46EF-ABAE-1023B349D0D6}"/>
              </a:ext>
            </a:extLst>
          </p:cNvPr>
          <p:cNvCxnSpPr>
            <a:cxnSpLocks/>
            <a:stCxn id="22" idx="4"/>
            <a:endCxn id="21" idx="0"/>
          </p:cNvCxnSpPr>
          <p:nvPr/>
        </p:nvCxnSpPr>
        <p:spPr>
          <a:xfrm rot="10800000" flipH="1" flipV="1">
            <a:off x="1511658" y="2343192"/>
            <a:ext cx="1754934" cy="512444"/>
          </a:xfrm>
          <a:prstGeom prst="bentConnector4">
            <a:avLst>
              <a:gd name="adj1" fmla="val 8026"/>
              <a:gd name="adj2" fmla="val 50000"/>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30" name="Oval 97">
            <a:extLst>
              <a:ext uri="{FF2B5EF4-FFF2-40B4-BE49-F238E27FC236}">
                <a16:creationId xmlns:a16="http://schemas.microsoft.com/office/drawing/2014/main" id="{1EE61478-5485-425E-A04A-CBABE9613430}"/>
              </a:ext>
            </a:extLst>
          </p:cNvPr>
          <p:cNvSpPr/>
          <p:nvPr/>
        </p:nvSpPr>
        <p:spPr>
          <a:xfrm>
            <a:off x="1031132" y="4559390"/>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3</a:t>
            </a:r>
          </a:p>
        </p:txBody>
      </p:sp>
      <p:sp>
        <p:nvSpPr>
          <p:cNvPr id="31" name="Oval 97">
            <a:extLst>
              <a:ext uri="{FF2B5EF4-FFF2-40B4-BE49-F238E27FC236}">
                <a16:creationId xmlns:a16="http://schemas.microsoft.com/office/drawing/2014/main" id="{2EB3A8BE-C13E-4808-8154-9ECFC6A82CA3}"/>
              </a:ext>
            </a:extLst>
          </p:cNvPr>
          <p:cNvSpPr/>
          <p:nvPr/>
        </p:nvSpPr>
        <p:spPr>
          <a:xfrm>
            <a:off x="1031132" y="5544938"/>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4</a:t>
            </a:r>
          </a:p>
        </p:txBody>
      </p:sp>
      <p:sp>
        <p:nvSpPr>
          <p:cNvPr id="32" name="Oval 97">
            <a:extLst>
              <a:ext uri="{FF2B5EF4-FFF2-40B4-BE49-F238E27FC236}">
                <a16:creationId xmlns:a16="http://schemas.microsoft.com/office/drawing/2014/main" id="{BE04EF6E-1574-4261-8266-302178EDF770}"/>
              </a:ext>
            </a:extLst>
          </p:cNvPr>
          <p:cNvSpPr/>
          <p:nvPr/>
        </p:nvSpPr>
        <p:spPr>
          <a:xfrm>
            <a:off x="1031132" y="6047795"/>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5</a:t>
            </a:r>
          </a:p>
        </p:txBody>
      </p:sp>
      <p:sp>
        <p:nvSpPr>
          <p:cNvPr id="37" name="Rectangle: Rounded Corners 36">
            <a:extLst>
              <a:ext uri="{FF2B5EF4-FFF2-40B4-BE49-F238E27FC236}">
                <a16:creationId xmlns:a16="http://schemas.microsoft.com/office/drawing/2014/main" id="{31C71CFD-3378-465C-B0BB-C25696B95F5F}"/>
              </a:ext>
            </a:extLst>
          </p:cNvPr>
          <p:cNvSpPr/>
          <p:nvPr/>
        </p:nvSpPr>
        <p:spPr>
          <a:xfrm>
            <a:off x="216259" y="185028"/>
            <a:ext cx="3603641" cy="443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tx1"/>
                </a:solidFill>
                <a:latin typeface="Santander Text" panose="020B0504020201020104" pitchFamily="34" charset="0"/>
              </a:rPr>
              <a:t>Proveedores</a:t>
            </a:r>
            <a:r>
              <a:rPr lang="en-GB" b="1" dirty="0">
                <a:solidFill>
                  <a:schemeClr val="tx1"/>
                </a:solidFill>
                <a:latin typeface="Santander Text" panose="020B0504020201020104" pitchFamily="34" charset="0"/>
              </a:rPr>
              <a:t> sin </a:t>
            </a:r>
            <a:r>
              <a:rPr lang="en-GB" b="1" dirty="0" err="1">
                <a:solidFill>
                  <a:schemeClr val="tx1"/>
                </a:solidFill>
                <a:latin typeface="Santander Text" panose="020B0504020201020104" pitchFamily="34" charset="0"/>
              </a:rPr>
              <a:t>cuenta</a:t>
            </a:r>
            <a:r>
              <a:rPr lang="en-GB" b="1" dirty="0">
                <a:solidFill>
                  <a:schemeClr val="tx1"/>
                </a:solidFill>
                <a:latin typeface="Santander Text" panose="020B0504020201020104" pitchFamily="34" charset="0"/>
              </a:rPr>
              <a:t> </a:t>
            </a:r>
            <a:r>
              <a:rPr lang="en-GB" b="1" dirty="0" err="1">
                <a:solidFill>
                  <a:schemeClr val="tx1"/>
                </a:solidFill>
                <a:latin typeface="Santander Text" panose="020B0504020201020104" pitchFamily="34" charset="0"/>
              </a:rPr>
              <a:t>en</a:t>
            </a:r>
            <a:r>
              <a:rPr lang="en-GB" b="1" dirty="0">
                <a:solidFill>
                  <a:schemeClr val="tx1"/>
                </a:solidFill>
                <a:latin typeface="Santander Text" panose="020B0504020201020104" pitchFamily="34" charset="0"/>
              </a:rPr>
              <a:t> Ariba</a:t>
            </a:r>
          </a:p>
        </p:txBody>
      </p:sp>
      <p:pic>
        <p:nvPicPr>
          <p:cNvPr id="3" name="Picture 2">
            <a:extLst>
              <a:ext uri="{FF2B5EF4-FFF2-40B4-BE49-F238E27FC236}">
                <a16:creationId xmlns:a16="http://schemas.microsoft.com/office/drawing/2014/main" id="{40A4A13D-B64E-470A-B5D7-3DB7C2088FE7}"/>
              </a:ext>
            </a:extLst>
          </p:cNvPr>
          <p:cNvPicPr>
            <a:picLocks noChangeAspect="1"/>
          </p:cNvPicPr>
          <p:nvPr/>
        </p:nvPicPr>
        <p:blipFill>
          <a:blip r:embed="rId8"/>
          <a:stretch>
            <a:fillRect/>
          </a:stretch>
        </p:blipFill>
        <p:spPr>
          <a:xfrm>
            <a:off x="5651198" y="670174"/>
            <a:ext cx="5770658" cy="5859648"/>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A54358F8-8EC5-4364-BE3C-DB0F5A9FA6B9}"/>
              </a:ext>
            </a:extLst>
          </p:cNvPr>
          <p:cNvPicPr>
            <a:picLocks noChangeAspect="1"/>
          </p:cNvPicPr>
          <p:nvPr/>
        </p:nvPicPr>
        <p:blipFill rotWithShape="1">
          <a:blip r:embed="rId9">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5" name="Slide Number Placeholder 4">
            <a:extLst>
              <a:ext uri="{FF2B5EF4-FFF2-40B4-BE49-F238E27FC236}">
                <a16:creationId xmlns:a16="http://schemas.microsoft.com/office/drawing/2014/main" id="{1756131D-1AEC-4994-BEA0-E4C883029C80}"/>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4</a:t>
            </a:fld>
            <a:endParaRPr lang="es-ES">
              <a:solidFill>
                <a:prstClr val="black">
                  <a:tint val="75000"/>
                </a:prstClr>
              </a:solidFill>
            </a:endParaRPr>
          </a:p>
        </p:txBody>
      </p:sp>
    </p:spTree>
    <p:extLst>
      <p:ext uri="{BB962C8B-B14F-4D97-AF65-F5344CB8AC3E}">
        <p14:creationId xmlns:p14="http://schemas.microsoft.com/office/powerpoint/2010/main" val="5900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2411" y="1591"/>
                        <a:ext cx="1587" cy="1587"/>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4D0A348F-E529-46F3-B91A-2FC9E2D654CE}"/>
              </a:ext>
            </a:extLst>
          </p:cNvPr>
          <p:cNvSpPr/>
          <p:nvPr/>
        </p:nvSpPr>
        <p:spPr>
          <a:xfrm>
            <a:off x="1173608" y="2829513"/>
            <a:ext cx="3764586" cy="284658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41BCCAD1-870F-473E-83A7-016B206EA6D6}"/>
              </a:ext>
            </a:extLst>
          </p:cNvPr>
          <p:cNvSpPr/>
          <p:nvPr/>
        </p:nvSpPr>
        <p:spPr>
          <a:xfrm flipH="1">
            <a:off x="1389368" y="1672159"/>
            <a:ext cx="2298865" cy="644909"/>
          </a:xfrm>
          <a:custGeom>
            <a:avLst/>
            <a:gdLst>
              <a:gd name="connsiteX0" fmla="*/ 107487 w 2298865"/>
              <a:gd name="connsiteY0" fmla="*/ 0 h 644909"/>
              <a:gd name="connsiteX1" fmla="*/ 2298865 w 2298865"/>
              <a:gd name="connsiteY1" fmla="*/ 0 h 644909"/>
              <a:gd name="connsiteX2" fmla="*/ 2298865 w 2298865"/>
              <a:gd name="connsiteY2" fmla="*/ 0 h 644909"/>
              <a:gd name="connsiteX3" fmla="*/ 2298865 w 2298865"/>
              <a:gd name="connsiteY3" fmla="*/ 537422 h 644909"/>
              <a:gd name="connsiteX4" fmla="*/ 2191378 w 2298865"/>
              <a:gd name="connsiteY4" fmla="*/ 644909 h 644909"/>
              <a:gd name="connsiteX5" fmla="*/ 0 w 2298865"/>
              <a:gd name="connsiteY5" fmla="*/ 644909 h 644909"/>
              <a:gd name="connsiteX6" fmla="*/ 0 w 2298865"/>
              <a:gd name="connsiteY6" fmla="*/ 644909 h 644909"/>
              <a:gd name="connsiteX7" fmla="*/ 0 w 2298865"/>
              <a:gd name="connsiteY7" fmla="*/ 107487 h 644909"/>
              <a:gd name="connsiteX8" fmla="*/ 107487 w 2298865"/>
              <a:gd name="connsiteY8" fmla="*/ 0 h 64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865" h="644909">
                <a:moveTo>
                  <a:pt x="107487" y="0"/>
                </a:moveTo>
                <a:lnTo>
                  <a:pt x="2298865" y="0"/>
                </a:lnTo>
                <a:lnTo>
                  <a:pt x="2298865" y="0"/>
                </a:lnTo>
                <a:lnTo>
                  <a:pt x="2298865" y="537422"/>
                </a:lnTo>
                <a:cubicBezTo>
                  <a:pt x="2298865" y="596785"/>
                  <a:pt x="2250741" y="644909"/>
                  <a:pt x="2191378" y="644909"/>
                </a:cubicBezTo>
                <a:lnTo>
                  <a:pt x="0" y="644909"/>
                </a:lnTo>
                <a:lnTo>
                  <a:pt x="0" y="644909"/>
                </a:lnTo>
                <a:lnTo>
                  <a:pt x="0" y="107487"/>
                </a:lnTo>
                <a:cubicBezTo>
                  <a:pt x="0" y="48124"/>
                  <a:pt x="48124" y="0"/>
                  <a:pt x="107487" y="0"/>
                </a:cubicBezTo>
                <a:close/>
              </a:path>
            </a:pathLst>
          </a:custGeom>
          <a:solidFill>
            <a:schemeClr val="bg1"/>
          </a:solidFill>
          <a:ln w="28575" cap="flat" cmpd="sng" algn="ctr">
            <a:solidFill>
              <a:srgbClr val="E2000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21515" tIns="31482" rIns="321515" bIns="31482" numCol="1" spcCol="1270" anchor="ctr" anchorCtr="0">
            <a:noAutofit/>
          </a:bodyPr>
          <a:lstStyle/>
          <a:p>
            <a:pPr defTabSz="800100">
              <a:lnSpc>
                <a:spcPct val="90000"/>
              </a:lnSpc>
              <a:spcBef>
                <a:spcPct val="0"/>
              </a:spcBef>
              <a:spcAft>
                <a:spcPct val="35000"/>
              </a:spcAft>
            </a:pPr>
            <a:r>
              <a:rPr lang="en-US" sz="1600" b="1" dirty="0" err="1">
                <a:solidFill>
                  <a:srgbClr val="E20000"/>
                </a:solidFill>
                <a:latin typeface="Santander Text" panose="020B0504020201020104" pitchFamily="34" charset="0"/>
              </a:rPr>
              <a:t>Configuración</a:t>
            </a:r>
            <a:r>
              <a:rPr lang="en-US" sz="1600" b="1" dirty="0">
                <a:solidFill>
                  <a:srgbClr val="E20000"/>
                </a:solidFill>
                <a:latin typeface="Santander Text" panose="020B0504020201020104" pitchFamily="34" charset="0"/>
              </a:rPr>
              <a:t> de la </a:t>
            </a:r>
            <a:r>
              <a:rPr lang="en-US" sz="1600" b="1" dirty="0" err="1">
                <a:solidFill>
                  <a:srgbClr val="E20000"/>
                </a:solidFill>
                <a:latin typeface="Santander Text" panose="020B0504020201020104" pitchFamily="34" charset="0"/>
              </a:rPr>
              <a:t>Empresa</a:t>
            </a:r>
            <a:endParaRPr lang="en-US" sz="1600" b="1" dirty="0">
              <a:solidFill>
                <a:srgbClr val="E20000"/>
              </a:solidFill>
              <a:latin typeface="Santander Text" panose="020B0504020201020104" pitchFamily="34" charset="0"/>
            </a:endParaRPr>
          </a:p>
        </p:txBody>
      </p:sp>
      <p:sp>
        <p:nvSpPr>
          <p:cNvPr id="23" name="CuadroTexto 5">
            <a:extLst>
              <a:ext uri="{FF2B5EF4-FFF2-40B4-BE49-F238E27FC236}">
                <a16:creationId xmlns:a16="http://schemas.microsoft.com/office/drawing/2014/main" id="{4D0DB134-718F-41E9-84B0-49DE4FB32363}"/>
              </a:ext>
            </a:extLst>
          </p:cNvPr>
          <p:cNvSpPr txBox="1"/>
          <p:nvPr/>
        </p:nvSpPr>
        <p:spPr>
          <a:xfrm>
            <a:off x="1173607" y="2998447"/>
            <a:ext cx="3764587" cy="2677656"/>
          </a:xfrm>
          <a:prstGeom prst="rect">
            <a:avLst/>
          </a:prstGeom>
          <a:noFill/>
        </p:spPr>
        <p:txBody>
          <a:bodyPr wrap="square" rtlCol="0">
            <a:spAutoFit/>
          </a:bodyPr>
          <a:lstStyle/>
          <a:p>
            <a:pPr lvl="1" algn="just"/>
            <a:r>
              <a:rPr lang="es-ES" sz="1400" dirty="0">
                <a:latin typeface="Santander Text" panose="020B0504020201020104" pitchFamily="34" charset="0"/>
                <a:cs typeface="Arial" panose="020B0604020202020204" pitchFamily="34" charset="0"/>
              </a:rPr>
              <a:t>Haga clic en Configuración de la empresa para acceder al menú de configuración</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Este menú le da acceso a diferentes</a:t>
            </a:r>
          </a:p>
          <a:p>
            <a:pPr lvl="1" algn="just"/>
            <a:r>
              <a:rPr lang="es-ES" sz="1400" dirty="0">
                <a:latin typeface="Santander Text" panose="020B0504020201020104" pitchFamily="34" charset="0"/>
                <a:cs typeface="Arial" panose="020B0604020202020204" pitchFamily="34" charset="0"/>
              </a:rPr>
              <a:t>páginas que le ayudarán a configurar</a:t>
            </a:r>
          </a:p>
          <a:p>
            <a:pPr lvl="1" algn="just"/>
            <a:r>
              <a:rPr lang="es-ES" sz="1400" dirty="0">
                <a:latin typeface="Santander Text" panose="020B0504020201020104" pitchFamily="34" charset="0"/>
                <a:cs typeface="Arial" panose="020B0604020202020204" pitchFamily="34" charset="0"/>
              </a:rPr>
              <a:t>el perfil de su empresa.</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 Relaciones con los clientes</a:t>
            </a:r>
          </a:p>
          <a:p>
            <a:pPr lvl="1" algn="just"/>
            <a:r>
              <a:rPr lang="es-ES" sz="1400" dirty="0">
                <a:latin typeface="Santander Text" panose="020B0504020201020104" pitchFamily="34" charset="0"/>
                <a:cs typeface="Arial" panose="020B0604020202020204" pitchFamily="34" charset="0"/>
              </a:rPr>
              <a:t>• Usuarios </a:t>
            </a:r>
            <a:r>
              <a:rPr lang="es-ES" sz="1200" baseline="30000" dirty="0">
                <a:latin typeface="Santander Text" panose="020B0504020201020104" pitchFamily="34" charset="0"/>
                <a:cs typeface="Arial" panose="020B0604020202020204" pitchFamily="34" charset="0"/>
              </a:rPr>
              <a:t>(1)</a:t>
            </a:r>
          </a:p>
          <a:p>
            <a:pPr lvl="1" algn="just"/>
            <a:r>
              <a:rPr lang="es-ES" sz="1400" dirty="0">
                <a:latin typeface="Santander Text" panose="020B0504020201020104" pitchFamily="34" charset="0"/>
                <a:cs typeface="Arial" panose="020B0604020202020204" pitchFamily="34" charset="0"/>
              </a:rPr>
              <a:t>• Notificaciones </a:t>
            </a:r>
            <a:r>
              <a:rPr lang="es-ES" sz="1200" baseline="30000" dirty="0">
                <a:latin typeface="Santander Text" panose="020B0504020201020104" pitchFamily="34" charset="0"/>
                <a:cs typeface="Arial" panose="020B0604020202020204" pitchFamily="34" charset="0"/>
              </a:rPr>
              <a:t>(2)</a:t>
            </a:r>
            <a:endParaRPr lang="es-ES" sz="1400" baseline="300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 Suscripción a la aplicación</a:t>
            </a:r>
          </a:p>
          <a:p>
            <a:pPr lvl="1" algn="just"/>
            <a:r>
              <a:rPr lang="es-ES" sz="1400" dirty="0">
                <a:latin typeface="Santander Text" panose="020B0504020201020104" pitchFamily="34" charset="0"/>
                <a:cs typeface="Arial" panose="020B0604020202020204" pitchFamily="34" charset="0"/>
              </a:rPr>
              <a:t>• ...</a:t>
            </a:r>
          </a:p>
        </p:txBody>
      </p:sp>
      <p:sp>
        <p:nvSpPr>
          <p:cNvPr id="25" name="Oval 97">
            <a:extLst>
              <a:ext uri="{FF2B5EF4-FFF2-40B4-BE49-F238E27FC236}">
                <a16:creationId xmlns:a16="http://schemas.microsoft.com/office/drawing/2014/main" id="{8EA5C29D-B09B-4829-A3E4-A02DB4AED832}"/>
              </a:ext>
            </a:extLst>
          </p:cNvPr>
          <p:cNvSpPr/>
          <p:nvPr/>
        </p:nvSpPr>
        <p:spPr>
          <a:xfrm>
            <a:off x="1315519" y="2995829"/>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1</a:t>
            </a:r>
            <a:endParaRPr lang="en-GB" sz="2100" b="1" kern="0" dirty="0">
              <a:solidFill>
                <a:schemeClr val="bg1"/>
              </a:solidFill>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EBDC7E37-B294-46EF-ABAE-1023B349D0D6}"/>
              </a:ext>
            </a:extLst>
          </p:cNvPr>
          <p:cNvCxnSpPr>
            <a:cxnSpLocks/>
            <a:stCxn id="22" idx="4"/>
            <a:endCxn id="21" idx="0"/>
          </p:cNvCxnSpPr>
          <p:nvPr/>
        </p:nvCxnSpPr>
        <p:spPr>
          <a:xfrm rot="10800000" flipH="1" flipV="1">
            <a:off x="1496855" y="2317067"/>
            <a:ext cx="1559046" cy="512445"/>
          </a:xfrm>
          <a:prstGeom prst="bentConnector4">
            <a:avLst>
              <a:gd name="adj1" fmla="val 13774"/>
              <a:gd name="adj2" fmla="val 50000"/>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2970BD3-2A6A-4DE5-8FD0-D9FBD3FC088D}"/>
              </a:ext>
            </a:extLst>
          </p:cNvPr>
          <p:cNvPicPr>
            <a:picLocks noChangeAspect="1"/>
          </p:cNvPicPr>
          <p:nvPr/>
        </p:nvPicPr>
        <p:blipFill>
          <a:blip r:embed="rId7"/>
          <a:stretch>
            <a:fillRect/>
          </a:stretch>
        </p:blipFill>
        <p:spPr>
          <a:xfrm>
            <a:off x="5814856" y="1310967"/>
            <a:ext cx="5379236" cy="4816214"/>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20D931D4-9F50-4238-96DE-3B848BEB36A1}"/>
              </a:ext>
            </a:extLst>
          </p:cNvPr>
          <p:cNvPicPr>
            <a:picLocks noChangeAspect="1"/>
          </p:cNvPicPr>
          <p:nvPr/>
        </p:nvPicPr>
        <p:blipFill rotWithShape="1">
          <a:blip r:embed="rId8">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12" name="Rectangle: Rounded Corners 11">
            <a:extLst>
              <a:ext uri="{FF2B5EF4-FFF2-40B4-BE49-F238E27FC236}">
                <a16:creationId xmlns:a16="http://schemas.microsoft.com/office/drawing/2014/main" id="{CDC4815F-9B4A-45B4-890E-4B643CC4035A}"/>
              </a:ext>
            </a:extLst>
          </p:cNvPr>
          <p:cNvSpPr/>
          <p:nvPr/>
        </p:nvSpPr>
        <p:spPr>
          <a:xfrm>
            <a:off x="-336466" y="568036"/>
            <a:ext cx="5361047"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Configuración</a:t>
            </a:r>
            <a:r>
              <a:rPr lang="en-GB" sz="3200" dirty="0">
                <a:latin typeface="Santander Text" panose="020B0504020201020104" pitchFamily="34" charset="0"/>
              </a:rPr>
              <a:t> de la </a:t>
            </a:r>
            <a:r>
              <a:rPr lang="en-GB" sz="3200" dirty="0" err="1">
                <a:latin typeface="Santander Text" panose="020B0504020201020104" pitchFamily="34" charset="0"/>
              </a:rPr>
              <a:t>cuenta</a:t>
            </a:r>
            <a:endParaRPr lang="en-GB" sz="3200" dirty="0">
              <a:latin typeface="Santander Text" panose="020B0504020201020104" pitchFamily="34" charset="0"/>
            </a:endParaRPr>
          </a:p>
        </p:txBody>
      </p:sp>
      <p:sp>
        <p:nvSpPr>
          <p:cNvPr id="13" name="Rectangle: Rounded Corners 12">
            <a:extLst>
              <a:ext uri="{FF2B5EF4-FFF2-40B4-BE49-F238E27FC236}">
                <a16:creationId xmlns:a16="http://schemas.microsoft.com/office/drawing/2014/main" id="{E54B89E9-0ECB-4F88-B62D-65092ECA561F}"/>
              </a:ext>
            </a:extLst>
          </p:cNvPr>
          <p:cNvSpPr/>
          <p:nvPr/>
        </p:nvSpPr>
        <p:spPr>
          <a:xfrm>
            <a:off x="216259" y="185028"/>
            <a:ext cx="3603641" cy="443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tx1"/>
                </a:solidFill>
                <a:latin typeface="Santander Text" panose="020B0504020201020104" pitchFamily="34" charset="0"/>
              </a:rPr>
              <a:t>Proveedores</a:t>
            </a:r>
            <a:r>
              <a:rPr lang="en-GB" b="1" dirty="0">
                <a:solidFill>
                  <a:schemeClr val="tx1"/>
                </a:solidFill>
                <a:latin typeface="Santander Text" panose="020B0504020201020104" pitchFamily="34" charset="0"/>
              </a:rPr>
              <a:t> sin </a:t>
            </a:r>
            <a:r>
              <a:rPr lang="en-GB" b="1" dirty="0" err="1">
                <a:solidFill>
                  <a:schemeClr val="tx1"/>
                </a:solidFill>
                <a:latin typeface="Santander Text" panose="020B0504020201020104" pitchFamily="34" charset="0"/>
              </a:rPr>
              <a:t>cuenta</a:t>
            </a:r>
            <a:r>
              <a:rPr lang="en-GB" b="1" dirty="0">
                <a:solidFill>
                  <a:schemeClr val="tx1"/>
                </a:solidFill>
                <a:latin typeface="Santander Text" panose="020B0504020201020104" pitchFamily="34" charset="0"/>
              </a:rPr>
              <a:t> </a:t>
            </a:r>
            <a:r>
              <a:rPr lang="en-GB" b="1" dirty="0" err="1">
                <a:solidFill>
                  <a:schemeClr val="tx1"/>
                </a:solidFill>
                <a:latin typeface="Santander Text" panose="020B0504020201020104" pitchFamily="34" charset="0"/>
              </a:rPr>
              <a:t>en</a:t>
            </a:r>
            <a:r>
              <a:rPr lang="en-GB" b="1" dirty="0">
                <a:solidFill>
                  <a:schemeClr val="tx1"/>
                </a:solidFill>
                <a:latin typeface="Santander Text" panose="020B0504020201020104" pitchFamily="34" charset="0"/>
              </a:rPr>
              <a:t> Ariba</a:t>
            </a:r>
          </a:p>
        </p:txBody>
      </p:sp>
      <p:sp>
        <p:nvSpPr>
          <p:cNvPr id="4" name="Slide Number Placeholder 3">
            <a:extLst>
              <a:ext uri="{FF2B5EF4-FFF2-40B4-BE49-F238E27FC236}">
                <a16:creationId xmlns:a16="http://schemas.microsoft.com/office/drawing/2014/main" id="{C999DAAA-0B48-42FA-9723-3911D56C1245}"/>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5</a:t>
            </a:fld>
            <a:endParaRPr lang="es-ES">
              <a:solidFill>
                <a:prstClr val="black">
                  <a:tint val="75000"/>
                </a:prstClr>
              </a:solidFill>
            </a:endParaRPr>
          </a:p>
        </p:txBody>
      </p:sp>
      <p:sp>
        <p:nvSpPr>
          <p:cNvPr id="5" name="CuadroTexto 5">
            <a:extLst>
              <a:ext uri="{FF2B5EF4-FFF2-40B4-BE49-F238E27FC236}">
                <a16:creationId xmlns:a16="http://schemas.microsoft.com/office/drawing/2014/main" id="{CE33232F-964F-1DDF-AD1B-67B896052D19}"/>
              </a:ext>
            </a:extLst>
          </p:cNvPr>
          <p:cNvSpPr txBox="1"/>
          <p:nvPr/>
        </p:nvSpPr>
        <p:spPr>
          <a:xfrm>
            <a:off x="419066" y="6156000"/>
            <a:ext cx="10675228" cy="615553"/>
          </a:xfrm>
          <a:prstGeom prst="rect">
            <a:avLst/>
          </a:prstGeom>
          <a:noFill/>
        </p:spPr>
        <p:txBody>
          <a:bodyPr wrap="square" rtlCol="0">
            <a:spAutoFit/>
          </a:bodyPr>
          <a:lstStyle/>
          <a:p>
            <a:pPr lvl="1"/>
            <a:r>
              <a:rPr lang="es-ES" sz="1100" baseline="30000" dirty="0">
                <a:latin typeface="Santander Text" panose="020B0504020201020104" pitchFamily="34" charset="0"/>
                <a:cs typeface="Arial" panose="020B0604020202020204" pitchFamily="34" charset="0"/>
              </a:rPr>
              <a:t>(1) </a:t>
            </a:r>
            <a:r>
              <a:rPr lang="es-ES" sz="1100" dirty="0">
                <a:latin typeface="Santander Text" panose="020B0504020201020104" pitchFamily="34" charset="0"/>
                <a:cs typeface="Arial" panose="020B0604020202020204" pitchFamily="34" charset="0"/>
              </a:rPr>
              <a:t>Es importante ingresar en este apartado la dirección de correo electrónico correctamente, ya que será el medio por el cual se pondrá en contacto con usted.</a:t>
            </a:r>
          </a:p>
          <a:p>
            <a:pPr lvl="1"/>
            <a:r>
              <a:rPr lang="es-ES" sz="1100" baseline="30000" dirty="0">
                <a:latin typeface="Santander Text" panose="020B0504020201020104" pitchFamily="34" charset="0"/>
                <a:cs typeface="Arial" panose="020B0604020202020204" pitchFamily="34" charset="0"/>
              </a:rPr>
              <a:t>(2)</a:t>
            </a:r>
            <a:r>
              <a:rPr lang="es-ES" sz="1100" dirty="0">
                <a:latin typeface="Santander Text" panose="020B0504020201020104" pitchFamily="34" charset="0"/>
                <a:cs typeface="Arial" panose="020B0604020202020204" pitchFamily="34" charset="0"/>
              </a:rPr>
              <a:t> Recuerde configurar a su conveniencia las notificaciones para recibir mensajes por parte de la plataforma.</a:t>
            </a:r>
          </a:p>
          <a:p>
            <a:pPr lvl="1"/>
            <a:endParaRPr lang="es-ES" sz="1200" dirty="0">
              <a:latin typeface="Santander Text" panose="020B0504020201020104" pitchFamily="34" charset="0"/>
              <a:cs typeface="Arial" panose="020B0604020202020204" pitchFamily="34" charset="0"/>
            </a:endParaRPr>
          </a:p>
        </p:txBody>
      </p:sp>
    </p:spTree>
    <p:extLst>
      <p:ext uri="{BB962C8B-B14F-4D97-AF65-F5344CB8AC3E}">
        <p14:creationId xmlns:p14="http://schemas.microsoft.com/office/powerpoint/2010/main" val="97026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2411" y="1591"/>
                        <a:ext cx="1587" cy="1587"/>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4D0A348F-E529-46F3-B91A-2FC9E2D654CE}"/>
              </a:ext>
            </a:extLst>
          </p:cNvPr>
          <p:cNvSpPr/>
          <p:nvPr/>
        </p:nvSpPr>
        <p:spPr>
          <a:xfrm>
            <a:off x="1174478" y="2828205"/>
            <a:ext cx="3864926" cy="294452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41BCCAD1-870F-473E-83A7-016B206EA6D6}"/>
              </a:ext>
            </a:extLst>
          </p:cNvPr>
          <p:cNvSpPr/>
          <p:nvPr/>
        </p:nvSpPr>
        <p:spPr>
          <a:xfrm flipH="1">
            <a:off x="1390238" y="1670851"/>
            <a:ext cx="2298865" cy="644909"/>
          </a:xfrm>
          <a:custGeom>
            <a:avLst/>
            <a:gdLst>
              <a:gd name="connsiteX0" fmla="*/ 107487 w 2298865"/>
              <a:gd name="connsiteY0" fmla="*/ 0 h 644909"/>
              <a:gd name="connsiteX1" fmla="*/ 2298865 w 2298865"/>
              <a:gd name="connsiteY1" fmla="*/ 0 h 644909"/>
              <a:gd name="connsiteX2" fmla="*/ 2298865 w 2298865"/>
              <a:gd name="connsiteY2" fmla="*/ 0 h 644909"/>
              <a:gd name="connsiteX3" fmla="*/ 2298865 w 2298865"/>
              <a:gd name="connsiteY3" fmla="*/ 537422 h 644909"/>
              <a:gd name="connsiteX4" fmla="*/ 2191378 w 2298865"/>
              <a:gd name="connsiteY4" fmla="*/ 644909 h 644909"/>
              <a:gd name="connsiteX5" fmla="*/ 0 w 2298865"/>
              <a:gd name="connsiteY5" fmla="*/ 644909 h 644909"/>
              <a:gd name="connsiteX6" fmla="*/ 0 w 2298865"/>
              <a:gd name="connsiteY6" fmla="*/ 644909 h 644909"/>
              <a:gd name="connsiteX7" fmla="*/ 0 w 2298865"/>
              <a:gd name="connsiteY7" fmla="*/ 107487 h 644909"/>
              <a:gd name="connsiteX8" fmla="*/ 107487 w 2298865"/>
              <a:gd name="connsiteY8" fmla="*/ 0 h 64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865" h="644909">
                <a:moveTo>
                  <a:pt x="107487" y="0"/>
                </a:moveTo>
                <a:lnTo>
                  <a:pt x="2298865" y="0"/>
                </a:lnTo>
                <a:lnTo>
                  <a:pt x="2298865" y="0"/>
                </a:lnTo>
                <a:lnTo>
                  <a:pt x="2298865" y="537422"/>
                </a:lnTo>
                <a:cubicBezTo>
                  <a:pt x="2298865" y="596785"/>
                  <a:pt x="2250741" y="644909"/>
                  <a:pt x="2191378" y="644909"/>
                </a:cubicBezTo>
                <a:lnTo>
                  <a:pt x="0" y="644909"/>
                </a:lnTo>
                <a:lnTo>
                  <a:pt x="0" y="644909"/>
                </a:lnTo>
                <a:lnTo>
                  <a:pt x="0" y="107487"/>
                </a:lnTo>
                <a:cubicBezTo>
                  <a:pt x="0" y="48124"/>
                  <a:pt x="48124" y="0"/>
                  <a:pt x="107487" y="0"/>
                </a:cubicBezTo>
                <a:close/>
              </a:path>
            </a:pathLst>
          </a:custGeom>
          <a:solidFill>
            <a:schemeClr val="bg1"/>
          </a:solidFill>
          <a:ln w="28575" cap="flat" cmpd="sng" algn="ctr">
            <a:solidFill>
              <a:srgbClr val="E2000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21515" tIns="31482" rIns="321515" bIns="31482" numCol="1" spcCol="1270" anchor="ctr" anchorCtr="0">
            <a:noAutofit/>
          </a:bodyPr>
          <a:lstStyle/>
          <a:p>
            <a:pPr defTabSz="800100">
              <a:lnSpc>
                <a:spcPct val="90000"/>
              </a:lnSpc>
              <a:spcBef>
                <a:spcPct val="0"/>
              </a:spcBef>
              <a:spcAft>
                <a:spcPct val="35000"/>
              </a:spcAft>
            </a:pPr>
            <a:r>
              <a:rPr lang="en-US" sz="1600" b="1" dirty="0" err="1">
                <a:solidFill>
                  <a:srgbClr val="E20000"/>
                </a:solidFill>
                <a:latin typeface="Santander Text" panose="020B0504020201020104" pitchFamily="34" charset="0"/>
              </a:rPr>
              <a:t>Perfil</a:t>
            </a:r>
            <a:r>
              <a:rPr lang="en-US" sz="1600" b="1" dirty="0">
                <a:solidFill>
                  <a:srgbClr val="E20000"/>
                </a:solidFill>
                <a:latin typeface="Santander Text" panose="020B0504020201020104" pitchFamily="34" charset="0"/>
              </a:rPr>
              <a:t> de la </a:t>
            </a:r>
            <a:r>
              <a:rPr lang="en-US" sz="1600" b="1" dirty="0" err="1">
                <a:solidFill>
                  <a:srgbClr val="E20000"/>
                </a:solidFill>
                <a:latin typeface="Santander Text" panose="020B0504020201020104" pitchFamily="34" charset="0"/>
              </a:rPr>
              <a:t>Empresa</a:t>
            </a:r>
            <a:endParaRPr lang="en-US" sz="1600" b="1" dirty="0">
              <a:solidFill>
                <a:srgbClr val="E20000"/>
              </a:solidFill>
              <a:latin typeface="Santander Text" panose="020B0504020201020104" pitchFamily="34" charset="0"/>
            </a:endParaRPr>
          </a:p>
        </p:txBody>
      </p:sp>
      <p:sp>
        <p:nvSpPr>
          <p:cNvPr id="23" name="CuadroTexto 5">
            <a:extLst>
              <a:ext uri="{FF2B5EF4-FFF2-40B4-BE49-F238E27FC236}">
                <a16:creationId xmlns:a16="http://schemas.microsoft.com/office/drawing/2014/main" id="{4D0DB134-718F-41E9-84B0-49DE4FB32363}"/>
              </a:ext>
            </a:extLst>
          </p:cNvPr>
          <p:cNvSpPr txBox="1"/>
          <p:nvPr/>
        </p:nvSpPr>
        <p:spPr>
          <a:xfrm>
            <a:off x="1316388" y="2923742"/>
            <a:ext cx="3535988" cy="2893100"/>
          </a:xfrm>
          <a:prstGeom prst="rect">
            <a:avLst/>
          </a:prstGeom>
          <a:noFill/>
        </p:spPr>
        <p:txBody>
          <a:bodyPr wrap="square" rtlCol="0">
            <a:spAutoFit/>
          </a:bodyPr>
          <a:lstStyle/>
          <a:p>
            <a:pPr lvl="1" algn="just"/>
            <a:r>
              <a:rPr lang="es-ES" sz="1400" dirty="0">
                <a:latin typeface="Santander Text" panose="020B0504020201020104" pitchFamily="34" charset="0"/>
                <a:cs typeface="Arial" panose="020B0604020202020204" pitchFamily="34" charset="0"/>
              </a:rPr>
              <a:t>La sección Perfil de empresa le permite mantener toda la información clave sobre su empresa, como sus contactos clave, las direcciones, el tipo de negocio....</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La sección Perfil de empresa contiene 6 pestañas en las que puede agregar información sobre su empresa. Cumplimente con su información todos los campos, especialmente aquellos que se presentan como obligatorios (</a:t>
            </a:r>
            <a:r>
              <a:rPr lang="es-ES" sz="1400" dirty="0">
                <a:solidFill>
                  <a:srgbClr val="FF0000"/>
                </a:solidFill>
                <a:latin typeface="Santander Text" panose="020B0504020201020104" pitchFamily="34" charset="0"/>
                <a:cs typeface="Arial" panose="020B0604020202020204" pitchFamily="34" charset="0"/>
              </a:rPr>
              <a:t>*</a:t>
            </a:r>
            <a:r>
              <a:rPr lang="es-ES" sz="1400" dirty="0">
                <a:latin typeface="Santander Text" panose="020B0504020201020104" pitchFamily="34" charset="0"/>
                <a:cs typeface="Arial" panose="020B0604020202020204" pitchFamily="34" charset="0"/>
              </a:rPr>
              <a:t>) </a:t>
            </a:r>
          </a:p>
        </p:txBody>
      </p:sp>
      <p:sp>
        <p:nvSpPr>
          <p:cNvPr id="25" name="Oval 97">
            <a:extLst>
              <a:ext uri="{FF2B5EF4-FFF2-40B4-BE49-F238E27FC236}">
                <a16:creationId xmlns:a16="http://schemas.microsoft.com/office/drawing/2014/main" id="{8EA5C29D-B09B-4829-A3E4-A02DB4AED832}"/>
              </a:ext>
            </a:extLst>
          </p:cNvPr>
          <p:cNvSpPr/>
          <p:nvPr/>
        </p:nvSpPr>
        <p:spPr>
          <a:xfrm>
            <a:off x="1316389" y="2994521"/>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1</a:t>
            </a:r>
            <a:endParaRPr lang="en-GB" sz="2100" b="1" kern="0" dirty="0">
              <a:solidFill>
                <a:schemeClr val="bg1"/>
              </a:solidFill>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EBDC7E37-B294-46EF-ABAE-1023B349D0D6}"/>
              </a:ext>
            </a:extLst>
          </p:cNvPr>
          <p:cNvCxnSpPr>
            <a:cxnSpLocks/>
            <a:stCxn id="22" idx="4"/>
            <a:endCxn id="21" idx="0"/>
          </p:cNvCxnSpPr>
          <p:nvPr/>
        </p:nvCxnSpPr>
        <p:spPr>
          <a:xfrm rot="10800000" flipH="1" flipV="1">
            <a:off x="1497725" y="2315759"/>
            <a:ext cx="1609216" cy="512445"/>
          </a:xfrm>
          <a:prstGeom prst="bentConnector4">
            <a:avLst>
              <a:gd name="adj1" fmla="val 9901"/>
              <a:gd name="adj2" fmla="val 50000"/>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19" name="Oval 97">
            <a:extLst>
              <a:ext uri="{FF2B5EF4-FFF2-40B4-BE49-F238E27FC236}">
                <a16:creationId xmlns:a16="http://schemas.microsoft.com/office/drawing/2014/main" id="{85F1DCA3-32BE-4E70-A1BB-6E80CDADAD04}"/>
              </a:ext>
            </a:extLst>
          </p:cNvPr>
          <p:cNvSpPr/>
          <p:nvPr/>
        </p:nvSpPr>
        <p:spPr>
          <a:xfrm>
            <a:off x="1316388" y="4298206"/>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2</a:t>
            </a:r>
          </a:p>
        </p:txBody>
      </p:sp>
      <p:pic>
        <p:nvPicPr>
          <p:cNvPr id="5" name="Picture 4">
            <a:extLst>
              <a:ext uri="{FF2B5EF4-FFF2-40B4-BE49-F238E27FC236}">
                <a16:creationId xmlns:a16="http://schemas.microsoft.com/office/drawing/2014/main" id="{8E61EAF3-D81E-4296-80AF-087AA87105E5}"/>
              </a:ext>
            </a:extLst>
          </p:cNvPr>
          <p:cNvPicPr>
            <a:picLocks noChangeAspect="1"/>
          </p:cNvPicPr>
          <p:nvPr/>
        </p:nvPicPr>
        <p:blipFill>
          <a:blip r:embed="rId7"/>
          <a:stretch>
            <a:fillRect/>
          </a:stretch>
        </p:blipFill>
        <p:spPr>
          <a:xfrm>
            <a:off x="5547361" y="975217"/>
            <a:ext cx="5470162" cy="5745914"/>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397227F6-4195-4626-A37A-BFD92BE610C4}"/>
              </a:ext>
            </a:extLst>
          </p:cNvPr>
          <p:cNvPicPr>
            <a:picLocks noChangeAspect="1"/>
          </p:cNvPicPr>
          <p:nvPr/>
        </p:nvPicPr>
        <p:blipFill rotWithShape="1">
          <a:blip r:embed="rId8">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15" name="Rectangle: Rounded Corners 14">
            <a:extLst>
              <a:ext uri="{FF2B5EF4-FFF2-40B4-BE49-F238E27FC236}">
                <a16:creationId xmlns:a16="http://schemas.microsoft.com/office/drawing/2014/main" id="{E27AC21A-321F-4444-8739-0FC04ED45A8A}"/>
              </a:ext>
            </a:extLst>
          </p:cNvPr>
          <p:cNvSpPr/>
          <p:nvPr/>
        </p:nvSpPr>
        <p:spPr>
          <a:xfrm>
            <a:off x="-336466" y="568036"/>
            <a:ext cx="5361047"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Configuración</a:t>
            </a:r>
            <a:r>
              <a:rPr lang="en-GB" sz="3200" dirty="0">
                <a:latin typeface="Santander Text" panose="020B0504020201020104" pitchFamily="34" charset="0"/>
              </a:rPr>
              <a:t> de la </a:t>
            </a:r>
            <a:r>
              <a:rPr lang="en-GB" sz="3200" dirty="0" err="1">
                <a:latin typeface="Santander Text" panose="020B0504020201020104" pitchFamily="34" charset="0"/>
              </a:rPr>
              <a:t>cuenta</a:t>
            </a:r>
            <a:endParaRPr lang="en-GB" sz="3200" dirty="0">
              <a:latin typeface="Santander Text" panose="020B0504020201020104" pitchFamily="34" charset="0"/>
            </a:endParaRPr>
          </a:p>
        </p:txBody>
      </p:sp>
      <p:sp>
        <p:nvSpPr>
          <p:cNvPr id="16" name="Rectangle: Rounded Corners 15">
            <a:extLst>
              <a:ext uri="{FF2B5EF4-FFF2-40B4-BE49-F238E27FC236}">
                <a16:creationId xmlns:a16="http://schemas.microsoft.com/office/drawing/2014/main" id="{A99554A3-7CB8-4074-9ACF-74AC716182A8}"/>
              </a:ext>
            </a:extLst>
          </p:cNvPr>
          <p:cNvSpPr/>
          <p:nvPr/>
        </p:nvSpPr>
        <p:spPr>
          <a:xfrm>
            <a:off x="216259" y="185028"/>
            <a:ext cx="3603641" cy="4433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tx1"/>
                </a:solidFill>
                <a:latin typeface="Santander Text" panose="020B0504020201020104" pitchFamily="34" charset="0"/>
              </a:rPr>
              <a:t>Proveedores</a:t>
            </a:r>
            <a:r>
              <a:rPr lang="en-GB" b="1" dirty="0">
                <a:solidFill>
                  <a:schemeClr val="tx1"/>
                </a:solidFill>
                <a:latin typeface="Santander Text" panose="020B0504020201020104" pitchFamily="34" charset="0"/>
              </a:rPr>
              <a:t> sin </a:t>
            </a:r>
            <a:r>
              <a:rPr lang="en-GB" b="1" dirty="0" err="1">
                <a:solidFill>
                  <a:schemeClr val="tx1"/>
                </a:solidFill>
                <a:latin typeface="Santander Text" panose="020B0504020201020104" pitchFamily="34" charset="0"/>
              </a:rPr>
              <a:t>cuenta</a:t>
            </a:r>
            <a:r>
              <a:rPr lang="en-GB" b="1" dirty="0">
                <a:solidFill>
                  <a:schemeClr val="tx1"/>
                </a:solidFill>
                <a:latin typeface="Santander Text" panose="020B0504020201020104" pitchFamily="34" charset="0"/>
              </a:rPr>
              <a:t> </a:t>
            </a:r>
            <a:r>
              <a:rPr lang="en-GB" b="1" dirty="0" err="1">
                <a:solidFill>
                  <a:schemeClr val="tx1"/>
                </a:solidFill>
                <a:latin typeface="Santander Text" panose="020B0504020201020104" pitchFamily="34" charset="0"/>
              </a:rPr>
              <a:t>en</a:t>
            </a:r>
            <a:r>
              <a:rPr lang="en-GB" b="1" dirty="0">
                <a:solidFill>
                  <a:schemeClr val="tx1"/>
                </a:solidFill>
                <a:latin typeface="Santander Text" panose="020B0504020201020104" pitchFamily="34" charset="0"/>
              </a:rPr>
              <a:t> Ariba</a:t>
            </a:r>
          </a:p>
        </p:txBody>
      </p:sp>
      <p:sp>
        <p:nvSpPr>
          <p:cNvPr id="3" name="Slide Number Placeholder 2">
            <a:extLst>
              <a:ext uri="{FF2B5EF4-FFF2-40B4-BE49-F238E27FC236}">
                <a16:creationId xmlns:a16="http://schemas.microsoft.com/office/drawing/2014/main" id="{F0A657BE-E3D8-4944-8C69-D90A3FA1E041}"/>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6</a:t>
            </a:fld>
            <a:endParaRPr lang="es-ES">
              <a:solidFill>
                <a:prstClr val="black">
                  <a:tint val="75000"/>
                </a:prstClr>
              </a:solidFill>
            </a:endParaRPr>
          </a:p>
        </p:txBody>
      </p:sp>
    </p:spTree>
    <p:extLst>
      <p:ext uri="{BB962C8B-B14F-4D97-AF65-F5344CB8AC3E}">
        <p14:creationId xmlns:p14="http://schemas.microsoft.com/office/powerpoint/2010/main" val="372048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44762"/>
            <a:ext cx="12192000" cy="6858001"/>
          </a:xfrm>
          <a:prstGeom prst="rect">
            <a:avLst/>
          </a:prstGeom>
        </p:spPr>
      </p:pic>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2411" y="1591"/>
                        <a:ext cx="1587" cy="1587"/>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4D0A348F-E529-46F3-B91A-2FC9E2D654CE}"/>
              </a:ext>
            </a:extLst>
          </p:cNvPr>
          <p:cNvSpPr/>
          <p:nvPr/>
        </p:nvSpPr>
        <p:spPr>
          <a:xfrm>
            <a:off x="1170125" y="2819060"/>
            <a:ext cx="4441900" cy="368416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41BCCAD1-870F-473E-83A7-016B206EA6D6}"/>
              </a:ext>
            </a:extLst>
          </p:cNvPr>
          <p:cNvSpPr/>
          <p:nvPr/>
        </p:nvSpPr>
        <p:spPr>
          <a:xfrm flipH="1">
            <a:off x="1385885" y="1661706"/>
            <a:ext cx="2298865" cy="644909"/>
          </a:xfrm>
          <a:custGeom>
            <a:avLst/>
            <a:gdLst>
              <a:gd name="connsiteX0" fmla="*/ 107487 w 2298865"/>
              <a:gd name="connsiteY0" fmla="*/ 0 h 644909"/>
              <a:gd name="connsiteX1" fmla="*/ 2298865 w 2298865"/>
              <a:gd name="connsiteY1" fmla="*/ 0 h 644909"/>
              <a:gd name="connsiteX2" fmla="*/ 2298865 w 2298865"/>
              <a:gd name="connsiteY2" fmla="*/ 0 h 644909"/>
              <a:gd name="connsiteX3" fmla="*/ 2298865 w 2298865"/>
              <a:gd name="connsiteY3" fmla="*/ 537422 h 644909"/>
              <a:gd name="connsiteX4" fmla="*/ 2191378 w 2298865"/>
              <a:gd name="connsiteY4" fmla="*/ 644909 h 644909"/>
              <a:gd name="connsiteX5" fmla="*/ 0 w 2298865"/>
              <a:gd name="connsiteY5" fmla="*/ 644909 h 644909"/>
              <a:gd name="connsiteX6" fmla="*/ 0 w 2298865"/>
              <a:gd name="connsiteY6" fmla="*/ 644909 h 644909"/>
              <a:gd name="connsiteX7" fmla="*/ 0 w 2298865"/>
              <a:gd name="connsiteY7" fmla="*/ 107487 h 644909"/>
              <a:gd name="connsiteX8" fmla="*/ 107487 w 2298865"/>
              <a:gd name="connsiteY8" fmla="*/ 0 h 64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865" h="644909">
                <a:moveTo>
                  <a:pt x="107487" y="0"/>
                </a:moveTo>
                <a:lnTo>
                  <a:pt x="2298865" y="0"/>
                </a:lnTo>
                <a:lnTo>
                  <a:pt x="2298865" y="0"/>
                </a:lnTo>
                <a:lnTo>
                  <a:pt x="2298865" y="537422"/>
                </a:lnTo>
                <a:cubicBezTo>
                  <a:pt x="2298865" y="596785"/>
                  <a:pt x="2250741" y="644909"/>
                  <a:pt x="2191378" y="644909"/>
                </a:cubicBezTo>
                <a:lnTo>
                  <a:pt x="0" y="644909"/>
                </a:lnTo>
                <a:lnTo>
                  <a:pt x="0" y="644909"/>
                </a:lnTo>
                <a:lnTo>
                  <a:pt x="0" y="107487"/>
                </a:lnTo>
                <a:cubicBezTo>
                  <a:pt x="0" y="48124"/>
                  <a:pt x="48124" y="0"/>
                  <a:pt x="107487" y="0"/>
                </a:cubicBezTo>
                <a:close/>
              </a:path>
            </a:pathLst>
          </a:custGeom>
          <a:solidFill>
            <a:schemeClr val="bg1"/>
          </a:solidFill>
          <a:ln w="28575" cap="flat" cmpd="sng" algn="ctr">
            <a:solidFill>
              <a:srgbClr val="E2000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21515" tIns="31482" rIns="321515" bIns="31482" numCol="1" spcCol="1270" anchor="ctr" anchorCtr="0">
            <a:noAutofit/>
          </a:bodyPr>
          <a:lstStyle/>
          <a:p>
            <a:pPr defTabSz="800100">
              <a:lnSpc>
                <a:spcPct val="90000"/>
              </a:lnSpc>
              <a:spcBef>
                <a:spcPct val="0"/>
              </a:spcBef>
              <a:spcAft>
                <a:spcPct val="35000"/>
              </a:spcAft>
            </a:pPr>
            <a:r>
              <a:rPr lang="en-US" sz="1600" b="1" dirty="0" err="1">
                <a:solidFill>
                  <a:srgbClr val="E20000"/>
                </a:solidFill>
                <a:latin typeface="Santander Text" panose="020B0504020201020104" pitchFamily="34" charset="0"/>
              </a:rPr>
              <a:t>Relación</a:t>
            </a:r>
            <a:r>
              <a:rPr lang="en-US" sz="1600" b="1" dirty="0">
                <a:solidFill>
                  <a:srgbClr val="E20000"/>
                </a:solidFill>
                <a:latin typeface="Santander Text" panose="020B0504020201020104" pitchFamily="34" charset="0"/>
              </a:rPr>
              <a:t> con el </a:t>
            </a:r>
            <a:r>
              <a:rPr lang="en-US" sz="1600" b="1" dirty="0" err="1">
                <a:solidFill>
                  <a:srgbClr val="E20000"/>
                </a:solidFill>
                <a:latin typeface="Santander Text" panose="020B0504020201020104" pitchFamily="34" charset="0"/>
              </a:rPr>
              <a:t>cliente</a:t>
            </a:r>
            <a:endParaRPr lang="en-US" sz="1600" b="1" dirty="0">
              <a:solidFill>
                <a:srgbClr val="E20000"/>
              </a:solidFill>
              <a:latin typeface="Santander Text" panose="020B0504020201020104" pitchFamily="34" charset="0"/>
            </a:endParaRPr>
          </a:p>
        </p:txBody>
      </p:sp>
      <p:sp>
        <p:nvSpPr>
          <p:cNvPr id="23" name="CuadroTexto 5">
            <a:extLst>
              <a:ext uri="{FF2B5EF4-FFF2-40B4-BE49-F238E27FC236}">
                <a16:creationId xmlns:a16="http://schemas.microsoft.com/office/drawing/2014/main" id="{4D0DB134-718F-41E9-84B0-49DE4FB32363}"/>
              </a:ext>
            </a:extLst>
          </p:cNvPr>
          <p:cNvSpPr txBox="1"/>
          <p:nvPr/>
        </p:nvSpPr>
        <p:spPr>
          <a:xfrm>
            <a:off x="1073965" y="2962176"/>
            <a:ext cx="4366202" cy="3754874"/>
          </a:xfrm>
          <a:prstGeom prst="rect">
            <a:avLst/>
          </a:prstGeom>
          <a:noFill/>
        </p:spPr>
        <p:txBody>
          <a:bodyPr wrap="square" rtlCol="0">
            <a:spAutoFit/>
          </a:bodyPr>
          <a:lstStyle/>
          <a:p>
            <a:pPr lvl="1" algn="just"/>
            <a:r>
              <a:rPr lang="es-ES" sz="1400" dirty="0">
                <a:latin typeface="Santander Text" panose="020B0504020201020104" pitchFamily="34" charset="0"/>
                <a:cs typeface="Arial" panose="020B0604020202020204" pitchFamily="34" charset="0"/>
              </a:rPr>
              <a:t>Elija aceptar las relaciones con los clientes de forma manual o automática.</a:t>
            </a:r>
          </a:p>
          <a:p>
            <a:pPr marL="742950" lvl="1" indent="-285750" algn="just">
              <a:buFont typeface="Arial" panose="020B0604020202020204" pitchFamily="34" charset="0"/>
              <a:buChar char="•"/>
            </a:pPr>
            <a:r>
              <a:rPr lang="es-ES" sz="1400" b="1" dirty="0">
                <a:latin typeface="Santander Text" panose="020B0504020201020104" pitchFamily="34" charset="0"/>
                <a:cs typeface="Arial" panose="020B0604020202020204" pitchFamily="34" charset="0"/>
              </a:rPr>
              <a:t>Automática</a:t>
            </a:r>
            <a:r>
              <a:rPr lang="es-ES" sz="1400" dirty="0">
                <a:latin typeface="Santander Text" panose="020B0504020201020104" pitchFamily="34" charset="0"/>
                <a:cs typeface="Arial" panose="020B0604020202020204" pitchFamily="34" charset="0"/>
              </a:rPr>
              <a:t>: Se eligen las relaciones según las condiciones dadas por el usuario</a:t>
            </a:r>
          </a:p>
          <a:p>
            <a:pPr marL="742950" lvl="1" indent="-285750" algn="just">
              <a:buFont typeface="Arial" panose="020B0604020202020204" pitchFamily="34" charset="0"/>
              <a:buChar char="•"/>
            </a:pPr>
            <a:r>
              <a:rPr lang="es-ES" sz="1400" b="1" dirty="0">
                <a:latin typeface="Santander Text" panose="020B0504020201020104" pitchFamily="34" charset="0"/>
                <a:cs typeface="Arial" panose="020B0604020202020204" pitchFamily="34" charset="0"/>
              </a:rPr>
              <a:t>Manual</a:t>
            </a:r>
            <a:r>
              <a:rPr lang="es-ES" sz="1400" dirty="0">
                <a:latin typeface="Santander Text" panose="020B0504020201020104" pitchFamily="34" charset="0"/>
                <a:cs typeface="Arial" panose="020B0604020202020204" pitchFamily="34" charset="0"/>
              </a:rPr>
              <a:t>: Eliges libremente a los clientes según lo que más se adapte a tus necesidades</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En la sección “Pendiente”, puede aprobar o rechazar las solicitudes de relación.</a:t>
            </a:r>
          </a:p>
          <a:p>
            <a:pPr lvl="1" algn="just"/>
            <a:r>
              <a:rPr lang="es-ES" sz="1400" dirty="0">
                <a:latin typeface="Santander Text" panose="020B0504020201020104" pitchFamily="34" charset="0"/>
                <a:cs typeface="Arial" panose="020B0604020202020204" pitchFamily="34" charset="0"/>
              </a:rPr>
              <a:t>En la sección “Actual”, puede revisar los perfiles y portales de información de sus clientes actuales. </a:t>
            </a:r>
          </a:p>
          <a:p>
            <a:pPr lvl="1" algn="just"/>
            <a:r>
              <a:rPr lang="es-ES" sz="1400" dirty="0">
                <a:latin typeface="Santander Text" panose="020B0504020201020104" pitchFamily="34" charset="0"/>
                <a:cs typeface="Arial" panose="020B0604020202020204" pitchFamily="34" charset="0"/>
              </a:rPr>
              <a:t>También puede comprobar clientes rechazados en la sección “Rechazado”.</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Busque clientes potenciales en la pestaña “Relaciones Potenciales”.</a:t>
            </a:r>
          </a:p>
          <a:p>
            <a:pPr lvl="1"/>
            <a:endParaRPr lang="en-US" sz="1400" dirty="0">
              <a:latin typeface="Santander Text" panose="020B0504020201020104" pitchFamily="34" charset="0"/>
              <a:cs typeface="Arial" panose="020B0604020202020204" pitchFamily="34" charset="0"/>
            </a:endParaRPr>
          </a:p>
        </p:txBody>
      </p:sp>
      <p:sp>
        <p:nvSpPr>
          <p:cNvPr id="25" name="Oval 97">
            <a:extLst>
              <a:ext uri="{FF2B5EF4-FFF2-40B4-BE49-F238E27FC236}">
                <a16:creationId xmlns:a16="http://schemas.microsoft.com/office/drawing/2014/main" id="{8EA5C29D-B09B-4829-A3E4-A02DB4AED832}"/>
              </a:ext>
            </a:extLst>
          </p:cNvPr>
          <p:cNvSpPr/>
          <p:nvPr/>
        </p:nvSpPr>
        <p:spPr>
          <a:xfrm>
            <a:off x="1073966" y="2962176"/>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1</a:t>
            </a:r>
            <a:endParaRPr lang="en-GB" sz="2100" b="1" kern="0" dirty="0">
              <a:solidFill>
                <a:schemeClr val="bg1"/>
              </a:solidFill>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EBDC7E37-B294-46EF-ABAE-1023B349D0D6}"/>
              </a:ext>
            </a:extLst>
          </p:cNvPr>
          <p:cNvCxnSpPr>
            <a:cxnSpLocks/>
            <a:stCxn id="22" idx="4"/>
            <a:endCxn id="21" idx="0"/>
          </p:cNvCxnSpPr>
          <p:nvPr/>
        </p:nvCxnSpPr>
        <p:spPr>
          <a:xfrm rot="10800000" flipH="1" flipV="1">
            <a:off x="1493371" y="2306614"/>
            <a:ext cx="1897703" cy="512445"/>
          </a:xfrm>
          <a:prstGeom prst="bentConnector4">
            <a:avLst>
              <a:gd name="adj1" fmla="val -12046"/>
              <a:gd name="adj2" fmla="val 50000"/>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19" name="Oval 97">
            <a:extLst>
              <a:ext uri="{FF2B5EF4-FFF2-40B4-BE49-F238E27FC236}">
                <a16:creationId xmlns:a16="http://schemas.microsoft.com/office/drawing/2014/main" id="{85F1DCA3-32BE-4E70-A1BB-6E80CDADAD04}"/>
              </a:ext>
            </a:extLst>
          </p:cNvPr>
          <p:cNvSpPr/>
          <p:nvPr/>
        </p:nvSpPr>
        <p:spPr>
          <a:xfrm>
            <a:off x="1073965" y="4427940"/>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2</a:t>
            </a:r>
          </a:p>
        </p:txBody>
      </p:sp>
      <p:sp>
        <p:nvSpPr>
          <p:cNvPr id="27" name="Oval 97">
            <a:extLst>
              <a:ext uri="{FF2B5EF4-FFF2-40B4-BE49-F238E27FC236}">
                <a16:creationId xmlns:a16="http://schemas.microsoft.com/office/drawing/2014/main" id="{27C6670C-C217-4BDF-A1AF-823B83773535}"/>
              </a:ext>
            </a:extLst>
          </p:cNvPr>
          <p:cNvSpPr/>
          <p:nvPr/>
        </p:nvSpPr>
        <p:spPr>
          <a:xfrm>
            <a:off x="1073965" y="5915312"/>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3</a:t>
            </a:r>
          </a:p>
        </p:txBody>
      </p:sp>
      <p:pic>
        <p:nvPicPr>
          <p:cNvPr id="7" name="Picture 6">
            <a:extLst>
              <a:ext uri="{FF2B5EF4-FFF2-40B4-BE49-F238E27FC236}">
                <a16:creationId xmlns:a16="http://schemas.microsoft.com/office/drawing/2014/main" id="{B322C4AD-C1DA-4255-8C9E-D22DAE2B6EB0}"/>
              </a:ext>
            </a:extLst>
          </p:cNvPr>
          <p:cNvPicPr>
            <a:picLocks noChangeAspect="1"/>
          </p:cNvPicPr>
          <p:nvPr/>
        </p:nvPicPr>
        <p:blipFill>
          <a:blip r:embed="rId7"/>
          <a:stretch>
            <a:fillRect/>
          </a:stretch>
        </p:blipFill>
        <p:spPr>
          <a:xfrm>
            <a:off x="5844111" y="768968"/>
            <a:ext cx="5913633" cy="6096528"/>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6517FD0F-635C-49D2-A241-358843830DFB}"/>
              </a:ext>
            </a:extLst>
          </p:cNvPr>
          <p:cNvPicPr>
            <a:picLocks noChangeAspect="1"/>
          </p:cNvPicPr>
          <p:nvPr/>
        </p:nvPicPr>
        <p:blipFill rotWithShape="1">
          <a:blip r:embed="rId8">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16" name="Rectangle: Rounded Corners 15">
            <a:extLst>
              <a:ext uri="{FF2B5EF4-FFF2-40B4-BE49-F238E27FC236}">
                <a16:creationId xmlns:a16="http://schemas.microsoft.com/office/drawing/2014/main" id="{3CDBA772-1F39-4BF1-985D-E261DE187CBF}"/>
              </a:ext>
            </a:extLst>
          </p:cNvPr>
          <p:cNvSpPr/>
          <p:nvPr/>
        </p:nvSpPr>
        <p:spPr>
          <a:xfrm>
            <a:off x="-336466" y="568036"/>
            <a:ext cx="5361047"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Configuración</a:t>
            </a:r>
            <a:r>
              <a:rPr lang="en-GB" sz="3200" dirty="0">
                <a:latin typeface="Santander Text" panose="020B0504020201020104" pitchFamily="34" charset="0"/>
              </a:rPr>
              <a:t> de la </a:t>
            </a:r>
            <a:r>
              <a:rPr lang="en-GB" sz="3200" dirty="0" err="1">
                <a:latin typeface="Santander Text" panose="020B0504020201020104" pitchFamily="34" charset="0"/>
              </a:rPr>
              <a:t>cuenta</a:t>
            </a:r>
            <a:endParaRPr lang="en-GB" sz="3200" dirty="0">
              <a:latin typeface="Santander Text" panose="020B0504020201020104" pitchFamily="34" charset="0"/>
            </a:endParaRPr>
          </a:p>
        </p:txBody>
      </p:sp>
      <p:sp>
        <p:nvSpPr>
          <p:cNvPr id="3" name="Slide Number Placeholder 2">
            <a:extLst>
              <a:ext uri="{FF2B5EF4-FFF2-40B4-BE49-F238E27FC236}">
                <a16:creationId xmlns:a16="http://schemas.microsoft.com/office/drawing/2014/main" id="{4533C56D-5029-42B4-AFC7-0BA9780679BB}"/>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7</a:t>
            </a:fld>
            <a:endParaRPr lang="es-ES">
              <a:solidFill>
                <a:prstClr val="black">
                  <a:tint val="75000"/>
                </a:prstClr>
              </a:solidFill>
            </a:endParaRPr>
          </a:p>
        </p:txBody>
      </p:sp>
    </p:spTree>
    <p:extLst>
      <p:ext uri="{BB962C8B-B14F-4D97-AF65-F5344CB8AC3E}">
        <p14:creationId xmlns:p14="http://schemas.microsoft.com/office/powerpoint/2010/main" val="97556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2411" y="1591"/>
                        <a:ext cx="1587" cy="1587"/>
                      </a:xfrm>
                      <a:prstGeom prst="rect">
                        <a:avLst/>
                      </a:prstGeom>
                    </p:spPr>
                  </p:pic>
                </p:oleObj>
              </mc:Fallback>
            </mc:AlternateContent>
          </a:graphicData>
        </a:graphic>
      </p:graphicFrame>
      <p:sp>
        <p:nvSpPr>
          <p:cNvPr id="21" name="Rectangle: Rounded Corners 20">
            <a:extLst>
              <a:ext uri="{FF2B5EF4-FFF2-40B4-BE49-F238E27FC236}">
                <a16:creationId xmlns:a16="http://schemas.microsoft.com/office/drawing/2014/main" id="{4D0A348F-E529-46F3-B91A-2FC9E2D654CE}"/>
              </a:ext>
            </a:extLst>
          </p:cNvPr>
          <p:cNvSpPr/>
          <p:nvPr/>
        </p:nvSpPr>
        <p:spPr>
          <a:xfrm>
            <a:off x="1176328" y="2828206"/>
            <a:ext cx="3246755" cy="362136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41BCCAD1-870F-473E-83A7-016B206EA6D6}"/>
              </a:ext>
            </a:extLst>
          </p:cNvPr>
          <p:cNvSpPr/>
          <p:nvPr/>
        </p:nvSpPr>
        <p:spPr>
          <a:xfrm flipH="1">
            <a:off x="1392088" y="1670851"/>
            <a:ext cx="2298865" cy="644909"/>
          </a:xfrm>
          <a:custGeom>
            <a:avLst/>
            <a:gdLst>
              <a:gd name="connsiteX0" fmla="*/ 107487 w 2298865"/>
              <a:gd name="connsiteY0" fmla="*/ 0 h 644909"/>
              <a:gd name="connsiteX1" fmla="*/ 2298865 w 2298865"/>
              <a:gd name="connsiteY1" fmla="*/ 0 h 644909"/>
              <a:gd name="connsiteX2" fmla="*/ 2298865 w 2298865"/>
              <a:gd name="connsiteY2" fmla="*/ 0 h 644909"/>
              <a:gd name="connsiteX3" fmla="*/ 2298865 w 2298865"/>
              <a:gd name="connsiteY3" fmla="*/ 537422 h 644909"/>
              <a:gd name="connsiteX4" fmla="*/ 2191378 w 2298865"/>
              <a:gd name="connsiteY4" fmla="*/ 644909 h 644909"/>
              <a:gd name="connsiteX5" fmla="*/ 0 w 2298865"/>
              <a:gd name="connsiteY5" fmla="*/ 644909 h 644909"/>
              <a:gd name="connsiteX6" fmla="*/ 0 w 2298865"/>
              <a:gd name="connsiteY6" fmla="*/ 644909 h 644909"/>
              <a:gd name="connsiteX7" fmla="*/ 0 w 2298865"/>
              <a:gd name="connsiteY7" fmla="*/ 107487 h 644909"/>
              <a:gd name="connsiteX8" fmla="*/ 107487 w 2298865"/>
              <a:gd name="connsiteY8" fmla="*/ 0 h 64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865" h="644909">
                <a:moveTo>
                  <a:pt x="107487" y="0"/>
                </a:moveTo>
                <a:lnTo>
                  <a:pt x="2298865" y="0"/>
                </a:lnTo>
                <a:lnTo>
                  <a:pt x="2298865" y="0"/>
                </a:lnTo>
                <a:lnTo>
                  <a:pt x="2298865" y="537422"/>
                </a:lnTo>
                <a:cubicBezTo>
                  <a:pt x="2298865" y="596785"/>
                  <a:pt x="2250741" y="644909"/>
                  <a:pt x="2191378" y="644909"/>
                </a:cubicBezTo>
                <a:lnTo>
                  <a:pt x="0" y="644909"/>
                </a:lnTo>
                <a:lnTo>
                  <a:pt x="0" y="644909"/>
                </a:lnTo>
                <a:lnTo>
                  <a:pt x="0" y="107487"/>
                </a:lnTo>
                <a:cubicBezTo>
                  <a:pt x="0" y="48124"/>
                  <a:pt x="48124" y="0"/>
                  <a:pt x="107487" y="0"/>
                </a:cubicBezTo>
                <a:close/>
              </a:path>
            </a:pathLst>
          </a:custGeom>
          <a:solidFill>
            <a:schemeClr val="bg1"/>
          </a:solidFill>
          <a:ln w="28575" cap="flat" cmpd="sng" algn="ctr">
            <a:solidFill>
              <a:srgbClr val="E2000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21515" tIns="31482" rIns="321515" bIns="31482" numCol="1" spcCol="1270" anchor="ctr" anchorCtr="0">
            <a:noAutofit/>
          </a:bodyPr>
          <a:lstStyle/>
          <a:p>
            <a:pPr defTabSz="800100">
              <a:lnSpc>
                <a:spcPct val="90000"/>
              </a:lnSpc>
              <a:spcBef>
                <a:spcPct val="0"/>
              </a:spcBef>
              <a:spcAft>
                <a:spcPct val="35000"/>
              </a:spcAft>
            </a:pPr>
            <a:r>
              <a:rPr lang="en-US" sz="1600" b="1" dirty="0" err="1">
                <a:solidFill>
                  <a:srgbClr val="E20000"/>
                </a:solidFill>
                <a:latin typeface="Santander Text" panose="020B0504020201020104" pitchFamily="34" charset="0"/>
              </a:rPr>
              <a:t>Usuarios</a:t>
            </a:r>
            <a:endParaRPr lang="en-US" sz="1600" b="1" dirty="0">
              <a:solidFill>
                <a:srgbClr val="E20000"/>
              </a:solidFill>
              <a:latin typeface="Santander Text" panose="020B0504020201020104" pitchFamily="34" charset="0"/>
            </a:endParaRPr>
          </a:p>
        </p:txBody>
      </p:sp>
      <p:cxnSp>
        <p:nvCxnSpPr>
          <p:cNvPr id="26" name="Connector: Elbow 25">
            <a:extLst>
              <a:ext uri="{FF2B5EF4-FFF2-40B4-BE49-F238E27FC236}">
                <a16:creationId xmlns:a16="http://schemas.microsoft.com/office/drawing/2014/main" id="{EBDC7E37-B294-46EF-ABAE-1023B349D0D6}"/>
              </a:ext>
            </a:extLst>
          </p:cNvPr>
          <p:cNvCxnSpPr>
            <a:cxnSpLocks/>
            <a:stCxn id="22" idx="4"/>
            <a:endCxn id="21" idx="0"/>
          </p:cNvCxnSpPr>
          <p:nvPr/>
        </p:nvCxnSpPr>
        <p:spPr>
          <a:xfrm rot="10800000" flipH="1" flipV="1">
            <a:off x="1499574" y="2315760"/>
            <a:ext cx="1300131" cy="512446"/>
          </a:xfrm>
          <a:prstGeom prst="bentConnector4">
            <a:avLst>
              <a:gd name="adj1" fmla="val 15908"/>
              <a:gd name="adj2" fmla="val 50000"/>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16" name="CuadroTexto 5">
            <a:extLst>
              <a:ext uri="{FF2B5EF4-FFF2-40B4-BE49-F238E27FC236}">
                <a16:creationId xmlns:a16="http://schemas.microsoft.com/office/drawing/2014/main" id="{B6ADF450-D0BF-45C7-9EBE-6C9853F073B3}"/>
              </a:ext>
            </a:extLst>
          </p:cNvPr>
          <p:cNvSpPr txBox="1"/>
          <p:nvPr/>
        </p:nvSpPr>
        <p:spPr>
          <a:xfrm>
            <a:off x="1094460" y="2873624"/>
            <a:ext cx="3403907" cy="3323987"/>
          </a:xfrm>
          <a:prstGeom prst="rect">
            <a:avLst/>
          </a:prstGeom>
          <a:noFill/>
        </p:spPr>
        <p:txBody>
          <a:bodyPr wrap="square" rtlCol="0">
            <a:spAutoFit/>
          </a:bodyPr>
          <a:lstStyle/>
          <a:p>
            <a:pPr lvl="1"/>
            <a:r>
              <a:rPr lang="es-ES" sz="1400" dirty="0">
                <a:latin typeface="Santander Text" panose="020B0504020201020104" pitchFamily="34" charset="0"/>
                <a:cs typeface="Arial" panose="020B0604020202020204" pitchFamily="34" charset="0"/>
              </a:rPr>
              <a:t>En la página "Administrar usuarios"</a:t>
            </a:r>
          </a:p>
          <a:p>
            <a:pPr lvl="1"/>
            <a:endParaRPr lang="es-ES" sz="1400" dirty="0">
              <a:latin typeface="Santander Text" panose="020B0504020201020104" pitchFamily="34" charset="0"/>
              <a:cs typeface="Arial" panose="020B0604020202020204" pitchFamily="34" charset="0"/>
            </a:endParaRPr>
          </a:p>
          <a:p>
            <a:pPr lvl="1"/>
            <a:r>
              <a:rPr lang="es-ES" sz="1400" b="1" dirty="0">
                <a:latin typeface="Santander Text" panose="020B0504020201020104" pitchFamily="34" charset="0"/>
                <a:cs typeface="Arial" panose="020B0604020202020204" pitchFamily="34" charset="0"/>
              </a:rPr>
              <a:t>EDITAR USUARIOS</a:t>
            </a:r>
          </a:p>
          <a:p>
            <a:pPr lvl="1"/>
            <a:r>
              <a:rPr lang="es-ES" sz="1400" dirty="0">
                <a:latin typeface="Santander Text" panose="020B0504020201020104" pitchFamily="34" charset="0"/>
                <a:cs typeface="Arial" panose="020B0604020202020204" pitchFamily="34" charset="0"/>
              </a:rPr>
              <a:t>• Haga clic en EDITAR</a:t>
            </a:r>
          </a:p>
          <a:p>
            <a:pPr lvl="1"/>
            <a:r>
              <a:rPr lang="es-ES" sz="1400" dirty="0">
                <a:latin typeface="Santander Text" panose="020B0504020201020104" pitchFamily="34" charset="0"/>
                <a:cs typeface="Arial" panose="020B0604020202020204" pitchFamily="34" charset="0"/>
              </a:rPr>
              <a:t>• Añada la información relevante sobre el usuario</a:t>
            </a:r>
          </a:p>
          <a:p>
            <a:pPr lvl="1"/>
            <a:r>
              <a:rPr lang="es-ES" sz="1400" dirty="0">
                <a:latin typeface="Santander Text" panose="020B0504020201020104" pitchFamily="34" charset="0"/>
                <a:cs typeface="Arial" panose="020B0604020202020204" pitchFamily="34" charset="0"/>
              </a:rPr>
              <a:t>• Asigne un rol</a:t>
            </a:r>
          </a:p>
          <a:p>
            <a:pPr lvl="1"/>
            <a:r>
              <a:rPr lang="es-ES" sz="1400" dirty="0">
                <a:latin typeface="Santander Text" panose="020B0504020201020104" pitchFamily="34" charset="0"/>
                <a:cs typeface="Arial" panose="020B0604020202020204" pitchFamily="34" charset="0"/>
              </a:rPr>
              <a:t>• Haga clic en HECHO</a:t>
            </a:r>
          </a:p>
          <a:p>
            <a:pPr lvl="1"/>
            <a:endParaRPr lang="es-ES" sz="1400" dirty="0">
              <a:latin typeface="Santander Text" panose="020B0504020201020104" pitchFamily="34" charset="0"/>
              <a:cs typeface="Arial" panose="020B0604020202020204" pitchFamily="34" charset="0"/>
            </a:endParaRPr>
          </a:p>
          <a:p>
            <a:pPr lvl="1"/>
            <a:r>
              <a:rPr lang="es-ES" sz="1400" b="1" dirty="0">
                <a:latin typeface="Santander Text" panose="020B0504020201020104" pitchFamily="34" charset="0"/>
                <a:cs typeface="Arial" panose="020B0604020202020204" pitchFamily="34" charset="0"/>
              </a:rPr>
              <a:t>CREAR USUARIOS</a:t>
            </a:r>
          </a:p>
          <a:p>
            <a:pPr lvl="1"/>
            <a:r>
              <a:rPr lang="es-ES" sz="1400" dirty="0">
                <a:latin typeface="Santander Text" panose="020B0504020201020104" pitchFamily="34" charset="0"/>
                <a:cs typeface="Arial" panose="020B0604020202020204" pitchFamily="34" charset="0"/>
              </a:rPr>
              <a:t>• Haga clic en CREAR</a:t>
            </a:r>
          </a:p>
          <a:p>
            <a:pPr lvl="1"/>
            <a:r>
              <a:rPr lang="es-ES" sz="1400" dirty="0">
                <a:latin typeface="Santander Text" panose="020B0504020201020104" pitchFamily="34" charset="0"/>
                <a:cs typeface="Arial" panose="020B0604020202020204" pitchFamily="34" charset="0"/>
              </a:rPr>
              <a:t>• Añada la información relevante sobre el usuario</a:t>
            </a:r>
          </a:p>
          <a:p>
            <a:pPr lvl="1"/>
            <a:r>
              <a:rPr lang="es-ES" sz="1400" dirty="0">
                <a:latin typeface="Santander Text" panose="020B0504020201020104" pitchFamily="34" charset="0"/>
                <a:cs typeface="Arial" panose="020B0604020202020204" pitchFamily="34" charset="0"/>
              </a:rPr>
              <a:t>• Asigne un rol</a:t>
            </a:r>
          </a:p>
          <a:p>
            <a:pPr lvl="1"/>
            <a:r>
              <a:rPr lang="es-ES" sz="1400" dirty="0">
                <a:latin typeface="Santander Text" panose="020B0504020201020104" pitchFamily="34" charset="0"/>
                <a:cs typeface="Arial" panose="020B0604020202020204" pitchFamily="34" charset="0"/>
              </a:rPr>
              <a:t>• Haga clic en HECHO</a:t>
            </a:r>
          </a:p>
        </p:txBody>
      </p:sp>
      <p:sp>
        <p:nvSpPr>
          <p:cNvPr id="19" name="Oval 97">
            <a:extLst>
              <a:ext uri="{FF2B5EF4-FFF2-40B4-BE49-F238E27FC236}">
                <a16:creationId xmlns:a16="http://schemas.microsoft.com/office/drawing/2014/main" id="{8BD0DDFD-D043-4CA1-AFBD-3872354D4426}"/>
              </a:ext>
            </a:extLst>
          </p:cNvPr>
          <p:cNvSpPr/>
          <p:nvPr/>
        </p:nvSpPr>
        <p:spPr>
          <a:xfrm>
            <a:off x="1177228" y="3317812"/>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1</a:t>
            </a:r>
            <a:endParaRPr lang="en-GB" sz="2100" b="1" kern="0" dirty="0">
              <a:solidFill>
                <a:schemeClr val="bg1"/>
              </a:solidFill>
              <a:latin typeface="Arial" panose="020B0604020202020204" pitchFamily="34" charset="0"/>
              <a:cs typeface="Arial" panose="020B0604020202020204" pitchFamily="34" charset="0"/>
            </a:endParaRPr>
          </a:p>
        </p:txBody>
      </p:sp>
      <p:sp>
        <p:nvSpPr>
          <p:cNvPr id="20" name="Oval 97">
            <a:extLst>
              <a:ext uri="{FF2B5EF4-FFF2-40B4-BE49-F238E27FC236}">
                <a16:creationId xmlns:a16="http://schemas.microsoft.com/office/drawing/2014/main" id="{BD123620-16C1-4280-9BAD-6B0490A4F4DA}"/>
              </a:ext>
            </a:extLst>
          </p:cNvPr>
          <p:cNvSpPr/>
          <p:nvPr/>
        </p:nvSpPr>
        <p:spPr>
          <a:xfrm>
            <a:off x="1175503" y="5067376"/>
            <a:ext cx="324071" cy="323562"/>
          </a:xfrm>
          <a:prstGeom prst="ellipse">
            <a:avLst/>
          </a:prstGeom>
          <a:solidFill>
            <a:srgbClr val="E20000"/>
          </a:solidFill>
          <a:ln w="25400" cap="flat" cmpd="sng" algn="ctr">
            <a:solidFill>
              <a:srgbClr val="E20000"/>
            </a:solidFill>
            <a:prstDash val="solid"/>
          </a:ln>
          <a:effectLst/>
        </p:spPr>
        <p:txBody>
          <a:bodyPr lIns="0" tIns="0" rIns="0" bIns="0" rtlCol="0" anchor="ctr"/>
          <a:lstStyle/>
          <a:p>
            <a:pPr algn="ctr" eaLnBrk="0" hangingPunct="0">
              <a:defRPr/>
            </a:pPr>
            <a:r>
              <a:rPr lang="en-GB" sz="1500" b="1" kern="0" dirty="0">
                <a:solidFill>
                  <a:schemeClr val="bg1"/>
                </a:solidFill>
                <a:latin typeface="Arial" panose="020B0604020202020204" pitchFamily="34" charset="0"/>
                <a:cs typeface="Arial" panose="020B0604020202020204" pitchFamily="34" charset="0"/>
              </a:rPr>
              <a:t>2</a:t>
            </a:r>
          </a:p>
        </p:txBody>
      </p:sp>
      <p:pic>
        <p:nvPicPr>
          <p:cNvPr id="7" name="Picture 6">
            <a:extLst>
              <a:ext uri="{FF2B5EF4-FFF2-40B4-BE49-F238E27FC236}">
                <a16:creationId xmlns:a16="http://schemas.microsoft.com/office/drawing/2014/main" id="{571B86DB-525A-48A7-8C54-E9D2CEF34D65}"/>
              </a:ext>
            </a:extLst>
          </p:cNvPr>
          <p:cNvPicPr>
            <a:picLocks noChangeAspect="1"/>
          </p:cNvPicPr>
          <p:nvPr/>
        </p:nvPicPr>
        <p:blipFill>
          <a:blip r:embed="rId7"/>
          <a:stretch>
            <a:fillRect/>
          </a:stretch>
        </p:blipFill>
        <p:spPr>
          <a:xfrm>
            <a:off x="4729686" y="568035"/>
            <a:ext cx="5828280" cy="6090431"/>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FD364A42-AD3A-4300-8507-F8AF4972EBF9}"/>
              </a:ext>
            </a:extLst>
          </p:cNvPr>
          <p:cNvPicPr>
            <a:picLocks noChangeAspect="1"/>
          </p:cNvPicPr>
          <p:nvPr/>
        </p:nvPicPr>
        <p:blipFill rotWithShape="1">
          <a:blip r:embed="rId8">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17" name="Rectangle: Rounded Corners 16">
            <a:extLst>
              <a:ext uri="{FF2B5EF4-FFF2-40B4-BE49-F238E27FC236}">
                <a16:creationId xmlns:a16="http://schemas.microsoft.com/office/drawing/2014/main" id="{9D7CF252-3D8F-46F4-9027-3D785D18BF24}"/>
              </a:ext>
            </a:extLst>
          </p:cNvPr>
          <p:cNvSpPr/>
          <p:nvPr/>
        </p:nvSpPr>
        <p:spPr>
          <a:xfrm>
            <a:off x="-336466" y="568036"/>
            <a:ext cx="5361047"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Configuración</a:t>
            </a:r>
            <a:r>
              <a:rPr lang="en-GB" sz="3200" dirty="0">
                <a:latin typeface="Santander Text" panose="020B0504020201020104" pitchFamily="34" charset="0"/>
              </a:rPr>
              <a:t> de la </a:t>
            </a:r>
            <a:r>
              <a:rPr lang="en-GB" sz="3200" dirty="0" err="1">
                <a:latin typeface="Santander Text" panose="020B0504020201020104" pitchFamily="34" charset="0"/>
              </a:rPr>
              <a:t>cuenta</a:t>
            </a:r>
            <a:endParaRPr lang="en-GB" sz="3200" dirty="0">
              <a:latin typeface="Santander Text" panose="020B0504020201020104" pitchFamily="34" charset="0"/>
            </a:endParaRPr>
          </a:p>
        </p:txBody>
      </p:sp>
      <p:sp>
        <p:nvSpPr>
          <p:cNvPr id="23" name="CuadroTexto 5">
            <a:extLst>
              <a:ext uri="{FF2B5EF4-FFF2-40B4-BE49-F238E27FC236}">
                <a16:creationId xmlns:a16="http://schemas.microsoft.com/office/drawing/2014/main" id="{4D0DB134-718F-41E9-84B0-49DE4FB32363}"/>
              </a:ext>
            </a:extLst>
          </p:cNvPr>
          <p:cNvSpPr txBox="1"/>
          <p:nvPr/>
        </p:nvSpPr>
        <p:spPr>
          <a:xfrm>
            <a:off x="7038473" y="1215363"/>
            <a:ext cx="4710181" cy="2462213"/>
          </a:xfrm>
          <a:prstGeom prst="rect">
            <a:avLst/>
          </a:prstGeom>
          <a:noFill/>
        </p:spPr>
        <p:txBody>
          <a:bodyPr wrap="square" rtlCol="0">
            <a:spAutoFit/>
          </a:bodyPr>
          <a:lstStyle/>
          <a:p>
            <a:pPr lvl="1" algn="just"/>
            <a:r>
              <a:rPr lang="es-ES" sz="1400" dirty="0">
                <a:latin typeface="Santander Text" panose="020B0504020201020104" pitchFamily="34" charset="0"/>
                <a:cs typeface="Arial" panose="020B0604020202020204" pitchFamily="34" charset="0"/>
              </a:rPr>
              <a:t>El rol de administrador </a:t>
            </a:r>
            <a:r>
              <a:rPr lang="es-ES" sz="1400" baseline="30000" dirty="0">
                <a:latin typeface="Santander Text" panose="020B0504020201020104" pitchFamily="34" charset="0"/>
                <a:cs typeface="Arial" panose="020B0604020202020204" pitchFamily="34" charset="0"/>
              </a:rPr>
              <a:t>(1) </a:t>
            </a:r>
            <a:r>
              <a:rPr lang="es-ES" sz="1400" dirty="0">
                <a:latin typeface="Santander Text" panose="020B0504020201020104" pitchFamily="34" charset="0"/>
                <a:cs typeface="Arial" panose="020B0604020202020204" pitchFamily="34" charset="0"/>
              </a:rPr>
              <a:t>se asocia automáticamente al nombre y al ID del usuario introducidos en la suscripción y configuración de la cuenta.</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Como administrador tiene que :</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 Asegurar la configuración y la buena gestión de su cuenta.</a:t>
            </a:r>
          </a:p>
          <a:p>
            <a:pPr lvl="1" algn="just"/>
            <a:endParaRPr lang="es-ES" sz="1400" dirty="0">
              <a:latin typeface="Santander Text" panose="020B0504020201020104" pitchFamily="34" charset="0"/>
              <a:cs typeface="Arial" panose="020B0604020202020204" pitchFamily="34" charset="0"/>
            </a:endParaRPr>
          </a:p>
          <a:p>
            <a:pPr lvl="1" algn="just"/>
            <a:r>
              <a:rPr lang="es-ES" sz="1400" dirty="0">
                <a:latin typeface="Santander Text" panose="020B0504020201020104" pitchFamily="34" charset="0"/>
                <a:cs typeface="Arial" panose="020B0604020202020204" pitchFamily="34" charset="0"/>
              </a:rPr>
              <a:t>• Crear roles y usuarios: el administrador tiene que crear usuarios y asignar un rol a cada uno de ellos.</a:t>
            </a:r>
          </a:p>
        </p:txBody>
      </p:sp>
      <p:sp>
        <p:nvSpPr>
          <p:cNvPr id="3" name="Slide Number Placeholder 2">
            <a:extLst>
              <a:ext uri="{FF2B5EF4-FFF2-40B4-BE49-F238E27FC236}">
                <a16:creationId xmlns:a16="http://schemas.microsoft.com/office/drawing/2014/main" id="{5C30E906-546A-414F-85B4-0E72861E7663}"/>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8</a:t>
            </a:fld>
            <a:endParaRPr lang="es-ES">
              <a:solidFill>
                <a:prstClr val="black">
                  <a:tint val="75000"/>
                </a:prstClr>
              </a:solidFill>
            </a:endParaRPr>
          </a:p>
        </p:txBody>
      </p:sp>
      <p:sp>
        <p:nvSpPr>
          <p:cNvPr id="6" name="CuadroTexto 5">
            <a:extLst>
              <a:ext uri="{FF2B5EF4-FFF2-40B4-BE49-F238E27FC236}">
                <a16:creationId xmlns:a16="http://schemas.microsoft.com/office/drawing/2014/main" id="{0CFD836F-AE69-1B08-4503-BFE49EAF059A}"/>
              </a:ext>
            </a:extLst>
          </p:cNvPr>
          <p:cNvSpPr txBox="1"/>
          <p:nvPr/>
        </p:nvSpPr>
        <p:spPr>
          <a:xfrm>
            <a:off x="599932" y="6601072"/>
            <a:ext cx="10029494" cy="261610"/>
          </a:xfrm>
          <a:prstGeom prst="rect">
            <a:avLst/>
          </a:prstGeom>
          <a:noFill/>
        </p:spPr>
        <p:txBody>
          <a:bodyPr wrap="square">
            <a:spAutoFit/>
          </a:bodyPr>
          <a:lstStyle/>
          <a:p>
            <a:pPr lvl="1"/>
            <a:r>
              <a:rPr lang="es-ES" sz="1100" baseline="30000" dirty="0">
                <a:latin typeface="Santander Text" panose="020B0504020201020104" pitchFamily="34" charset="0"/>
                <a:cs typeface="Arial" panose="020B0604020202020204" pitchFamily="34" charset="0"/>
              </a:rPr>
              <a:t>(1) </a:t>
            </a:r>
            <a:r>
              <a:rPr lang="es-ES" sz="1100" dirty="0">
                <a:latin typeface="Santander Text" panose="020B0504020201020104" pitchFamily="34" charset="0"/>
                <a:cs typeface="Arial" panose="020B0604020202020204" pitchFamily="34" charset="0"/>
              </a:rPr>
              <a:t> Para más información sobre el rol de administrador, revise la sección de Preguntas y </a:t>
            </a:r>
            <a:r>
              <a:rPr lang="es-ES" sz="1100" dirty="0" err="1">
                <a:latin typeface="Santander Text" panose="020B0504020201020104" pitchFamily="34" charset="0"/>
                <a:cs typeface="Arial" panose="020B0604020202020204" pitchFamily="34" charset="0"/>
              </a:rPr>
              <a:t>Respuetas</a:t>
            </a:r>
            <a:r>
              <a:rPr lang="es-ES" sz="1100" dirty="0">
                <a:latin typeface="Santander Text" panose="020B0504020201020104" pitchFamily="34" charset="0"/>
                <a:cs typeface="Arial" panose="020B0604020202020204" pitchFamily="34" charset="0"/>
              </a:rPr>
              <a:t> (</a:t>
            </a:r>
            <a:r>
              <a:rPr lang="es-ES" sz="1100" dirty="0" err="1">
                <a:latin typeface="Santander Text" panose="020B0504020201020104" pitchFamily="34" charset="0"/>
                <a:cs typeface="Arial" panose="020B0604020202020204" pitchFamily="34" charset="0"/>
              </a:rPr>
              <a:t>FAQs</a:t>
            </a:r>
            <a:r>
              <a:rPr lang="es-ES" sz="1100" dirty="0">
                <a:latin typeface="Santander Text" panose="020B0504020201020104" pitchFamily="34" charset="0"/>
                <a:cs typeface="Arial" panose="020B0604020202020204" pitchFamily="34" charset="0"/>
              </a:rPr>
              <a:t>) al final de este documento.</a:t>
            </a:r>
          </a:p>
        </p:txBody>
      </p:sp>
    </p:spTree>
    <p:extLst>
      <p:ext uri="{BB962C8B-B14F-4D97-AF65-F5344CB8AC3E}">
        <p14:creationId xmlns:p14="http://schemas.microsoft.com/office/powerpoint/2010/main" val="134761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2" descr="Grupo de personas que se comunican en torno a una mesa">
            <a:extLst>
              <a:ext uri="{FF2B5EF4-FFF2-40B4-BE49-F238E27FC236}">
                <a16:creationId xmlns:a16="http://schemas.microsoft.com/office/drawing/2014/main" id="{28721C98-5EB5-4B20-8422-40DFDD23995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943" t="9672" r="2943" b="11016"/>
          <a:stretch/>
        </p:blipFill>
        <p:spPr>
          <a:xfrm>
            <a:off x="0" y="-1"/>
            <a:ext cx="12192000" cy="6858001"/>
          </a:xfrm>
          <a:prstGeom prst="rect">
            <a:avLst/>
          </a:prstGeom>
        </p:spPr>
      </p:pic>
      <p:sp>
        <p:nvSpPr>
          <p:cNvPr id="21" name="Rectangle: Rounded Corners 20">
            <a:extLst>
              <a:ext uri="{FF2B5EF4-FFF2-40B4-BE49-F238E27FC236}">
                <a16:creationId xmlns:a16="http://schemas.microsoft.com/office/drawing/2014/main" id="{4D0A348F-E529-46F3-B91A-2FC9E2D654CE}"/>
              </a:ext>
            </a:extLst>
          </p:cNvPr>
          <p:cNvSpPr/>
          <p:nvPr/>
        </p:nvSpPr>
        <p:spPr>
          <a:xfrm>
            <a:off x="1239038" y="3050985"/>
            <a:ext cx="3240651" cy="299209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hidden="1"/>
          <p:cNvGraphicFramePr>
            <a:graphicFrameLocks noChangeAspect="1"/>
          </p:cNvGraphicFramePr>
          <p:nvPr>
            <p:custDataLst>
              <p:tags r:id="rId1"/>
            </p:custDataLst>
          </p:nvPr>
        </p:nvGraphicFramePr>
        <p:xfrm>
          <a:off x="-1522411" y="1591"/>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22411" y="1591"/>
                        <a:ext cx="1587" cy="1587"/>
                      </a:xfrm>
                      <a:prstGeom prst="rect">
                        <a:avLst/>
                      </a:prstGeom>
                    </p:spPr>
                  </p:pic>
                </p:oleObj>
              </mc:Fallback>
            </mc:AlternateContent>
          </a:graphicData>
        </a:graphic>
      </p:graphicFrame>
      <p:sp>
        <p:nvSpPr>
          <p:cNvPr id="22" name="Freeform: Shape 21">
            <a:extLst>
              <a:ext uri="{FF2B5EF4-FFF2-40B4-BE49-F238E27FC236}">
                <a16:creationId xmlns:a16="http://schemas.microsoft.com/office/drawing/2014/main" id="{41BCCAD1-870F-473E-83A7-016B206EA6D6}"/>
              </a:ext>
            </a:extLst>
          </p:cNvPr>
          <p:cNvSpPr/>
          <p:nvPr/>
        </p:nvSpPr>
        <p:spPr>
          <a:xfrm flipH="1">
            <a:off x="1377176" y="1669109"/>
            <a:ext cx="2298865" cy="644909"/>
          </a:xfrm>
          <a:custGeom>
            <a:avLst/>
            <a:gdLst>
              <a:gd name="connsiteX0" fmla="*/ 107487 w 2298865"/>
              <a:gd name="connsiteY0" fmla="*/ 0 h 644909"/>
              <a:gd name="connsiteX1" fmla="*/ 2298865 w 2298865"/>
              <a:gd name="connsiteY1" fmla="*/ 0 h 644909"/>
              <a:gd name="connsiteX2" fmla="*/ 2298865 w 2298865"/>
              <a:gd name="connsiteY2" fmla="*/ 0 h 644909"/>
              <a:gd name="connsiteX3" fmla="*/ 2298865 w 2298865"/>
              <a:gd name="connsiteY3" fmla="*/ 537422 h 644909"/>
              <a:gd name="connsiteX4" fmla="*/ 2191378 w 2298865"/>
              <a:gd name="connsiteY4" fmla="*/ 644909 h 644909"/>
              <a:gd name="connsiteX5" fmla="*/ 0 w 2298865"/>
              <a:gd name="connsiteY5" fmla="*/ 644909 h 644909"/>
              <a:gd name="connsiteX6" fmla="*/ 0 w 2298865"/>
              <a:gd name="connsiteY6" fmla="*/ 644909 h 644909"/>
              <a:gd name="connsiteX7" fmla="*/ 0 w 2298865"/>
              <a:gd name="connsiteY7" fmla="*/ 107487 h 644909"/>
              <a:gd name="connsiteX8" fmla="*/ 107487 w 2298865"/>
              <a:gd name="connsiteY8" fmla="*/ 0 h 64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865" h="644909">
                <a:moveTo>
                  <a:pt x="107487" y="0"/>
                </a:moveTo>
                <a:lnTo>
                  <a:pt x="2298865" y="0"/>
                </a:lnTo>
                <a:lnTo>
                  <a:pt x="2298865" y="0"/>
                </a:lnTo>
                <a:lnTo>
                  <a:pt x="2298865" y="537422"/>
                </a:lnTo>
                <a:cubicBezTo>
                  <a:pt x="2298865" y="596785"/>
                  <a:pt x="2250741" y="644909"/>
                  <a:pt x="2191378" y="644909"/>
                </a:cubicBezTo>
                <a:lnTo>
                  <a:pt x="0" y="644909"/>
                </a:lnTo>
                <a:lnTo>
                  <a:pt x="0" y="644909"/>
                </a:lnTo>
                <a:lnTo>
                  <a:pt x="0" y="107487"/>
                </a:lnTo>
                <a:cubicBezTo>
                  <a:pt x="0" y="48124"/>
                  <a:pt x="48124" y="0"/>
                  <a:pt x="107487" y="0"/>
                </a:cubicBezTo>
                <a:close/>
              </a:path>
            </a:pathLst>
          </a:custGeom>
          <a:solidFill>
            <a:schemeClr val="bg1"/>
          </a:solidFill>
          <a:ln w="28575" cap="flat" cmpd="sng" algn="ctr">
            <a:solidFill>
              <a:srgbClr val="E2000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21515" tIns="31482" rIns="321515" bIns="31482" numCol="1" spcCol="1270" anchor="ctr" anchorCtr="0">
            <a:noAutofit/>
          </a:bodyPr>
          <a:lstStyle/>
          <a:p>
            <a:pPr defTabSz="800100">
              <a:lnSpc>
                <a:spcPct val="90000"/>
              </a:lnSpc>
              <a:spcBef>
                <a:spcPct val="0"/>
              </a:spcBef>
              <a:spcAft>
                <a:spcPct val="35000"/>
              </a:spcAft>
            </a:pPr>
            <a:r>
              <a:rPr lang="en-US" sz="1600" b="1" dirty="0" err="1">
                <a:solidFill>
                  <a:srgbClr val="E20000"/>
                </a:solidFill>
                <a:latin typeface="Santander Text" panose="020B0504020201020104" pitchFamily="34" charset="0"/>
              </a:rPr>
              <a:t>Notificaciones</a:t>
            </a:r>
            <a:endParaRPr lang="en-US" sz="1600" b="1" dirty="0">
              <a:solidFill>
                <a:srgbClr val="E20000"/>
              </a:solidFill>
              <a:latin typeface="Santander Text" panose="020B0504020201020104" pitchFamily="34" charset="0"/>
            </a:endParaRPr>
          </a:p>
        </p:txBody>
      </p:sp>
      <p:cxnSp>
        <p:nvCxnSpPr>
          <p:cNvPr id="26" name="Connector: Elbow 25">
            <a:extLst>
              <a:ext uri="{FF2B5EF4-FFF2-40B4-BE49-F238E27FC236}">
                <a16:creationId xmlns:a16="http://schemas.microsoft.com/office/drawing/2014/main" id="{EBDC7E37-B294-46EF-ABAE-1023B349D0D6}"/>
              </a:ext>
            </a:extLst>
          </p:cNvPr>
          <p:cNvCxnSpPr>
            <a:cxnSpLocks/>
            <a:stCxn id="22" idx="4"/>
            <a:endCxn id="21" idx="0"/>
          </p:cNvCxnSpPr>
          <p:nvPr/>
        </p:nvCxnSpPr>
        <p:spPr>
          <a:xfrm rot="10800000" flipH="1" flipV="1">
            <a:off x="1484662" y="2314017"/>
            <a:ext cx="1374701" cy="736967"/>
          </a:xfrm>
          <a:prstGeom prst="bentConnector4">
            <a:avLst>
              <a:gd name="adj1" fmla="val 8711"/>
              <a:gd name="adj2" fmla="val 50000"/>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27" name="CuadroTexto 5">
            <a:extLst>
              <a:ext uri="{FF2B5EF4-FFF2-40B4-BE49-F238E27FC236}">
                <a16:creationId xmlns:a16="http://schemas.microsoft.com/office/drawing/2014/main" id="{1C0E5193-7204-4C30-ABB2-D49580FE8354}"/>
              </a:ext>
            </a:extLst>
          </p:cNvPr>
          <p:cNvSpPr txBox="1"/>
          <p:nvPr/>
        </p:nvSpPr>
        <p:spPr>
          <a:xfrm>
            <a:off x="1088098" y="3313238"/>
            <a:ext cx="3034257" cy="1169551"/>
          </a:xfrm>
          <a:prstGeom prst="rect">
            <a:avLst/>
          </a:prstGeom>
          <a:noFill/>
        </p:spPr>
        <p:txBody>
          <a:bodyPr wrap="square" rtlCol="0">
            <a:spAutoFit/>
          </a:bodyPr>
          <a:lstStyle/>
          <a:p>
            <a:pPr lvl="1"/>
            <a:r>
              <a:rPr lang="es-ES" sz="1400" dirty="0">
                <a:latin typeface="Santander Text" panose="020B0504020201020104" pitchFamily="34" charset="0"/>
                <a:cs typeface="Arial" panose="020B0604020202020204" pitchFamily="34" charset="0"/>
              </a:rPr>
              <a:t>Las notificaciones se agrupan por tipo de solución</a:t>
            </a:r>
          </a:p>
          <a:p>
            <a:pPr lvl="1"/>
            <a:r>
              <a:rPr lang="es-ES" sz="1400" dirty="0">
                <a:latin typeface="Santander Text" panose="020B0504020201020104" pitchFamily="34" charset="0"/>
                <a:cs typeface="Arial" panose="020B0604020202020204" pitchFamily="34" charset="0"/>
              </a:rPr>
              <a:t>• General</a:t>
            </a:r>
          </a:p>
          <a:p>
            <a:pPr lvl="1"/>
            <a:r>
              <a:rPr lang="es-ES" sz="1400" dirty="0">
                <a:latin typeface="Santander Text" panose="020B0504020201020104" pitchFamily="34" charset="0"/>
                <a:cs typeface="Arial" panose="020B0604020202020204" pitchFamily="34" charset="0"/>
              </a:rPr>
              <a:t>• Red</a:t>
            </a:r>
          </a:p>
          <a:p>
            <a:pPr lvl="1"/>
            <a:r>
              <a:rPr lang="es-ES" sz="1400" dirty="0">
                <a:latin typeface="Santander Text" panose="020B0504020201020104" pitchFamily="34" charset="0"/>
                <a:cs typeface="Arial" panose="020B0604020202020204" pitchFamily="34" charset="0"/>
              </a:rPr>
              <a:t>• Descubrimiento</a:t>
            </a:r>
          </a:p>
        </p:txBody>
      </p:sp>
      <p:sp>
        <p:nvSpPr>
          <p:cNvPr id="8" name="Rectangle 7">
            <a:extLst>
              <a:ext uri="{FF2B5EF4-FFF2-40B4-BE49-F238E27FC236}">
                <a16:creationId xmlns:a16="http://schemas.microsoft.com/office/drawing/2014/main" id="{8D74CE51-B4D7-4318-A37F-BE87DF897C44}"/>
              </a:ext>
            </a:extLst>
          </p:cNvPr>
          <p:cNvSpPr/>
          <p:nvPr/>
        </p:nvSpPr>
        <p:spPr>
          <a:xfrm>
            <a:off x="1047128" y="4689172"/>
            <a:ext cx="3116195" cy="954107"/>
          </a:xfrm>
          <a:prstGeom prst="rect">
            <a:avLst/>
          </a:prstGeom>
        </p:spPr>
        <p:txBody>
          <a:bodyPr wrap="square">
            <a:spAutoFit/>
          </a:bodyPr>
          <a:lstStyle/>
          <a:p>
            <a:pPr lvl="1"/>
            <a:r>
              <a:rPr lang="es-ES" sz="1400" dirty="0">
                <a:latin typeface="Santander Text" panose="020B0504020201020104" pitchFamily="34" charset="0"/>
                <a:cs typeface="Arial" panose="020B0604020202020204" pitchFamily="34" charset="0"/>
              </a:rPr>
              <a:t>La Sección “Notificaciones” le permite elegir el tipo de  notificación y la dirección a la que desea enviarla</a:t>
            </a:r>
          </a:p>
        </p:txBody>
      </p:sp>
      <p:pic>
        <p:nvPicPr>
          <p:cNvPr id="9" name="Picture 8">
            <a:extLst>
              <a:ext uri="{FF2B5EF4-FFF2-40B4-BE49-F238E27FC236}">
                <a16:creationId xmlns:a16="http://schemas.microsoft.com/office/drawing/2014/main" id="{3D01627D-26B8-4125-8BDA-00D26A63B329}"/>
              </a:ext>
            </a:extLst>
          </p:cNvPr>
          <p:cNvPicPr>
            <a:picLocks noChangeAspect="1"/>
          </p:cNvPicPr>
          <p:nvPr/>
        </p:nvPicPr>
        <p:blipFill>
          <a:blip r:embed="rId7"/>
          <a:stretch>
            <a:fillRect/>
          </a:stretch>
        </p:blipFill>
        <p:spPr>
          <a:xfrm>
            <a:off x="5122800" y="197912"/>
            <a:ext cx="6328196" cy="6230652"/>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C6D1B8C2-EF04-490A-90AB-191C97599372}"/>
              </a:ext>
            </a:extLst>
          </p:cNvPr>
          <p:cNvPicPr>
            <a:picLocks noChangeAspect="1"/>
          </p:cNvPicPr>
          <p:nvPr/>
        </p:nvPicPr>
        <p:blipFill rotWithShape="1">
          <a:blip r:embed="rId8">
            <a:extLst>
              <a:ext uri="{28A0092B-C50C-407E-A947-70E740481C1C}">
                <a14:useLocalDpi xmlns:a14="http://schemas.microsoft.com/office/drawing/2010/main" val="0"/>
              </a:ext>
            </a:extLst>
          </a:blip>
          <a:srcRect r="40189"/>
          <a:stretch/>
        </p:blipFill>
        <p:spPr>
          <a:xfrm>
            <a:off x="10629426" y="57977"/>
            <a:ext cx="1350818" cy="554219"/>
          </a:xfrm>
          <a:prstGeom prst="rect">
            <a:avLst/>
          </a:prstGeom>
          <a:noFill/>
        </p:spPr>
      </p:pic>
      <p:sp>
        <p:nvSpPr>
          <p:cNvPr id="14" name="Rectangle: Rounded Corners 13">
            <a:extLst>
              <a:ext uri="{FF2B5EF4-FFF2-40B4-BE49-F238E27FC236}">
                <a16:creationId xmlns:a16="http://schemas.microsoft.com/office/drawing/2014/main" id="{262330F3-7FDD-4A64-A803-59ABDE73730C}"/>
              </a:ext>
            </a:extLst>
          </p:cNvPr>
          <p:cNvSpPr/>
          <p:nvPr/>
        </p:nvSpPr>
        <p:spPr>
          <a:xfrm>
            <a:off x="-336466" y="568036"/>
            <a:ext cx="5361047" cy="591127"/>
          </a:xfrm>
          <a:prstGeom prst="roundRect">
            <a:avLst>
              <a:gd name="adj" fmla="val 50000"/>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GB" sz="3200" dirty="0" err="1">
                <a:latin typeface="Santander Text" panose="020B0504020201020104" pitchFamily="34" charset="0"/>
              </a:rPr>
              <a:t>Configuración</a:t>
            </a:r>
            <a:r>
              <a:rPr lang="en-GB" sz="3200" dirty="0">
                <a:latin typeface="Santander Text" panose="020B0504020201020104" pitchFamily="34" charset="0"/>
              </a:rPr>
              <a:t> de la </a:t>
            </a:r>
            <a:r>
              <a:rPr lang="en-GB" sz="3200" dirty="0" err="1">
                <a:latin typeface="Santander Text" panose="020B0504020201020104" pitchFamily="34" charset="0"/>
              </a:rPr>
              <a:t>cuenta</a:t>
            </a:r>
            <a:endParaRPr lang="en-GB" sz="3200" dirty="0">
              <a:latin typeface="Santander Text" panose="020B0504020201020104" pitchFamily="34" charset="0"/>
            </a:endParaRPr>
          </a:p>
        </p:txBody>
      </p:sp>
      <p:sp>
        <p:nvSpPr>
          <p:cNvPr id="3" name="Slide Number Placeholder 2">
            <a:extLst>
              <a:ext uri="{FF2B5EF4-FFF2-40B4-BE49-F238E27FC236}">
                <a16:creationId xmlns:a16="http://schemas.microsoft.com/office/drawing/2014/main" id="{43CAC994-1C7F-4876-B9DC-3F33AC762D1A}"/>
              </a:ext>
            </a:extLst>
          </p:cNvPr>
          <p:cNvSpPr>
            <a:spLocks noGrp="1"/>
          </p:cNvSpPr>
          <p:nvPr>
            <p:ph type="sldNum" sz="quarter" idx="12"/>
          </p:nvPr>
        </p:nvSpPr>
        <p:spPr/>
        <p:txBody>
          <a:bodyPr/>
          <a:lstStyle/>
          <a:p>
            <a:fld id="{BC0D97B6-E32F-4D7D-B839-7C3B51F2640F}" type="slidenum">
              <a:rPr lang="es-ES" smtClean="0">
                <a:solidFill>
                  <a:prstClr val="black">
                    <a:tint val="75000"/>
                  </a:prstClr>
                </a:solidFill>
              </a:rPr>
              <a:pPr/>
              <a:t>9</a:t>
            </a:fld>
            <a:endParaRPr lang="es-ES">
              <a:solidFill>
                <a:prstClr val="black">
                  <a:tint val="75000"/>
                </a:prstClr>
              </a:solidFill>
            </a:endParaRPr>
          </a:p>
        </p:txBody>
      </p:sp>
    </p:spTree>
    <p:extLst>
      <p:ext uri="{BB962C8B-B14F-4D97-AF65-F5344CB8AC3E}">
        <p14:creationId xmlns:p14="http://schemas.microsoft.com/office/powerpoint/2010/main" val="105027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3851</Words>
  <Application>Microsoft Office PowerPoint</Application>
  <PresentationFormat>Panorámica</PresentationFormat>
  <Paragraphs>296</Paragraphs>
  <Slides>22</Slides>
  <Notes>12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2" baseType="lpstr">
      <vt:lpstr>Arial</vt:lpstr>
      <vt:lpstr>Arial </vt:lpstr>
      <vt:lpstr>Calibri</vt:lpstr>
      <vt:lpstr>Calibri Light</vt:lpstr>
      <vt:lpstr>Santander Headline</vt:lpstr>
      <vt:lpstr>Santander Text</vt:lpstr>
      <vt:lpstr>Segoe UI</vt:lpstr>
      <vt:lpstr>Wingdings</vt:lpstr>
      <vt:lpstr>Office Theme</vt:lpstr>
      <vt:lpstr>think-cell Slide</vt:lpstr>
      <vt:lpstr>Presentación de PowerPoint</vt:lpstr>
      <vt:lpstr>Consideraciones importantes SAP BUSINESS NETWORK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Rodríguez Pérez De Guzmán, Julia</dc:creator>
  <cp:lastModifiedBy>Terol Guerrero Adrian</cp:lastModifiedBy>
  <cp:revision>3</cp:revision>
  <dcterms:created xsi:type="dcterms:W3CDTF">2024-04-02T15:43:01Z</dcterms:created>
  <dcterms:modified xsi:type="dcterms:W3CDTF">2024-04-03T16:33:18Z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2abd79-57a9-4473-8700-c843f76a1e37_Enabled">
    <vt:lpwstr>true</vt:lpwstr>
  </property>
  <property fmtid="{D5CDD505-2E9C-101B-9397-08002B2CF9AE}" pid="3" name="MSIP_Label_0c2abd79-57a9-4473-8700-c843f76a1e37_SetDate">
    <vt:lpwstr>2024-04-03T16:33:09Z</vt:lpwstr>
  </property>
  <property fmtid="{D5CDD505-2E9C-101B-9397-08002B2CF9AE}" pid="4" name="MSIP_Label_0c2abd79-57a9-4473-8700-c843f76a1e37_Method">
    <vt:lpwstr>Privileged</vt:lpwstr>
  </property>
  <property fmtid="{D5CDD505-2E9C-101B-9397-08002B2CF9AE}" pid="5" name="MSIP_Label_0c2abd79-57a9-4473-8700-c843f76a1e37_Name">
    <vt:lpwstr>Internal</vt:lpwstr>
  </property>
  <property fmtid="{D5CDD505-2E9C-101B-9397-08002B2CF9AE}" pid="6" name="MSIP_Label_0c2abd79-57a9-4473-8700-c843f76a1e37_SiteId">
    <vt:lpwstr>35595a02-4d6d-44ac-99e1-f9ab4cd872db</vt:lpwstr>
  </property>
  <property fmtid="{D5CDD505-2E9C-101B-9397-08002B2CF9AE}" pid="7" name="MSIP_Label_0c2abd79-57a9-4473-8700-c843f76a1e37_ActionId">
    <vt:lpwstr>0ba9b913-8ba5-4ad2-aaf6-93e2b931dab5</vt:lpwstr>
  </property>
  <property fmtid="{D5CDD505-2E9C-101B-9397-08002B2CF9AE}" pid="8" name="MSIP_Label_0c2abd79-57a9-4473-8700-c843f76a1e37_ContentBits">
    <vt:lpwstr>0</vt:lpwstr>
  </property>
</Properties>
</file>