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41"/>
  </p:notesMasterIdLst>
  <p:handoutMasterIdLst>
    <p:handoutMasterId r:id="rId42"/>
  </p:handoutMasterIdLst>
  <p:sldIdLst>
    <p:sldId id="361" r:id="rId2"/>
    <p:sldId id="344" r:id="rId3"/>
    <p:sldId id="352" r:id="rId4"/>
    <p:sldId id="284" r:id="rId5"/>
    <p:sldId id="366" r:id="rId6"/>
    <p:sldId id="325" r:id="rId7"/>
    <p:sldId id="367" r:id="rId8"/>
    <p:sldId id="368" r:id="rId9"/>
    <p:sldId id="371" r:id="rId10"/>
    <p:sldId id="369" r:id="rId11"/>
    <p:sldId id="372" r:id="rId12"/>
    <p:sldId id="373" r:id="rId13"/>
    <p:sldId id="374" r:id="rId14"/>
    <p:sldId id="286" r:id="rId15"/>
    <p:sldId id="285" r:id="rId16"/>
    <p:sldId id="291" r:id="rId17"/>
    <p:sldId id="394" r:id="rId18"/>
    <p:sldId id="395" r:id="rId19"/>
    <p:sldId id="396" r:id="rId20"/>
    <p:sldId id="397" r:id="rId21"/>
    <p:sldId id="398" r:id="rId22"/>
    <p:sldId id="399" r:id="rId23"/>
    <p:sldId id="379" r:id="rId24"/>
    <p:sldId id="380" r:id="rId25"/>
    <p:sldId id="381" r:id="rId26"/>
    <p:sldId id="382" r:id="rId27"/>
    <p:sldId id="383" r:id="rId28"/>
    <p:sldId id="384" r:id="rId29"/>
    <p:sldId id="385" r:id="rId30"/>
    <p:sldId id="386" r:id="rId31"/>
    <p:sldId id="387" r:id="rId32"/>
    <p:sldId id="388" r:id="rId33"/>
    <p:sldId id="400" r:id="rId34"/>
    <p:sldId id="389" r:id="rId35"/>
    <p:sldId id="390" r:id="rId36"/>
    <p:sldId id="391" r:id="rId37"/>
    <p:sldId id="365" r:id="rId38"/>
    <p:sldId id="265" r:id="rId39"/>
    <p:sldId id="339" r:id="rId40"/>
  </p:sldIdLst>
  <p:sldSz cx="12195175" cy="6859588"/>
  <p:notesSz cx="6797675" cy="987425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285">
          <p15:clr>
            <a:srgbClr val="A4A3A4"/>
          </p15:clr>
        </p15:guide>
        <p15:guide id="4" orient="horz" pos="777" userDrawn="1">
          <p15:clr>
            <a:srgbClr val="A4A3A4"/>
          </p15:clr>
        </p15:guide>
        <p15:guide id="5" pos="7478">
          <p15:clr>
            <a:srgbClr val="A4A3A4"/>
          </p15:clr>
        </p15:guide>
        <p15:guide id="6" pos="205">
          <p15:clr>
            <a:srgbClr val="A4A3A4"/>
          </p15:clr>
        </p15:guide>
        <p15:guide id="7" pos="3849">
          <p15:clr>
            <a:srgbClr val="A4A3A4"/>
          </p15:clr>
        </p15:guide>
        <p15:guide id="8" pos="4708">
          <p15:clr>
            <a:srgbClr val="A4A3A4"/>
          </p15:clr>
        </p15:guide>
        <p15:guide id="9" pos="4812">
          <p15:clr>
            <a:srgbClr val="A4A3A4"/>
          </p15:clr>
        </p15:guide>
        <p15:guide id="10" pos="2865">
          <p15:clr>
            <a:srgbClr val="A4A3A4"/>
          </p15:clr>
        </p15:guide>
        <p15:guide id="11" pos="2956" userDrawn="1">
          <p15:clr>
            <a:srgbClr val="A4A3A4"/>
          </p15:clr>
        </p15:guide>
      </p15:sldGuideLst>
    </p:ext>
    <p:ext uri="{2D200454-40CA-4A62-9FC3-DE9A4176ACB9}">
      <p15:notesGuideLst xmlns:p15="http://schemas.microsoft.com/office/powerpoint/2012/main">
        <p15:guide id="1" orient="horz" pos="3110">
          <p15:clr>
            <a:srgbClr val="A4A3A4"/>
          </p15:clr>
        </p15:guide>
        <p15:guide id="2" pos="351">
          <p15:clr>
            <a:srgbClr val="A4A3A4"/>
          </p15:clr>
        </p15:guide>
        <p15:guide id="3" pos="395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0000"/>
    <a:srgbClr val="003283"/>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728" autoAdjust="0"/>
  </p:normalViewPr>
  <p:slideViewPr>
    <p:cSldViewPr snapToGrid="0" showGuides="1">
      <p:cViewPr varScale="1">
        <p:scale>
          <a:sx n="91" d="100"/>
          <a:sy n="91" d="100"/>
        </p:scale>
        <p:origin x="534" y="96"/>
      </p:cViewPr>
      <p:guideLst>
        <p:guide orient="horz" pos="1285"/>
        <p:guide orient="horz" pos="777"/>
        <p:guide pos="7478"/>
        <p:guide pos="205"/>
        <p:guide pos="3849"/>
        <p:guide pos="4708"/>
        <p:guide pos="4812"/>
        <p:guide pos="2865"/>
        <p:guide pos="295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5" d="100"/>
          <a:sy n="85" d="100"/>
        </p:scale>
        <p:origin x="-4200" y="-82"/>
      </p:cViewPr>
      <p:guideLst>
        <p:guide orient="horz" pos="3110"/>
        <p:guide pos="351"/>
        <p:guide pos="395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378824"/>
            <a:ext cx="2945659" cy="493713"/>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57213" y="661988"/>
            <a:ext cx="5715000" cy="3214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4171" y="4548205"/>
            <a:ext cx="5709333" cy="469669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31497" y="9627396"/>
            <a:ext cx="934681" cy="2217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975" indent="-180975" algn="l" defTabSz="1088776"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357188" indent="-176213"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9135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10</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0033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11</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2800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12</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6664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13</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9308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14</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0649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15</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5819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16</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7197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17</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2409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18</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21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19</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808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4621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20</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7628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21</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5351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22</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2750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23</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9105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24</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3039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25</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5210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26</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2801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27</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4931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28</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805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8A7F05E-9EA2-4EDD-9C82-EF55ACF33EC7}" type="slidenum">
              <a:rPr lang="en-US" smtClean="0"/>
              <a:pPr eaLnBrk="1" hangingPunct="1">
                <a:defRPr/>
              </a:pPr>
              <a:t>29</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405405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8398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BC33A34-7E13-4267-9750-C4030409BB91}" type="slidenum">
              <a:rPr lang="en-US" smtClean="0"/>
              <a:pPr eaLnBrk="1" hangingPunct="1">
                <a:defRPr/>
              </a:pPr>
              <a:t>30</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565641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85B6943-7860-4915-95B3-465BE5722065}" type="slidenum">
              <a:rPr lang="en-US" smtClean="0"/>
              <a:pPr eaLnBrk="1" hangingPunct="1">
                <a:defRPr/>
              </a:pPr>
              <a:t>31</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1400980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85BC538-0712-444C-B058-1FF64C30D031}" type="slidenum">
              <a:rPr lang="en-US" smtClean="0"/>
              <a:pPr eaLnBrk="1" hangingPunct="1">
                <a:defRPr/>
              </a:pPr>
              <a:t>32</a:t>
            </a:fld>
            <a:endParaRPr lang="en-US" dirty="0"/>
          </a:p>
        </p:txBody>
      </p:sp>
      <p:sp>
        <p:nvSpPr>
          <p:cNvPr id="60419" name="Rectangle 2"/>
          <p:cNvSpPr>
            <a:spLocks noGrp="1" noRot="1" noChangeAspect="1" noChangeArrowheads="1" noTextEdit="1"/>
          </p:cNvSpPr>
          <p:nvPr>
            <p:ph type="sldImg"/>
          </p:nvPr>
        </p:nvSpPr>
        <p:spPr>
          <a:xfrm>
            <a:off x="460375" y="720725"/>
            <a:ext cx="6399213" cy="3600450"/>
          </a:xfrm>
          <a:ln/>
        </p:spPr>
      </p:sp>
      <p:sp>
        <p:nvSpPr>
          <p:cNvPr id="60420" name="Rectangle 3"/>
          <p:cNvSpPr>
            <a:spLocks noGrp="1" noChangeArrowheads="1"/>
          </p:cNvSpPr>
          <p:nvPr>
            <p:ph type="body" idx="1"/>
          </p:nvPr>
        </p:nvSpPr>
        <p:spPr>
          <a:xfrm>
            <a:off x="731838" y="4562475"/>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3087586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85BC538-0712-444C-B058-1FF64C30D031}" type="slidenum">
              <a:rPr lang="en-US" smtClean="0"/>
              <a:pPr eaLnBrk="1" hangingPunct="1">
                <a:defRPr/>
              </a:pPr>
              <a:t>33</a:t>
            </a:fld>
            <a:endParaRPr lang="en-US" dirty="0"/>
          </a:p>
        </p:txBody>
      </p:sp>
      <p:sp>
        <p:nvSpPr>
          <p:cNvPr id="60419" name="Rectangle 2"/>
          <p:cNvSpPr>
            <a:spLocks noGrp="1" noRot="1" noChangeAspect="1" noChangeArrowheads="1" noTextEdit="1"/>
          </p:cNvSpPr>
          <p:nvPr>
            <p:ph type="sldImg"/>
          </p:nvPr>
        </p:nvSpPr>
        <p:spPr>
          <a:xfrm>
            <a:off x="460375" y="720725"/>
            <a:ext cx="6399213" cy="3600450"/>
          </a:xfrm>
          <a:ln/>
        </p:spPr>
      </p:sp>
      <p:sp>
        <p:nvSpPr>
          <p:cNvPr id="60420" name="Rectangle 3"/>
          <p:cNvSpPr>
            <a:spLocks noGrp="1" noChangeArrowheads="1"/>
          </p:cNvSpPr>
          <p:nvPr>
            <p:ph type="body" idx="1"/>
          </p:nvPr>
        </p:nvSpPr>
        <p:spPr>
          <a:xfrm>
            <a:off x="731838" y="4562475"/>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1528222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5F37195-8450-4EAD-999D-DEC348202C47}" type="slidenum">
              <a:rPr lang="en-US" smtClean="0"/>
              <a:pPr eaLnBrk="1" hangingPunct="1">
                <a:defRPr/>
              </a:pPr>
              <a:t>34</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1265784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5F37195-8450-4EAD-999D-DEC348202C47}" type="slidenum">
              <a:rPr lang="en-US" smtClean="0"/>
              <a:pPr eaLnBrk="1" hangingPunct="1">
                <a:defRPr/>
              </a:pPr>
              <a:t>35</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3553387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75E261-9560-4695-8186-186DC1FC8193}" type="slidenum">
              <a:rPr lang="en-US" smtClean="0">
                <a:solidFill>
                  <a:srgbClr val="000000"/>
                </a:solidFill>
              </a:rPr>
              <a:pPr eaLnBrk="1" hangingPunct="1"/>
              <a:t>36</a:t>
            </a:fld>
            <a:endParaRPr lang="en-US" dirty="0">
              <a:solidFill>
                <a:srgbClr val="000000"/>
              </a:solidFill>
            </a:endParaRPr>
          </a:p>
        </p:txBody>
      </p:sp>
      <p:sp>
        <p:nvSpPr>
          <p:cNvPr id="142339" name="Rectangle 2"/>
          <p:cNvSpPr>
            <a:spLocks noGrp="1" noRot="1" noChangeAspect="1" noChangeArrowheads="1" noTextEdit="1"/>
          </p:cNvSpPr>
          <p:nvPr>
            <p:ph type="sldImg"/>
          </p:nvPr>
        </p:nvSpPr>
        <p:spPr>
          <a:xfrm>
            <a:off x="382588" y="685800"/>
            <a:ext cx="6096000" cy="3429000"/>
          </a:xfrm>
          <a:ln/>
        </p:spPr>
      </p:sp>
      <p:sp>
        <p:nvSpPr>
          <p:cNvPr id="142340"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3282109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37</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1615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38</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6774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39</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6062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4</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073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383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6</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060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8164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8</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661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9</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5893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bwMode="gray">
          <a:xfrm>
            <a:off x="324000" y="0"/>
            <a:ext cx="11545200" cy="2520000"/>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67999" y="324075"/>
            <a:ext cx="10620000" cy="923330"/>
          </a:xfrm>
        </p:spPr>
        <p:txBody>
          <a:bodyPr anchor="t" anchorCtr="0">
            <a:noAutofit/>
          </a:bodyPr>
          <a:lstStyle>
            <a:lvl1pPr>
              <a:defRPr sz="6000">
                <a:solidFill>
                  <a:schemeClr val="tx1"/>
                </a:solidFill>
              </a:defRPr>
            </a:lvl1pPr>
          </a:lstStyle>
          <a:p>
            <a:r>
              <a:rPr lang="en-US" dirty="0"/>
              <a:t>Short Presentation Title</a:t>
            </a:r>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12000"/>
            <a:ext cx="10620000" cy="276999"/>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sz="1800" dirty="0"/>
              <a:t>Speaker’s Name, SAP / Month 00, 2016</a:t>
            </a:r>
          </a:p>
        </p:txBody>
      </p:sp>
      <p:sp>
        <p:nvSpPr>
          <p:cNvPr id="7" name="TextBox 6"/>
          <p:cNvSpPr txBox="1"/>
          <p:nvPr/>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a:solidFill>
                  <a:schemeClr val="tx1"/>
                </a:solidFill>
                <a:ea typeface="Arial Unicode MS" pitchFamily="34" charset="-128"/>
                <a:cs typeface="Arial Unicode MS" pitchFamily="34" charset="-128"/>
              </a:rPr>
              <a:t>Use this title slide only with an</a:t>
            </a:r>
            <a:r>
              <a:rPr lang="en-US" sz="1800" kern="0" baseline="0" dirty="0">
                <a:solidFill>
                  <a:schemeClr val="tx1"/>
                </a:solidFill>
                <a:ea typeface="Arial Unicode MS" pitchFamily="34" charset="-128"/>
                <a:cs typeface="Arial Unicode MS" pitchFamily="34" charset="-128"/>
              </a:rPr>
              <a:t> image</a:t>
            </a:r>
            <a:endParaRPr lang="en-US" sz="1800" kern="0" dirty="0">
              <a:solidFill>
                <a:schemeClr val="tx1"/>
              </a:solidFill>
              <a:ea typeface="Arial Unicode MS" pitchFamily="34" charset="-128"/>
              <a:cs typeface="Arial Unicode MS" pitchFamily="34" charset="-128"/>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999"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29330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078"/>
            <a:ext cx="11545200" cy="4392043"/>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1037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2391"/>
            <a:ext cx="56628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208016" y="1692391"/>
            <a:ext cx="56628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057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75"/>
            <a:ext cx="11545200" cy="756175"/>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2391"/>
            <a:ext cx="37404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8133317" y="1692391"/>
            <a:ext cx="37404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4228658" y="1692391"/>
            <a:ext cx="37404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077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7639050" y="1691079"/>
            <a:ext cx="4232275" cy="4392042"/>
          </a:xfrm>
          <a:solidFill>
            <a:schemeClr val="bg1">
              <a:lumMod val="95000"/>
            </a:schemeClr>
          </a:solidFill>
        </p:spPr>
        <p:txBody>
          <a:bodyPr tIns="1543147" anchor="t" anchorCtr="0"/>
          <a:lstStyle>
            <a:lvl1pPr algn="ctr">
              <a:defRPr b="0"/>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1079"/>
            <a:ext cx="7149950" cy="4392042"/>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2696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6208016" y="1692392"/>
            <a:ext cx="5662800"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392"/>
            <a:ext cx="56628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07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706938" y="1692392"/>
            <a:ext cx="7164387"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392"/>
            <a:ext cx="4224188"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5883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11545200" cy="923330"/>
          </a:xfrm>
        </p:spPr>
        <p:txBody>
          <a:bodyPr anchor="b" anchorCtr="0">
            <a:noAutofit/>
          </a:bodyPr>
          <a:lstStyle>
            <a:lvl1pPr algn="l">
              <a:defRPr sz="6000">
                <a:solidFill>
                  <a:schemeClr val="tx1"/>
                </a:solidFill>
                <a:latin typeface="+mj-lt"/>
              </a:defRPr>
            </a:lvl1pPr>
          </a:lstStyle>
          <a:p>
            <a:r>
              <a:rPr lang="en-US" dirty="0"/>
              <a:t>Click to edit text</a:t>
            </a:r>
          </a:p>
        </p:txBody>
      </p:sp>
      <p:sp>
        <p:nvSpPr>
          <p:cNvPr id="3" name="Rectangle 2"/>
          <p:cNvSpPr/>
          <p:nvPr/>
        </p:nvSpPr>
        <p:spPr bwMode="gray">
          <a:xfrm>
            <a:off x="173620" y="1088020"/>
            <a:ext cx="11806177" cy="324091"/>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 name="Rectangle 3"/>
          <p:cNvSpPr/>
          <p:nvPr userDrawn="1"/>
        </p:nvSpPr>
        <p:spPr bwMode="gray">
          <a:xfrm>
            <a:off x="173620" y="1088020"/>
            <a:ext cx="11806177" cy="324091"/>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79435055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080"/>
            <a:ext cx="5662800" cy="1721198"/>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6208016" y="1691080"/>
            <a:ext cx="5662800" cy="1721198"/>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4318"/>
            <a:ext cx="5662800" cy="2508804"/>
          </a:xfrm>
          <a:solidFill>
            <a:schemeClr val="bg1">
              <a:lumMod val="95000"/>
            </a:schemeClr>
          </a:solidFill>
        </p:spPr>
        <p:txBody>
          <a:bodyPr tIns="600113"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6208016" y="3574318"/>
            <a:ext cx="5662800" cy="2508804"/>
          </a:xfrm>
          <a:solidFill>
            <a:schemeClr val="bg1">
              <a:lumMod val="95000"/>
            </a:schemeClr>
          </a:solidFill>
        </p:spPr>
        <p:txBody>
          <a:bodyPr tIns="600113"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2720293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7" name="Content Placeholder 2"/>
          <p:cNvSpPr>
            <a:spLocks noGrp="1"/>
          </p:cNvSpPr>
          <p:nvPr>
            <p:ph idx="1" hasCustomPrompt="1"/>
          </p:nvPr>
        </p:nvSpPr>
        <p:spPr>
          <a:xfrm>
            <a:off x="324000" y="1692390"/>
            <a:ext cx="11545200" cy="4393017"/>
          </a:xfrm>
        </p:spPr>
        <p:txBody>
          <a:bodyPr tIns="0"/>
          <a:lstStyle>
            <a:lvl1pPr algn="l">
              <a:defRPr b="0"/>
            </a:lvl1pPr>
          </a:lstStyle>
          <a:p>
            <a:pPr lvl="0"/>
            <a:r>
              <a:rPr lang="en-US" dirty="0"/>
              <a:t>Click to add content</a:t>
            </a:r>
          </a:p>
        </p:txBody>
      </p:sp>
    </p:spTree>
    <p:extLst>
      <p:ext uri="{BB962C8B-B14F-4D97-AF65-F5344CB8AC3E}">
        <p14:creationId xmlns:p14="http://schemas.microsoft.com/office/powerpoint/2010/main" val="604432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392"/>
            <a:ext cx="11545200" cy="3385542"/>
          </a:xfrm>
        </p:spPr>
        <p:txBody>
          <a:bodyPr>
            <a:spAutoFit/>
          </a:bodyPr>
          <a:lstStyle>
            <a:lvl1pPr>
              <a:spcBef>
                <a:spcPts val="24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282780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bwMode="gray">
          <a:xfrm>
            <a:off x="324000" y="0"/>
            <a:ext cx="11545200" cy="2520000"/>
          </a:xfrm>
          <a:prstGeom prst="rect">
            <a:avLst/>
          </a:prstGeom>
          <a:solidFill>
            <a:schemeClr val="bg1">
              <a:alpha val="75000"/>
            </a:schemeClr>
          </a:solidFill>
          <a:ln w="6350" algn="ctr">
            <a:noFill/>
            <a:miter lim="800000"/>
            <a:headEnd/>
            <a:tailEnd/>
          </a:ln>
        </p:spPr>
        <p:txBody>
          <a:bodyPr lIns="107163" tIns="85730" rIns="107163" bIns="85730" rtlCol="0" anchor="b" anchorCtr="0"/>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12000"/>
            <a:ext cx="10620000" cy="276999"/>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sz="1800" dirty="0"/>
              <a:t>Speaker’s Name, SAP / Month 00, 2016</a:t>
            </a:r>
          </a:p>
        </p:txBody>
      </p:sp>
      <p:sp>
        <p:nvSpPr>
          <p:cNvPr id="9" name="Title 1"/>
          <p:cNvSpPr>
            <a:spLocks noGrp="1"/>
          </p:cNvSpPr>
          <p:nvPr>
            <p:ph type="ctrTitle" hasCustomPrompt="1"/>
          </p:nvPr>
        </p:nvSpPr>
        <p:spPr bwMode="gray">
          <a:xfrm>
            <a:off x="467999" y="324075"/>
            <a:ext cx="10620000" cy="1107996"/>
          </a:xfrm>
        </p:spPr>
        <p:txBody>
          <a:bodyPr anchor="t" anchorCtr="0">
            <a:noAutofit/>
          </a:bodyPr>
          <a:lstStyle>
            <a:lvl1pPr>
              <a:defRPr sz="3600">
                <a:solidFill>
                  <a:sysClr val="windowText" lastClr="000000"/>
                </a:solidFill>
                <a:latin typeface="+mj-lt"/>
              </a:defRPr>
            </a:lvl1pPr>
          </a:lstStyle>
          <a:p>
            <a:r>
              <a:rPr lang="en-US" sz="3600" dirty="0"/>
              <a:t>Alternate Presentation Title</a:t>
            </a:r>
            <a:br>
              <a:rPr lang="en-US" sz="3600" dirty="0"/>
            </a:br>
            <a:r>
              <a:rPr lang="en-US" sz="3600" dirty="0"/>
              <a:t>Breaks to Two Lines</a:t>
            </a:r>
            <a:endParaRPr lang="en-US" dirty="0"/>
          </a:p>
        </p:txBody>
      </p:sp>
      <p:sp>
        <p:nvSpPr>
          <p:cNvPr id="12" name="TextBox 11"/>
          <p:cNvSpPr txBox="1"/>
          <p:nvPr/>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a:solidFill>
                  <a:schemeClr val="tx1"/>
                </a:solidFill>
                <a:ea typeface="Arial Unicode MS" pitchFamily="34" charset="-128"/>
                <a:cs typeface="Arial Unicode MS" pitchFamily="34" charset="-128"/>
              </a:rPr>
              <a:t>Use this title slide only with an</a:t>
            </a:r>
            <a:r>
              <a:rPr lang="en-US" sz="1800" kern="0" baseline="0" dirty="0">
                <a:solidFill>
                  <a:schemeClr val="tx1"/>
                </a:solidFill>
                <a:ea typeface="Arial Unicode MS" pitchFamily="34" charset="-128"/>
                <a:cs typeface="Arial Unicode MS" pitchFamily="34" charset="-128"/>
              </a:rPr>
              <a:t> image</a:t>
            </a:r>
            <a:endParaRPr lang="en-US" sz="1800" kern="0" dirty="0">
              <a:solidFill>
                <a:schemeClr val="tx1"/>
              </a:solidFill>
              <a:ea typeface="Arial Unicode MS" pitchFamily="34" charset="-128"/>
              <a:cs typeface="Arial Unicode MS" pitchFamily="34" charset="-128"/>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999" y="2115530"/>
            <a:ext cx="1477566" cy="2880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57490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3" name="Rectangle 2"/>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8" name="Rectangle 7"/>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73620" y="1088020"/>
            <a:ext cx="11806177" cy="324091"/>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0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330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p:nvSpPr>
        <p:spPr bwMode="gray">
          <a:xfrm>
            <a:off x="324000" y="324075"/>
            <a:ext cx="11547324" cy="756175"/>
          </a:xfrm>
          <a:prstGeom prst="rect">
            <a:avLst/>
          </a:prstGeom>
        </p:spPr>
        <p:txBody>
          <a:bodyPr vert="horz" lIns="0" tIns="0" rIns="0" bIns="0" rtlCol="0" anchor="ctr" anchorCtr="0">
            <a:noAutofit/>
          </a:bodyPr>
          <a:lstStyle/>
          <a:p>
            <a:pPr algn="l" defTabSz="1088776" rtl="0" eaLnBrk="1" latinLnBrk="0" hangingPunct="1">
              <a:spcBef>
                <a:spcPct val="0"/>
              </a:spcBef>
              <a:buNone/>
            </a:pPr>
            <a:r>
              <a:rPr lang="en-US" sz="2900" b="1" kern="1200" noProof="0" dirty="0">
                <a:solidFill>
                  <a:schemeClr val="accent2"/>
                </a:solidFill>
                <a:latin typeface="+mj-lt"/>
                <a:ea typeface="+mj-ea"/>
                <a:cs typeface="+mj-cs"/>
              </a:rPr>
              <a:t>© 2017 SAP SE or an SAP affiliate company.</a:t>
            </a:r>
            <a:r>
              <a:rPr lang="en-US" sz="2900" b="1" kern="1200" baseline="0" noProof="0" dirty="0">
                <a:solidFill>
                  <a:schemeClr val="accent2"/>
                </a:solidFill>
                <a:latin typeface="+mj-lt"/>
                <a:ea typeface="+mj-ea"/>
                <a:cs typeface="+mj-cs"/>
              </a:rPr>
              <a:t> </a:t>
            </a:r>
            <a:r>
              <a:rPr lang="en-US" sz="2900" b="1" kern="1200" noProof="0" dirty="0">
                <a:solidFill>
                  <a:schemeClr val="accent2"/>
                </a:solidFill>
                <a:latin typeface="+mj-lt"/>
                <a:ea typeface="+mj-ea"/>
                <a:cs typeface="+mj-cs"/>
              </a:rPr>
              <a:t>All rights reserved.</a:t>
            </a:r>
          </a:p>
        </p:txBody>
      </p:sp>
      <p:sp>
        <p:nvSpPr>
          <p:cNvPr id="5" name="TextBox 4"/>
          <p:cNvSpPr txBox="1"/>
          <p:nvPr/>
        </p:nvSpPr>
        <p:spPr bwMode="gray">
          <a:xfrm>
            <a:off x="323999" y="1692000"/>
            <a:ext cx="11547325" cy="3539430"/>
          </a:xfrm>
          <a:prstGeom prst="rect">
            <a:avLst/>
          </a:prstGeom>
          <a:noFill/>
        </p:spPr>
        <p:txBody>
          <a:bodyPr wrap="square" lIns="0" tIns="0" rIns="0" bIns="0" rtlCol="0">
            <a:spAutoFit/>
          </a:bodyPr>
          <a:lstStyle/>
          <a:p>
            <a:r>
              <a:rPr lang="en-US" sz="12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1200"/>
              </a:spcBef>
            </a:pPr>
            <a:r>
              <a:rPr lang="en-US" sz="12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Please see </a:t>
            </a:r>
            <a:r>
              <a:rPr lang="en-US" sz="12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2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2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2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2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SAP affiliate company products and </a:t>
            </a:r>
            <a:br>
              <a:rPr lang="en-US" sz="1200" kern="1200" dirty="0">
                <a:solidFill>
                  <a:schemeClr val="tx1"/>
                </a:solidFill>
                <a:latin typeface="Arial"/>
                <a:ea typeface="Arial Unicode MS" panose="020B0604020202020204" pitchFamily="34" charset="-128"/>
                <a:cs typeface="+mn-cs"/>
              </a:rPr>
            </a:br>
            <a:r>
              <a:rPr lang="en-US" sz="1200" kern="1200" dirty="0">
                <a:solidFill>
                  <a:schemeClr val="tx1"/>
                </a:solidFill>
                <a:latin typeface="Arial"/>
                <a:ea typeface="Arial Unicode MS" panose="020B0604020202020204" pitchFamily="34" charset="-128"/>
                <a:cs typeface="+mn-cs"/>
              </a:rPr>
              <a:t>services are those that are set forth in the express warranty statements accompanying such products and services, if any. Nothing herein should be construed as constituting an additional warranty. </a:t>
            </a:r>
          </a:p>
          <a:p>
            <a:pPr>
              <a:spcBef>
                <a:spcPts val="1200"/>
              </a:spcBef>
            </a:pPr>
            <a:r>
              <a:rPr lang="en-US" sz="12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a:t>
            </a:r>
            <a:br>
              <a:rPr lang="en-US" sz="1200" kern="1200" dirty="0">
                <a:solidFill>
                  <a:schemeClr val="tx1"/>
                </a:solidFill>
                <a:latin typeface="Arial"/>
                <a:ea typeface="Arial Unicode MS" panose="020B0604020202020204" pitchFamily="34" charset="-128"/>
                <a:cs typeface="+mn-cs"/>
              </a:rPr>
            </a:br>
            <a:r>
              <a:rPr lang="en-US" sz="1200" kern="1200" dirty="0">
                <a:solidFill>
                  <a:schemeClr val="tx1"/>
                </a:solidFill>
                <a:latin typeface="Arial"/>
                <a:ea typeface="Arial Unicode MS" panose="020B0604020202020204" pitchFamily="34" charset="-128"/>
                <a:cs typeface="+mn-cs"/>
              </a:rPr>
              <a:t>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a:t>
            </a:r>
            <a:br>
              <a:rPr lang="en-US" sz="1200" kern="1200" dirty="0">
                <a:solidFill>
                  <a:schemeClr val="tx1"/>
                </a:solidFill>
                <a:latin typeface="Arial"/>
                <a:ea typeface="Arial Unicode MS" panose="020B0604020202020204" pitchFamily="34" charset="-128"/>
                <a:cs typeface="+mn-cs"/>
              </a:rPr>
            </a:br>
            <a:r>
              <a:rPr lang="en-US" sz="1200" kern="1200" dirty="0">
                <a:solidFill>
                  <a:schemeClr val="tx1"/>
                </a:solidFill>
                <a:latin typeface="Arial"/>
                <a:ea typeface="Arial Unicode MS" panose="020B0604020202020204" pitchFamily="34" charset="-128"/>
                <a:cs typeface="+mn-cs"/>
              </a:rPr>
              <a:t>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3395777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p:nvSpPr>
        <p:spPr bwMode="gray">
          <a:xfrm>
            <a:off x="324000" y="324075"/>
            <a:ext cx="11547324" cy="756175"/>
          </a:xfrm>
          <a:prstGeom prst="rect">
            <a:avLst/>
          </a:prstGeom>
        </p:spPr>
        <p:txBody>
          <a:bodyPr vert="horz" lIns="0" tIns="0" rIns="0" bIns="0" rtlCol="0" anchor="ctr" anchorCtr="0">
            <a:noAutofit/>
          </a:bodyPr>
          <a:lstStyle/>
          <a:p>
            <a:pPr marL="0" marR="0" indent="0" algn="l" defTabSz="1088776" rtl="0" eaLnBrk="1" fontAlgn="auto" latinLnBrk="0" hangingPunct="1">
              <a:lnSpc>
                <a:spcPct val="100000"/>
              </a:lnSpc>
              <a:spcBef>
                <a:spcPct val="0"/>
              </a:spcBef>
              <a:spcAft>
                <a:spcPts val="0"/>
              </a:spcAft>
              <a:buClrTx/>
              <a:buSzTx/>
              <a:buFontTx/>
              <a:buNone/>
              <a:tabLst/>
              <a:defRPr/>
            </a:pPr>
            <a:r>
              <a:rPr lang="de-DE" sz="2900" b="1" kern="1200" noProof="0" dirty="0">
                <a:solidFill>
                  <a:schemeClr val="accent2"/>
                </a:solidFill>
                <a:latin typeface="+mj-lt"/>
                <a:ea typeface="+mj-ea"/>
                <a:cs typeface="+mj-cs"/>
              </a:rPr>
              <a:t>© 2017 SAP SE oder ein SAP-Konzernunternehmen. </a:t>
            </a:r>
            <a:br>
              <a:rPr lang="de-DE" sz="2900" b="1" kern="1200" noProof="0" dirty="0">
                <a:solidFill>
                  <a:schemeClr val="accent2"/>
                </a:solidFill>
                <a:latin typeface="+mj-lt"/>
                <a:ea typeface="+mj-ea"/>
                <a:cs typeface="+mj-cs"/>
              </a:rPr>
            </a:br>
            <a:r>
              <a:rPr lang="de-DE" sz="2900" b="1" kern="1200" noProof="0" dirty="0">
                <a:solidFill>
                  <a:schemeClr val="accent2"/>
                </a:solidFill>
                <a:latin typeface="+mj-lt"/>
                <a:ea typeface="+mj-ea"/>
                <a:cs typeface="+mj-cs"/>
              </a:rPr>
              <a:t>Alle Rechte vorbehalten.</a:t>
            </a:r>
          </a:p>
        </p:txBody>
      </p:sp>
      <p:sp>
        <p:nvSpPr>
          <p:cNvPr id="8" name="TextBox 7"/>
          <p:cNvSpPr txBox="1"/>
          <p:nvPr/>
        </p:nvSpPr>
        <p:spPr bwMode="gray">
          <a:xfrm>
            <a:off x="323999" y="1692000"/>
            <a:ext cx="11547325" cy="4278094"/>
          </a:xfrm>
          <a:prstGeom prst="rect">
            <a:avLst/>
          </a:prstGeom>
          <a:noFill/>
        </p:spPr>
        <p:txBody>
          <a:bodyPr wrap="square" lIns="0" tIns="0" rIns="0" bIns="0" rtlCol="0">
            <a:spAutoFit/>
          </a:bodyPr>
          <a:lstStyle/>
          <a:p>
            <a:r>
              <a:rPr lang="de-DE" sz="12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ein SAP-Konzernunternehmen nicht gestattet.</a:t>
            </a:r>
          </a:p>
          <a:p>
            <a:pPr>
              <a:spcBef>
                <a:spcPts val="1200"/>
              </a:spcBef>
            </a:pPr>
            <a:r>
              <a:rPr lang="de-DE" sz="12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a:t>
            </a:r>
            <a:br>
              <a:rPr lang="de-DE" sz="1200" kern="1200" noProof="0" dirty="0">
                <a:solidFill>
                  <a:schemeClr val="tx1"/>
                </a:solidFill>
                <a:effectLst/>
                <a:latin typeface="Arial"/>
                <a:ea typeface="+mn-ea"/>
                <a:cs typeface="+mn-cs"/>
              </a:rPr>
            </a:b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von einem SAP-Konzernunternehmen) in Deutschland und verschiedenen anderen Ländern weltweit.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Weitere Hinweise und Informationen zum Markenrecht finden Sie unter </a:t>
            </a:r>
            <a:r>
              <a:rPr lang="de-DE" sz="1200" kern="1200" noProof="0" dirty="0">
                <a:solidFill>
                  <a:schemeClr val="tx1"/>
                </a:solidFill>
                <a:effectLst/>
                <a:latin typeface="Arial"/>
                <a:ea typeface="+mn-ea"/>
                <a:cs typeface="+mn-cs"/>
                <a:hlinkClick r:id="rId2"/>
              </a:rPr>
              <a:t>http://global.sap.com/corporate-de/legal/copyright/index.epx</a:t>
            </a:r>
            <a:r>
              <a:rPr lang="de-DE" sz="1200" kern="1200" noProof="0" dirty="0">
                <a:solidFill>
                  <a:schemeClr val="tx1"/>
                </a:solidFill>
                <a:effectLst/>
                <a:latin typeface="Arial"/>
                <a:ea typeface="+mn-ea"/>
                <a:cs typeface="+mn-cs"/>
              </a:rPr>
              <a:t>.</a:t>
            </a:r>
          </a:p>
          <a:p>
            <a:pPr>
              <a:spcBef>
                <a:spcPts val="1200"/>
              </a:spcBef>
            </a:pPr>
            <a:r>
              <a:rPr lang="de-DE" sz="1200" kern="1200" noProof="0" dirty="0">
                <a:solidFill>
                  <a:schemeClr val="tx1"/>
                </a:solidFill>
                <a:effectLst/>
                <a:latin typeface="Arial"/>
                <a:ea typeface="+mn-ea"/>
                <a:cs typeface="+mn-cs"/>
              </a:rPr>
              <a:t>Die von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de-DE" sz="1200" kern="1200" noProof="0" dirty="0">
                <a:solidFill>
                  <a:schemeClr val="tx1"/>
                </a:solidFill>
                <a:effectLst/>
                <a:latin typeface="Arial"/>
                <a:ea typeface="+mn-ea"/>
                <a:cs typeface="+mn-cs"/>
              </a:rPr>
              <a:t>Produkte können länderspezifische Unterschiede aufweisen.</a:t>
            </a:r>
          </a:p>
          <a:p>
            <a:pPr>
              <a:spcBef>
                <a:spcPts val="1200"/>
              </a:spcBef>
            </a:pPr>
            <a:r>
              <a:rPr lang="de-DE" sz="1200" kern="1200" noProof="0" dirty="0">
                <a:solidFill>
                  <a:schemeClr val="tx1"/>
                </a:solidFill>
                <a:effectLst/>
                <a:latin typeface="Arial"/>
                <a:ea typeface="+mn-ea"/>
                <a:cs typeface="+mn-cs"/>
              </a:rPr>
              <a:t>Die vorliegenden Unterlagen werden von der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einem SAP-Konzernunternehmen bereitgestellt und dienen ausschließlich zu Informationszwecken.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Die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ihre Konzernunternehmen übernehmen keinerlei Haftung oder Gewährleistung für Fehler oder Unvollständigkeiten in </a:t>
            </a:r>
            <a:r>
              <a:rPr lang="de-DE" sz="1200" kern="1200" baseline="0" noProof="0" dirty="0">
                <a:solidFill>
                  <a:schemeClr val="tx1"/>
                </a:solidFill>
                <a:effectLst/>
                <a:latin typeface="Arial"/>
                <a:ea typeface="+mn-ea"/>
                <a:cs typeface="+mn-cs"/>
              </a:rPr>
              <a:t> </a:t>
            </a:r>
            <a:r>
              <a:rPr lang="de-DE" sz="1200" kern="1200" noProof="0" dirty="0">
                <a:solidFill>
                  <a:schemeClr val="tx1"/>
                </a:solidFill>
                <a:effectLst/>
                <a:latin typeface="Arial"/>
                <a:ea typeface="+mn-ea"/>
                <a:cs typeface="+mn-cs"/>
              </a:rPr>
              <a:t>dieser Publikation.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Die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200" kern="1200" noProof="0" dirty="0">
                <a:solidFill>
                  <a:schemeClr val="tx1"/>
                </a:solidFill>
                <a:effectLst/>
                <a:latin typeface="Arial"/>
                <a:ea typeface="+mn-ea"/>
                <a:cs typeface="+mn-cs"/>
              </a:rPr>
              <a:t>Insbesondere sind die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die Strategie und etwaige künftige Entwicklungen, Produkte und/oder Plattformen der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ihrer Konzernunternehmen können von der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ihren Konzernunternehmen jederzeit und ohne Angabe von Gründen unangekündigt geändert werden.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Die vorausschauenden Aussagen geben die Sicht zu dem Zeitpunkt wieder, 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3200839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685959"/>
            <a:ext cx="10975658" cy="762176"/>
          </a:xfrm>
        </p:spPr>
        <p:txBody>
          <a:bodyPr/>
          <a:lstStyle/>
          <a:p>
            <a:r>
              <a:rPr lang="en-US"/>
              <a:t>Click to edit Master title style</a:t>
            </a:r>
          </a:p>
        </p:txBody>
      </p:sp>
      <p:sp>
        <p:nvSpPr>
          <p:cNvPr id="3" name="Text Placeholder 2"/>
          <p:cNvSpPr>
            <a:spLocks noGrp="1"/>
          </p:cNvSpPr>
          <p:nvPr>
            <p:ph type="body" sz="half" idx="1"/>
          </p:nvPr>
        </p:nvSpPr>
        <p:spPr>
          <a:xfrm>
            <a:off x="609759" y="1600571"/>
            <a:ext cx="5386202" cy="45270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9214" y="1600571"/>
            <a:ext cx="5386202" cy="45270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783371" y="6567420"/>
            <a:ext cx="3861805" cy="171490"/>
          </a:xfrm>
          <a:prstGeom prst="rect">
            <a:avLst/>
          </a:prstGeom>
        </p:spPr>
        <p:txBody>
          <a:bodyPr/>
          <a:lstStyle>
            <a:lvl1pPr>
              <a:defRPr/>
            </a:lvl1pPr>
          </a:lstStyle>
          <a:p>
            <a:pPr>
              <a:defRPr/>
            </a:pPr>
            <a:endParaRPr lang="en-US" altLang="en-US" dirty="0"/>
          </a:p>
        </p:txBody>
      </p:sp>
      <p:sp>
        <p:nvSpPr>
          <p:cNvPr id="6" name="Rectangle 7"/>
          <p:cNvSpPr>
            <a:spLocks noGrp="1" noChangeArrowheads="1"/>
          </p:cNvSpPr>
          <p:nvPr>
            <p:ph type="sldNum" sz="quarter" idx="11"/>
          </p:nvPr>
        </p:nvSpPr>
        <p:spPr>
          <a:xfrm>
            <a:off x="141855" y="6510257"/>
            <a:ext cx="544124" cy="306459"/>
          </a:xfrm>
          <a:prstGeom prst="rect">
            <a:avLst/>
          </a:prstGeom>
        </p:spPr>
        <p:txBody>
          <a:bodyPr/>
          <a:lstStyle>
            <a:lvl1pPr>
              <a:defRPr/>
            </a:lvl1pPr>
          </a:lstStyle>
          <a:p>
            <a:pPr>
              <a:defRPr/>
            </a:pPr>
            <a:fld id="{D93F11E2-5DC3-439A-8B89-C53F9C66E564}" type="slidenum">
              <a:rPr lang="en-US"/>
              <a:pPr>
                <a:defRPr/>
              </a:pPr>
              <a:t>‹#›</a:t>
            </a:fld>
            <a:endParaRPr lang="en-US" dirty="0"/>
          </a:p>
        </p:txBody>
      </p:sp>
    </p:spTree>
    <p:extLst>
      <p:ext uri="{BB962C8B-B14F-4D97-AF65-F5344CB8AC3E}">
        <p14:creationId xmlns:p14="http://schemas.microsoft.com/office/powerpoint/2010/main" val="33679872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999" y="324075"/>
            <a:ext cx="10620000" cy="923330"/>
          </a:xfrm>
        </p:spPr>
        <p:txBody>
          <a:bodyPr anchor="t" anchorCtr="0">
            <a:noAutofit/>
          </a:bodyPr>
          <a:lstStyle>
            <a:lvl1pPr>
              <a:defRPr sz="60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10620000" cy="276999"/>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sz="1800" dirty="0"/>
              <a:t>Speaker’s Name, SAP / Month 00, 2016</a:t>
            </a:r>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78297063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 two lines">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10620000" cy="276999"/>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sz="1800" dirty="0"/>
              <a:t>Speaker’s Name, SAP / Month 00, 2016</a:t>
            </a:r>
          </a:p>
        </p:txBody>
      </p:sp>
      <p:sp>
        <p:nvSpPr>
          <p:cNvPr id="9" name="Title 1"/>
          <p:cNvSpPr>
            <a:spLocks noGrp="1"/>
          </p:cNvSpPr>
          <p:nvPr>
            <p:ph type="ctrTitle" hasCustomPrompt="1"/>
          </p:nvPr>
        </p:nvSpPr>
        <p:spPr bwMode="gray">
          <a:xfrm>
            <a:off x="323999" y="324075"/>
            <a:ext cx="10620000" cy="1107996"/>
          </a:xfrm>
        </p:spPr>
        <p:txBody>
          <a:bodyPr anchor="t" anchorCtr="0">
            <a:noAutofit/>
          </a:bodyPr>
          <a:lstStyle>
            <a:lvl1pPr>
              <a:defRPr sz="3600">
                <a:solidFill>
                  <a:sysClr val="windowText" lastClr="000000"/>
                </a:solidFill>
                <a:latin typeface="+mj-lt"/>
              </a:defRPr>
            </a:lvl1pPr>
          </a:lstStyle>
          <a:p>
            <a:r>
              <a:rPr lang="en-US" sz="3600" dirty="0"/>
              <a:t>Alternate Presentation Title</a:t>
            </a:r>
            <a:br>
              <a:rPr lang="en-US" sz="3600" dirty="0"/>
            </a:br>
            <a:r>
              <a:rPr lang="en-US" sz="3600" dirty="0"/>
              <a:t>Breaks to Two Lines</a:t>
            </a:r>
            <a:endParaRPr lang="en-US" dirty="0"/>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2242009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p:nvSpPr>
        <p:spPr bwMode="gray">
          <a:xfrm>
            <a:off x="324000" y="0"/>
            <a:ext cx="11545200" cy="2296057"/>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a:t>Subtitle if needed</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22283226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38"/>
            <a:ext cx="11545200" cy="2135294"/>
          </a:xfrm>
          <a:solidFill>
            <a:schemeClr val="bg1">
              <a:lumMod val="95000"/>
            </a:schemeClr>
          </a:solidFill>
        </p:spPr>
        <p:txBody>
          <a:bodyPr tIns="600113"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a:t>Divider page</a:t>
            </a:r>
          </a:p>
        </p:txBody>
      </p:sp>
      <p:sp>
        <p:nvSpPr>
          <p:cNvPr id="12" name="Rectangle 11"/>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94418802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7200000" cy="923330"/>
          </a:xfrm>
        </p:spPr>
        <p:txBody>
          <a:bodyPr anchor="t" anchorCtr="0">
            <a:noAutofit/>
          </a:bodyPr>
          <a:lstStyle>
            <a:lvl1pPr>
              <a:defRPr sz="6000">
                <a:solidFill>
                  <a:schemeClr val="tx1"/>
                </a:solidFill>
                <a:latin typeface="+mj-lt"/>
              </a:defRPr>
            </a:lvl1pPr>
          </a:lstStyle>
          <a:p>
            <a:r>
              <a:rPr lang="en-US" dirty="0"/>
              <a:t>Thank you</a:t>
            </a:r>
          </a:p>
        </p:txBody>
      </p:sp>
      <p:sp>
        <p:nvSpPr>
          <p:cNvPr id="93" name="Text Placeholder 92"/>
          <p:cNvSpPr>
            <a:spLocks noGrp="1"/>
          </p:cNvSpPr>
          <p:nvPr>
            <p:ph type="body" sz="quarter" idx="10" hasCustomPrompt="1"/>
          </p:nvPr>
        </p:nvSpPr>
        <p:spPr>
          <a:xfrm>
            <a:off x="9000000" y="2016000"/>
            <a:ext cx="2880000" cy="3292098"/>
          </a:xfrm>
        </p:spPr>
        <p:txBody>
          <a:bodyPr anchor="t" anchorCtr="0">
            <a:noAutofit/>
          </a:bodyPr>
          <a:lstStyle>
            <a:lvl1pPr>
              <a:spcBef>
                <a:spcPts val="0"/>
              </a:spcBef>
              <a:defRPr sz="16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sp>
        <p:nvSpPr>
          <p:cNvPr id="7" name="Rectangle 6"/>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20474467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129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392"/>
            <a:ext cx="11545200" cy="3832705"/>
          </a:xfrm>
        </p:spPr>
        <p:txBody>
          <a:bodyPr>
            <a:noAutofit/>
          </a:bodyPr>
          <a:lstStyle>
            <a:lvl1pPr marL="0" marR="0" indent="0" algn="l" defTabSz="1088776" rtl="0" eaLnBrk="1" fontAlgn="auto" latinLnBrk="0" hangingPunct="1">
              <a:lnSpc>
                <a:spcPct val="100000"/>
              </a:lnSpc>
              <a:spcBef>
                <a:spcPts val="2400"/>
              </a:spcBef>
              <a:spcAft>
                <a:spcPts val="0"/>
              </a:spcAft>
              <a:buClr>
                <a:schemeClr val="accent1"/>
              </a:buClr>
              <a:buSzPct val="80000"/>
              <a:buFontTx/>
              <a:buNone/>
              <a:tabLst/>
              <a:defRPr sz="2000" b="0"/>
            </a:lvl1pPr>
            <a:lvl2pPr marL="180000" marR="0" indent="-180000" algn="l" defTabSz="1088776" rtl="0" eaLnBrk="1" fontAlgn="auto" latinLnBrk="0" hangingPunct="1">
              <a:lnSpc>
                <a:spcPct val="100000"/>
              </a:lnSpc>
              <a:spcBef>
                <a:spcPts val="600"/>
              </a:spcBef>
              <a:spcAft>
                <a:spcPts val="0"/>
              </a:spcAft>
              <a:buClr>
                <a:schemeClr val="accent1"/>
              </a:buClr>
              <a:buSzPct val="100000"/>
              <a:buFont typeface="Wingdings" pitchFamily="2" charset="2"/>
              <a:buChar char=""/>
              <a:tabLst/>
              <a:defRPr sz="1800"/>
            </a:lvl2pPr>
            <a:lvl3pPr marL="360000" marR="0" indent="-179388" algn="l" defTabSz="1088776" rtl="0" eaLnBrk="1" fontAlgn="auto" latinLnBrk="0" hangingPunct="1">
              <a:lnSpc>
                <a:spcPct val="100000"/>
              </a:lnSpc>
              <a:spcBef>
                <a:spcPts val="400"/>
              </a:spcBef>
              <a:spcAft>
                <a:spcPts val="0"/>
              </a:spcAft>
              <a:buClr>
                <a:schemeClr val="accent2"/>
              </a:buClr>
              <a:buSzPct val="100000"/>
              <a:buFont typeface="Arial" pitchFamily="34" charset="0"/>
              <a:buChar char="–"/>
              <a:tabLst/>
              <a:defRPr sz="1800" baseline="0"/>
            </a:lvl3pPr>
            <a:lvl4pPr marL="540000" marR="0" indent="-180000" algn="l" defTabSz="1088776" rtl="0" eaLnBrk="1" fontAlgn="auto" latinLnBrk="0" hangingPunct="1">
              <a:lnSpc>
                <a:spcPct val="100000"/>
              </a:lnSpc>
              <a:spcBef>
                <a:spcPts val="250"/>
              </a:spcBef>
              <a:spcAft>
                <a:spcPts val="0"/>
              </a:spcAft>
              <a:buClr>
                <a:schemeClr val="accent2"/>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a:p>
            <a:pPr lvl="2"/>
            <a:r>
              <a:rPr lang="en-US" dirty="0"/>
              <a:t>Third Level</a:t>
            </a:r>
          </a:p>
          <a:p>
            <a:pPr lvl="3"/>
            <a:r>
              <a:rPr lang="en-US" dirty="0"/>
              <a:t>Fourth Level</a:t>
            </a:r>
          </a:p>
          <a:p>
            <a:endParaRPr lang="en-US" dirty="0"/>
          </a:p>
        </p:txBody>
      </p:sp>
    </p:spTree>
    <p:extLst>
      <p:ext uri="{BB962C8B-B14F-4D97-AF65-F5344CB8AC3E}">
        <p14:creationId xmlns:p14="http://schemas.microsoft.com/office/powerpoint/2010/main" val="268060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06015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75"/>
            <a:ext cx="11545200" cy="756175"/>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1079"/>
            <a:ext cx="11545200" cy="4392042"/>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485"/>
            <a:ext cx="11545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userDrawn="1"/>
        </p:nvSpPr>
        <p:spPr bwMode="white">
          <a:xfrm>
            <a:off x="324000" y="6537251"/>
            <a:ext cx="11545200" cy="324075"/>
          </a:xfrm>
          <a:prstGeom prst="rect">
            <a:avLst/>
          </a:prstGeom>
          <a:solidFill>
            <a:schemeClr val="tx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userDrawn="1"/>
        </p:nvSpPr>
        <p:spPr bwMode="black">
          <a:xfrm>
            <a:off x="324000" y="6630039"/>
            <a:ext cx="3401577" cy="138499"/>
          </a:xfrm>
          <a:prstGeom prst="rect">
            <a:avLst/>
          </a:prstGeom>
          <a:noFill/>
        </p:spPr>
        <p:txBody>
          <a:bodyPr wrap="none" lIns="85730" tIns="0" rIns="0" bIns="0" rtlCol="0">
            <a:spAutoFit/>
          </a:bodyPr>
          <a:lstStyle/>
          <a:p>
            <a:pPr marL="133200" indent="-133200" algn="l">
              <a:buClr>
                <a:schemeClr val="bg1"/>
              </a:buClr>
              <a:buFont typeface="Arial" pitchFamily="34" charset="0"/>
              <a:buChar char="©"/>
              <a:tabLst/>
            </a:pPr>
            <a:r>
              <a:rPr lang="en-US" sz="900" noProof="0" dirty="0">
                <a:solidFill>
                  <a:schemeClr val="bg1"/>
                </a:solidFill>
              </a:rPr>
              <a:t>2017 SAP SE or an SAP affiliate company. All rights reserved.</a:t>
            </a:r>
          </a:p>
        </p:txBody>
      </p:sp>
      <p:sp>
        <p:nvSpPr>
          <p:cNvPr id="34" name="TextBox 33"/>
          <p:cNvSpPr txBox="1"/>
          <p:nvPr userDrawn="1"/>
        </p:nvSpPr>
        <p:spPr bwMode="black">
          <a:xfrm>
            <a:off x="11640519" y="6630039"/>
            <a:ext cx="227631" cy="138499"/>
          </a:xfrm>
          <a:prstGeom prst="rect">
            <a:avLst/>
          </a:prstGeom>
          <a:noFill/>
        </p:spPr>
        <p:txBody>
          <a:bodyPr wrap="none" lIns="0" tIns="0" rIns="85730" bIns="0" rtlCol="0">
            <a:spAutoFit/>
          </a:bodyPr>
          <a:lstStyle/>
          <a:p>
            <a:pPr marL="111525" indent="-111525" algn="r">
              <a:buClr>
                <a:schemeClr val="accent2"/>
              </a:buClr>
              <a:buFont typeface="Arial" pitchFamily="34" charset="0"/>
              <a:buNone/>
            </a:pPr>
            <a:fld id="{0BDC132A-5C91-4078-9777-31DA19A62E0A}" type="slidenum">
              <a:rPr lang="en-US" sz="900" baseline="0" noProof="0" smtClean="0">
                <a:solidFill>
                  <a:schemeClr val="bg1"/>
                </a:solidFill>
              </a:rPr>
              <a:pPr marL="111525" indent="-111525" algn="r">
                <a:buClr>
                  <a:schemeClr val="accent2"/>
                </a:buClr>
                <a:buFont typeface="Arial" pitchFamily="34" charset="0"/>
                <a:buNone/>
              </a:pPr>
              <a:t>‹#›</a:t>
            </a:fld>
            <a:endParaRPr lang="en-US" sz="900" noProof="0" dirty="0">
              <a:solidFill>
                <a:schemeClr val="bg1"/>
              </a:solidFill>
            </a:endParaRPr>
          </a:p>
        </p:txBody>
      </p:sp>
      <p:sp>
        <p:nvSpPr>
          <p:cNvPr id="4" name="Information_Classification"/>
          <p:cNvSpPr txBox="1"/>
          <p:nvPr userDrawn="1"/>
        </p:nvSpPr>
        <p:spPr>
          <a:xfrm>
            <a:off x="9843135" y="6630039"/>
            <a:ext cx="1255395" cy="138499"/>
          </a:xfrm>
          <a:prstGeom prst="rect">
            <a:avLst/>
          </a:prstGeom>
          <a:noFill/>
        </p:spPr>
        <p:txBody>
          <a:bodyPr vert="horz" wrap="square" lIns="0" tIns="0" rIns="0" bIns="0" rtlCol="0">
            <a:spAutoFit/>
          </a:bodyPr>
          <a:lstStyle/>
          <a:p>
            <a:pPr algn="r" fontAlgn="base">
              <a:spcBef>
                <a:spcPts val="600"/>
              </a:spcBef>
              <a:spcAft>
                <a:spcPct val="0"/>
              </a:spcAft>
              <a:buClr>
                <a:srgbClr val="F0AB00"/>
              </a:buClr>
              <a:buSzPct val="80000"/>
            </a:pPr>
            <a:r>
              <a:rPr kumimoji="0" lang="en-US" sz="900" b="0" i="0" u="none" kern="0" baseline="0" dirty="0">
                <a:solidFill>
                  <a:srgbClr val="FFFFFF"/>
                </a:solidFill>
                <a:latin typeface="Arial"/>
                <a:ea typeface="Arial Unicode MS"/>
                <a:cs typeface="Arial Unicode MS" pitchFamily="34" charset="-128"/>
                <a:sym typeface="Arial"/>
              </a:rPr>
              <a:t>Internal</a:t>
            </a:r>
          </a:p>
        </p:txBody>
      </p:sp>
    </p:spTree>
    <p:extLst>
      <p:ext uri="{BB962C8B-B14F-4D97-AF65-F5344CB8AC3E}">
        <p14:creationId xmlns:p14="http://schemas.microsoft.com/office/powerpoint/2010/main" val="383640044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8" r:id="rId9"/>
    <p:sldLayoutId id="2147483749" r:id="rId10"/>
    <p:sldLayoutId id="2147483750" r:id="rId11"/>
    <p:sldLayoutId id="2147483751" r:id="rId12"/>
    <p:sldLayoutId id="2147483752" r:id="rId13"/>
    <p:sldLayoutId id="2147483753" r:id="rId14"/>
    <p:sldLayoutId id="2147483754" r:id="rId15"/>
    <p:sldLayoutId id="2147483747"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Lst>
  <p:hf sldNum="0" hdr="0"/>
  <p:txStyles>
    <p:titleStyle>
      <a:lvl1pPr algn="l" defTabSz="1088776" rtl="0" eaLnBrk="1" latinLnBrk="0" hangingPunct="1">
        <a:spcBef>
          <a:spcPct val="0"/>
        </a:spcBef>
        <a:buNone/>
        <a:defRPr sz="2800" b="1" kern="1200">
          <a:solidFill>
            <a:schemeClr val="accent2"/>
          </a:solidFill>
          <a:latin typeface="+mj-lt"/>
          <a:ea typeface="+mj-ea"/>
          <a:cs typeface="+mj-cs"/>
        </a:defRPr>
      </a:lvl1pPr>
    </p:titleStyle>
    <p:body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tx1"/>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ronsplace.eu/Products/RonsEditor?utm_source=killink"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12.xml"/><Relationship Id="rId7"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hyperlink" Target="mailto:AribaProgram@iag.com.a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upplier.ariba.com/"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hyperlink" Target="http://supplier.ariba.com/"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mailto:AribaProgram@iag.com.au"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hyperlink" Target="https://connect.ariba.com/help/1,,contact,00.htm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5175" cy="6859588"/>
          </a:xfrm>
          <a:prstGeom prst="rect">
            <a:avLst/>
          </a:prstGeom>
        </p:spPr>
      </p:pic>
      <p:sp>
        <p:nvSpPr>
          <p:cNvPr id="9" name="Rectangle 8"/>
          <p:cNvSpPr/>
          <p:nvPr/>
        </p:nvSpPr>
        <p:spPr bwMode="gray">
          <a:xfrm>
            <a:off x="0" y="0"/>
            <a:ext cx="12195175" cy="2520000"/>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1" name="Rectangle 10"/>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sz="2800" dirty="0"/>
              <a:t>Ariba Network</a:t>
            </a:r>
            <a:br>
              <a:rPr lang="en-US" sz="2800" dirty="0"/>
            </a:br>
            <a:r>
              <a:rPr lang="en-US" sz="2800" dirty="0"/>
              <a:t>CSV Invoice upload guide</a:t>
            </a:r>
          </a:p>
        </p:txBody>
      </p:sp>
      <p:sp>
        <p:nvSpPr>
          <p:cNvPr id="3" name="Subtitle 2"/>
          <p:cNvSpPr>
            <a:spLocks noGrp="1"/>
          </p:cNvSpPr>
          <p:nvPr>
            <p:ph type="subTitle" idx="1"/>
          </p:nvPr>
        </p:nvSpPr>
        <p:spPr/>
        <p:txBody>
          <a:bodyPr/>
          <a:lstStyle/>
          <a:p>
            <a:r>
              <a:rPr lang="en-US" dirty="0"/>
              <a:t>May, 2017</a:t>
            </a:r>
          </a:p>
        </p:txBody>
      </p:sp>
      <p:sp>
        <p:nvSpPr>
          <p:cNvPr id="22" name="ConfidentialFlag"/>
          <p:cNvSpPr txBox="1"/>
          <p:nvPr/>
        </p:nvSpPr>
        <p:spPr>
          <a:xfrm>
            <a:off x="11152991" y="2188086"/>
            <a:ext cx="932513" cy="215444"/>
          </a:xfrm>
          <a:prstGeom prst="rect">
            <a:avLst/>
          </a:prstGeom>
          <a:noFill/>
        </p:spPr>
        <p:txBody>
          <a:bodyPr vert="horz" wrap="square" lIns="0" tIns="0" rIns="0" bIns="0" rtlCol="0" anchor="b">
            <a:spAutoFit/>
          </a:bodyPr>
          <a:lstStyle/>
          <a:p>
            <a:pPr algn="r" fontAlgn="base">
              <a:spcBef>
                <a:spcPts val="600"/>
              </a:spcBef>
              <a:spcAft>
                <a:spcPct val="0"/>
              </a:spcAft>
              <a:buClr>
                <a:srgbClr val="F0AB00"/>
              </a:buClr>
              <a:buSzPct val="80000"/>
            </a:pPr>
            <a:r>
              <a:rPr lang="en-US" sz="1400" kern="0" dirty="0">
                <a:solidFill>
                  <a:srgbClr val="000000"/>
                </a:solidFill>
                <a:ea typeface="Arial Unicode MS" pitchFamily="34" charset="-128"/>
                <a:cs typeface="Arial Unicode MS" pitchFamily="34" charset="-128"/>
              </a:rPr>
              <a:t>Internal</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999" y="2115530"/>
            <a:ext cx="1477566" cy="2880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pic>
        <p:nvPicPr>
          <p:cNvPr id="6" name="Picture 5"/>
          <p:cNvPicPr>
            <a:picLocks noChangeAspect="1"/>
          </p:cNvPicPr>
          <p:nvPr/>
        </p:nvPicPr>
        <p:blipFill>
          <a:blip r:embed="rId6"/>
          <a:stretch>
            <a:fillRect/>
          </a:stretch>
        </p:blipFill>
        <p:spPr>
          <a:xfrm>
            <a:off x="9029014" y="254886"/>
            <a:ext cx="2353689" cy="1534113"/>
          </a:xfrm>
          <a:prstGeom prst="rect">
            <a:avLst/>
          </a:prstGeom>
        </p:spPr>
      </p:pic>
    </p:spTree>
    <p:extLst>
      <p:ext uri="{BB962C8B-B14F-4D97-AF65-F5344CB8AC3E}">
        <p14:creationId xmlns:p14="http://schemas.microsoft.com/office/powerpoint/2010/main" val="1852760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CSV File Recommendations</a:t>
            </a:r>
            <a:br>
              <a:rPr lang="en-US" sz="2400" dirty="0"/>
            </a:br>
            <a:endParaRPr lang="en-US" sz="2400" b="0" dirty="0"/>
          </a:p>
        </p:txBody>
      </p:sp>
      <p:sp>
        <p:nvSpPr>
          <p:cNvPr id="3" name="Text Placeholder 2"/>
          <p:cNvSpPr>
            <a:spLocks noGrp="1"/>
          </p:cNvSpPr>
          <p:nvPr>
            <p:ph type="body" sz="quarter" idx="10"/>
          </p:nvPr>
        </p:nvSpPr>
        <p:spPr/>
        <p:txBody>
          <a:bodyPr/>
          <a:lstStyle/>
          <a:p>
            <a:pPr marL="690563" indent="-636588">
              <a:lnSpc>
                <a:spcPct val="90000"/>
              </a:lnSpc>
              <a:buClr>
                <a:srgbClr val="92D050"/>
              </a:buClr>
              <a:buSzPct val="100000"/>
            </a:pPr>
            <a:r>
              <a:rPr lang="en-US" dirty="0">
                <a:latin typeface="Arial" charset="0"/>
              </a:rPr>
              <a:t>File Requirements</a:t>
            </a:r>
          </a:p>
          <a:p>
            <a:pPr marL="1090613" lvl="1" indent="-636588">
              <a:lnSpc>
                <a:spcPct val="90000"/>
              </a:lnSpc>
              <a:buClr>
                <a:srgbClr val="FFC000"/>
              </a:buClr>
              <a:buSzPct val="100000"/>
              <a:buFont typeface="Arial" charset="0"/>
              <a:buChar char="•"/>
            </a:pPr>
            <a:r>
              <a:rPr lang="en-US" dirty="0">
                <a:latin typeface="Arial" charset="0"/>
              </a:rPr>
              <a:t>Alterations or updates to the original CSV file format downloaded from the Network will cause the CSV to fail during the upload process.</a:t>
            </a:r>
          </a:p>
          <a:p>
            <a:pPr marL="1090613" lvl="1" indent="-636588">
              <a:lnSpc>
                <a:spcPct val="90000"/>
              </a:lnSpc>
              <a:buClr>
                <a:srgbClr val="FFC000"/>
              </a:buClr>
              <a:buSzPct val="100000"/>
              <a:buFont typeface="Arial" charset="0"/>
              <a:buChar char="•"/>
            </a:pPr>
            <a:r>
              <a:rPr lang="en-US" dirty="0">
                <a:latin typeface="Arial" charset="0"/>
              </a:rPr>
              <a:t>You must keep the CSV file you download in its native format.  </a:t>
            </a:r>
          </a:p>
          <a:p>
            <a:pPr marL="1090613" lvl="1" indent="-636588">
              <a:lnSpc>
                <a:spcPct val="90000"/>
              </a:lnSpc>
              <a:buClr>
                <a:srgbClr val="FFC000"/>
              </a:buClr>
              <a:buSzPct val="100000"/>
              <a:buFont typeface="Arial" charset="0"/>
              <a:buChar char="•"/>
            </a:pPr>
            <a:r>
              <a:rPr lang="en-US" dirty="0">
                <a:latin typeface="Arial" charset="0"/>
              </a:rPr>
              <a:t>Do not convert to an Excel file, save as a workbook, add macros, delete/add columns or edit the column names in any way.</a:t>
            </a:r>
          </a:p>
          <a:p>
            <a:pPr marL="396875">
              <a:lnSpc>
                <a:spcPct val="90000"/>
              </a:lnSpc>
              <a:buClr>
                <a:srgbClr val="92D050"/>
              </a:buClr>
              <a:buSzPct val="100000"/>
            </a:pPr>
            <a:r>
              <a:rPr lang="en-US" dirty="0">
                <a:latin typeface="Arial" charset="0"/>
              </a:rPr>
              <a:t>The application Ron’s editor is an example of a CSV File editor.</a:t>
            </a:r>
          </a:p>
          <a:p>
            <a:pPr marL="1090613" lvl="1" indent="-636588">
              <a:lnSpc>
                <a:spcPct val="90000"/>
              </a:lnSpc>
              <a:buClr>
                <a:srgbClr val="FFC000"/>
              </a:buClr>
              <a:buSzPct val="100000"/>
              <a:buFont typeface="Arial" charset="0"/>
              <a:buChar char="•"/>
            </a:pPr>
            <a:r>
              <a:rPr lang="en-US" dirty="0">
                <a:latin typeface="Arial" charset="0"/>
              </a:rPr>
              <a:t>You can download a free trial at: </a:t>
            </a:r>
            <a:r>
              <a:rPr lang="en-US" u="sng" dirty="0">
                <a:hlinkClick r:id="rId3"/>
              </a:rPr>
              <a:t>http://www.ronsplace.eu/Products/RonsEditor?utm_source=killink</a:t>
            </a:r>
            <a:endParaRPr lang="en-US" dirty="0">
              <a:latin typeface="Arial" charset="0"/>
            </a:endParaRPr>
          </a:p>
          <a:p>
            <a:pPr marL="1090613" lvl="1" indent="-636588">
              <a:lnSpc>
                <a:spcPct val="90000"/>
              </a:lnSpc>
              <a:buClr>
                <a:srgbClr val="FFC000"/>
              </a:buClr>
              <a:buSzPct val="100000"/>
              <a:buFont typeface="Arial" charset="0"/>
              <a:buChar char="•"/>
            </a:pPr>
            <a:r>
              <a:rPr lang="en-US" dirty="0">
                <a:latin typeface="Arial" charset="0"/>
              </a:rPr>
              <a:t>Note that this is not an Ariba software and is not supported by Ariba.</a:t>
            </a:r>
          </a:p>
          <a:p>
            <a:pPr marL="3429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29523076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CSV template details</a:t>
            </a:r>
          </a:p>
        </p:txBody>
      </p:sp>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prstGeom prst="rect">
            <a:avLst/>
          </a:prstGeom>
        </p:spPr>
      </p:pic>
    </p:spTree>
    <p:extLst>
      <p:ext uri="{BB962C8B-B14F-4D97-AF65-F5344CB8AC3E}">
        <p14:creationId xmlns:p14="http://schemas.microsoft.com/office/powerpoint/2010/main" val="2500393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2400" dirty="0"/>
            </a:br>
            <a:r>
              <a:rPr lang="en-US" sz="2400" dirty="0"/>
              <a:t>CSV Sample / Field Mapping</a:t>
            </a:r>
            <a:br>
              <a:rPr lang="en-US" sz="2400" dirty="0"/>
            </a:br>
            <a:endParaRPr lang="en-US" sz="2400" b="0" dirty="0"/>
          </a:p>
        </p:txBody>
      </p:sp>
      <p:sp>
        <p:nvSpPr>
          <p:cNvPr id="3" name="Text Placeholder 2"/>
          <p:cNvSpPr>
            <a:spLocks noGrp="1"/>
          </p:cNvSpPr>
          <p:nvPr>
            <p:ph type="body" sz="quarter" idx="10"/>
          </p:nvPr>
        </p:nvSpPr>
        <p:spPr>
          <a:xfrm>
            <a:off x="881348" y="1443210"/>
            <a:ext cx="10987851" cy="4968607"/>
          </a:xfrm>
        </p:spPr>
        <p:txBody>
          <a:bodyPr/>
          <a:lstStyle/>
          <a:p>
            <a:pPr marL="342900" lvl="1" indent="-342900">
              <a:buFont typeface="Arial" panose="020B0604020202020204" pitchFamily="34" charset="0"/>
              <a:buChar char="•"/>
            </a:pPr>
            <a:r>
              <a:rPr lang="en-US" dirty="0">
                <a:latin typeface="Arial" charset="0"/>
                <a:cs typeface="Arial" charset="0"/>
              </a:rPr>
              <a:t>The embedded CSV sample template provides: </a:t>
            </a:r>
          </a:p>
          <a:p>
            <a:pPr marL="0" lvl="2" indent="0">
              <a:buNone/>
            </a:pPr>
            <a:r>
              <a:rPr lang="en-US" dirty="0">
                <a:latin typeface="Arial" charset="0"/>
                <a:cs typeface="Arial" charset="0"/>
              </a:rPr>
              <a:t>      Data sample of valid CSV invoices processed successfully by the Customer.</a:t>
            </a:r>
          </a:p>
          <a:p>
            <a:pPr marL="457200" lvl="2" indent="0">
              <a:buNone/>
            </a:pPr>
            <a:endParaRPr lang="en-US" dirty="0">
              <a:latin typeface="Arial" charset="0"/>
              <a:cs typeface="Arial" charset="0"/>
            </a:endParaRPr>
          </a:p>
          <a:p>
            <a:pPr lvl="1"/>
            <a:endParaRPr lang="en-US" dirty="0">
              <a:latin typeface="Arial" charset="0"/>
              <a:cs typeface="Arial" charset="0"/>
            </a:endParaRPr>
          </a:p>
          <a:p>
            <a:pPr marL="342900" lvl="1" indent="-342900">
              <a:buFont typeface="Arial" panose="020B0604020202020204" pitchFamily="34" charset="0"/>
              <a:buChar char="•"/>
            </a:pPr>
            <a:r>
              <a:rPr lang="en-US" dirty="0">
                <a:latin typeface="Arial" charset="0"/>
                <a:cs typeface="Arial" charset="0"/>
              </a:rPr>
              <a:t>The embedded field overview provides:</a:t>
            </a:r>
          </a:p>
          <a:p>
            <a:pPr marL="0" lvl="2" indent="0">
              <a:buNone/>
            </a:pPr>
            <a:r>
              <a:rPr lang="en-US" dirty="0">
                <a:latin typeface="Arial" charset="0"/>
                <a:cs typeface="Arial" charset="0"/>
              </a:rPr>
              <a:t>      Mapping information on field content and requirements.</a:t>
            </a:r>
          </a:p>
          <a:p>
            <a:pPr marL="0" lvl="2" indent="0">
              <a:buNone/>
            </a:pPr>
            <a:endParaRPr lang="en-US" dirty="0">
              <a:latin typeface="Arial" charset="0"/>
              <a:cs typeface="Arial" charset="0"/>
            </a:endParaRPr>
          </a:p>
          <a:p>
            <a:pPr lvl="1"/>
            <a:endParaRPr lang="en-US" dirty="0">
              <a:latin typeface="Arial" charset="0"/>
              <a:cs typeface="Arial" charset="0"/>
            </a:endParaRPr>
          </a:p>
          <a:p>
            <a:pPr marL="342900" lvl="1" indent="-342900">
              <a:buFont typeface="Arial" panose="020B0604020202020204" pitchFamily="34" charset="0"/>
              <a:buChar char="•"/>
            </a:pPr>
            <a:r>
              <a:rPr lang="en-US" dirty="0">
                <a:latin typeface="Arial" charset="0"/>
                <a:cs typeface="Arial" charset="0"/>
              </a:rPr>
              <a:t>For accounting and payment questions:</a:t>
            </a:r>
          </a:p>
          <a:p>
            <a:pPr lvl="1"/>
            <a:r>
              <a:rPr lang="en-GB" dirty="0">
                <a:latin typeface="Arial" charset="0"/>
                <a:cs typeface="Arial" charset="0"/>
              </a:rPr>
              <a:t>     Contact IAG: </a:t>
            </a:r>
            <a:r>
              <a:rPr lang="en-GB" u="sng" dirty="0">
                <a:latin typeface="Arial" charset="0"/>
                <a:cs typeface="Arial" charset="0"/>
              </a:rPr>
              <a:t>.</a:t>
            </a:r>
            <a:r>
              <a:rPr lang="en-AU" u="sng" dirty="0">
                <a:hlinkClick r:id="rId4"/>
              </a:rPr>
              <a:t> AribaProgram@iag.com.au</a:t>
            </a:r>
            <a:endParaRPr lang="en-GB" u="sng" dirty="0">
              <a:latin typeface="Arial" charset="0"/>
              <a:cs typeface="Arial" charset="0"/>
            </a:endParaRPr>
          </a:p>
          <a:p>
            <a:pPr lvl="1"/>
            <a:endParaRPr lang="en-GB" dirty="0">
              <a:solidFill>
                <a:srgbClr val="FF0000"/>
              </a:solidFill>
            </a:endParaRPr>
          </a:p>
          <a:p>
            <a:pPr marL="342900" lvl="1" indent="-342900">
              <a:buFont typeface="Arial" panose="020B0604020202020204" pitchFamily="34" charset="0"/>
              <a:buChar char="•"/>
            </a:pPr>
            <a:r>
              <a:rPr lang="en-US" dirty="0">
                <a:latin typeface="Arial" charset="0"/>
                <a:cs typeface="Arial" charset="0"/>
              </a:rPr>
              <a:t>For CSV upload related questions or errors:</a:t>
            </a:r>
          </a:p>
          <a:p>
            <a:pPr marL="0" lvl="2" indent="0">
              <a:buNone/>
            </a:pPr>
            <a:r>
              <a:rPr lang="en-US" dirty="0">
                <a:latin typeface="Arial" charset="0"/>
                <a:cs typeface="Arial" charset="0"/>
              </a:rPr>
              <a:t>      Contact Ariba Technical Support</a:t>
            </a:r>
            <a:endParaRPr lang="en-US" dirty="0">
              <a:solidFill>
                <a:srgbClr val="FF0000"/>
              </a:solidFill>
              <a:latin typeface="Arial" charset="0"/>
              <a:cs typeface="Arial" charset="0"/>
            </a:endParaRPr>
          </a:p>
          <a:p>
            <a:pPr marL="702900" lvl="3" indent="-342900">
              <a:buFont typeface="Arial" panose="020B0604020202020204" pitchFamily="34" charset="0"/>
              <a:buChar char="•"/>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54412835"/>
              </p:ext>
            </p:extLst>
          </p:nvPr>
        </p:nvGraphicFramePr>
        <p:xfrm>
          <a:off x="4524704" y="2160369"/>
          <a:ext cx="914400" cy="771525"/>
        </p:xfrm>
        <a:graphic>
          <a:graphicData uri="http://schemas.openxmlformats.org/presentationml/2006/ole">
            <mc:AlternateContent xmlns:mc="http://schemas.openxmlformats.org/markup-compatibility/2006">
              <mc:Choice xmlns:v="urn:schemas-microsoft-com:vml" Requires="v">
                <p:oleObj spid="_x0000_s1585" name="Macro-Enabled Worksheet" showAsIcon="1" r:id="rId5" imgW="914400" imgH="771480" progId="Excel.SheetMacroEnabled.12">
                  <p:embed/>
                </p:oleObj>
              </mc:Choice>
              <mc:Fallback>
                <p:oleObj name="Macro-Enabled Worksheet" showAsIcon="1" r:id="rId5" imgW="914400" imgH="771480" progId="Excel.SheetMacroEnabled.12">
                  <p:embed/>
                  <p:pic>
                    <p:nvPicPr>
                      <p:cNvPr id="0" name=""/>
                      <p:cNvPicPr/>
                      <p:nvPr/>
                    </p:nvPicPr>
                    <p:blipFill>
                      <a:blip r:embed="rId6"/>
                      <a:stretch>
                        <a:fillRect/>
                      </a:stretch>
                    </p:blipFill>
                    <p:spPr>
                      <a:xfrm>
                        <a:off x="4524704" y="2160369"/>
                        <a:ext cx="914400" cy="7715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25582297"/>
              </p:ext>
            </p:extLst>
          </p:nvPr>
        </p:nvGraphicFramePr>
        <p:xfrm>
          <a:off x="4608786" y="3514568"/>
          <a:ext cx="914400" cy="771525"/>
        </p:xfrm>
        <a:graphic>
          <a:graphicData uri="http://schemas.openxmlformats.org/presentationml/2006/ole">
            <mc:AlternateContent xmlns:mc="http://schemas.openxmlformats.org/markup-compatibility/2006">
              <mc:Choice xmlns:v="urn:schemas-microsoft-com:vml" Requires="v">
                <p:oleObj spid="_x0000_s1586" name="Macro-Enabled Worksheet" showAsIcon="1" r:id="rId7" imgW="914400" imgH="771480" progId="Excel.SheetMacroEnabled.12">
                  <p:embed/>
                </p:oleObj>
              </mc:Choice>
              <mc:Fallback>
                <p:oleObj name="Macro-Enabled Worksheet" showAsIcon="1" r:id="rId7" imgW="914400" imgH="771480" progId="Excel.SheetMacroEnabled.12">
                  <p:embed/>
                  <p:pic>
                    <p:nvPicPr>
                      <p:cNvPr id="0" name=""/>
                      <p:cNvPicPr/>
                      <p:nvPr/>
                    </p:nvPicPr>
                    <p:blipFill>
                      <a:blip r:embed="rId8"/>
                      <a:stretch>
                        <a:fillRect/>
                      </a:stretch>
                    </p:blipFill>
                    <p:spPr>
                      <a:xfrm>
                        <a:off x="4608786" y="351456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2967686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CSV template use</a:t>
            </a:r>
          </a:p>
        </p:txBody>
      </p:sp>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prstGeom prst="rect">
            <a:avLst/>
          </a:prstGeom>
        </p:spPr>
      </p:pic>
    </p:spTree>
    <p:extLst>
      <p:ext uri="{BB962C8B-B14F-4D97-AF65-F5344CB8AC3E}">
        <p14:creationId xmlns:p14="http://schemas.microsoft.com/office/powerpoint/2010/main" val="4213687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Downloading the CSV Template </a:t>
            </a:r>
            <a:r>
              <a:rPr lang="en-US" dirty="0"/>
              <a:t>AN01000240081-T</a:t>
            </a:r>
          </a:p>
        </p:txBody>
      </p:sp>
      <p:sp>
        <p:nvSpPr>
          <p:cNvPr id="4" name="Text Placeholder 3"/>
          <p:cNvSpPr>
            <a:spLocks noGrp="1"/>
          </p:cNvSpPr>
          <p:nvPr>
            <p:ph type="body" sz="quarter" idx="11"/>
          </p:nvPr>
        </p:nvSpPr>
        <p:spPr>
          <a:xfrm>
            <a:off x="324000" y="1501568"/>
            <a:ext cx="6969166" cy="2916195"/>
          </a:xfrm>
        </p:spPr>
        <p:txBody>
          <a:bodyPr/>
          <a:lstStyle/>
          <a:p>
            <a:pPr marL="342900" indent="-342900">
              <a:buClr>
                <a:srgbClr val="FDB913"/>
              </a:buClr>
              <a:buFont typeface="Arial" panose="020B0604020202020204" pitchFamily="34" charset="0"/>
              <a:buChar char="•"/>
            </a:pPr>
            <a:r>
              <a:rPr lang="en-US" b="0" dirty="0"/>
              <a:t>From the Home Page of your production AN account, Click the </a:t>
            </a:r>
            <a:r>
              <a:rPr lang="en-US" dirty="0"/>
              <a:t>Company Settings</a:t>
            </a:r>
            <a:r>
              <a:rPr lang="en-US" b="0" dirty="0"/>
              <a:t> tab.</a:t>
            </a:r>
          </a:p>
          <a:p>
            <a:pPr marL="342900" indent="-342900">
              <a:buClr>
                <a:srgbClr val="FDB913"/>
              </a:buClr>
              <a:buFont typeface="Arial" panose="020B0604020202020204" pitchFamily="34" charset="0"/>
              <a:buChar char="•"/>
            </a:pPr>
            <a:r>
              <a:rPr lang="en-US" b="0" dirty="0"/>
              <a:t> Click </a:t>
            </a:r>
            <a:r>
              <a:rPr lang="en-US" dirty="0"/>
              <a:t>Customer Relationships</a:t>
            </a:r>
            <a:r>
              <a:rPr lang="en-US" b="0" dirty="0"/>
              <a:t>.</a:t>
            </a:r>
          </a:p>
          <a:p>
            <a:pPr marL="342900" indent="-342900">
              <a:buClr>
                <a:srgbClr val="FDB913"/>
              </a:buClr>
              <a:buFont typeface="Arial" panose="020B0604020202020204" pitchFamily="34" charset="0"/>
              <a:buChar char="•"/>
            </a:pPr>
            <a:r>
              <a:rPr lang="en-US" b="0" dirty="0"/>
              <a:t>AN will display a list of all customers that you have a    relationship with on the Ariba Network.</a:t>
            </a:r>
          </a:p>
          <a:p>
            <a:pPr marL="342900" indent="-342900">
              <a:buClr>
                <a:srgbClr val="FDB913"/>
              </a:buClr>
              <a:buFont typeface="Arial" panose="020B0604020202020204" pitchFamily="34" charset="0"/>
              <a:buChar char="•"/>
            </a:pPr>
            <a:r>
              <a:rPr lang="en-US" b="0" dirty="0"/>
              <a:t>Click on IAG link within your list.</a:t>
            </a:r>
          </a:p>
        </p:txBody>
      </p:sp>
      <p:cxnSp>
        <p:nvCxnSpPr>
          <p:cNvPr id="13" name="Straight Arrow Connector 12"/>
          <p:cNvCxnSpPr/>
          <p:nvPr/>
        </p:nvCxnSpPr>
        <p:spPr>
          <a:xfrm>
            <a:off x="7118914" y="3587277"/>
            <a:ext cx="137710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8684117" y="1735648"/>
            <a:ext cx="3067050" cy="2019300"/>
          </a:xfrm>
          <a:prstGeom prst="rect">
            <a:avLst/>
          </a:prstGeom>
        </p:spPr>
      </p:pic>
      <p:pic>
        <p:nvPicPr>
          <p:cNvPr id="6" name="Picture 5"/>
          <p:cNvPicPr>
            <a:picLocks noChangeAspect="1"/>
          </p:cNvPicPr>
          <p:nvPr/>
        </p:nvPicPr>
        <p:blipFill>
          <a:blip r:embed="rId4"/>
          <a:stretch>
            <a:fillRect/>
          </a:stretch>
        </p:blipFill>
        <p:spPr>
          <a:xfrm>
            <a:off x="1016492" y="5073161"/>
            <a:ext cx="9201150" cy="742950"/>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Downloading the CSV Template (continued)</a:t>
            </a:r>
          </a:p>
        </p:txBody>
      </p:sp>
      <p:sp>
        <p:nvSpPr>
          <p:cNvPr id="4" name="Text Placeholder 3"/>
          <p:cNvSpPr>
            <a:spLocks noGrp="1"/>
          </p:cNvSpPr>
          <p:nvPr>
            <p:ph type="body" sz="quarter" idx="11"/>
          </p:nvPr>
        </p:nvSpPr>
        <p:spPr>
          <a:xfrm>
            <a:off x="324000" y="1578010"/>
            <a:ext cx="3311566" cy="4393017"/>
          </a:xfrm>
        </p:spPr>
        <p:txBody>
          <a:bodyPr/>
          <a:lstStyle/>
          <a:p>
            <a:pPr marL="342900" indent="-342900">
              <a:buClr>
                <a:srgbClr val="FFC000"/>
              </a:buClr>
              <a:buFont typeface="Arial" panose="020B0604020202020204" pitchFamily="34" charset="0"/>
              <a:buChar char="•"/>
            </a:pPr>
            <a:r>
              <a:rPr lang="en-US" sz="1800" b="0" dirty="0"/>
              <a:t>Click the </a:t>
            </a:r>
            <a:r>
              <a:rPr lang="en-US" sz="1800" dirty="0"/>
              <a:t>Download CSV Invoice Template </a:t>
            </a:r>
            <a:r>
              <a:rPr lang="en-US" sz="1800" b="0" dirty="0"/>
              <a:t>button. You will be prompted to Open or Save the file.  </a:t>
            </a:r>
          </a:p>
          <a:p>
            <a:pPr marL="342900" indent="-342900">
              <a:buClr>
                <a:srgbClr val="FFC000"/>
              </a:buClr>
              <a:buFont typeface="Arial" panose="020B0604020202020204" pitchFamily="34" charset="0"/>
              <a:buChar char="•"/>
            </a:pPr>
            <a:r>
              <a:rPr lang="en-US" sz="1800" b="0" dirty="0"/>
              <a:t>Save the file to your local hard drive.</a:t>
            </a:r>
          </a:p>
          <a:p>
            <a:pPr marL="342900" indent="-342900">
              <a:buClr>
                <a:srgbClr val="FFC000"/>
              </a:buClr>
              <a:buFont typeface="Arial" panose="020B0604020202020204" pitchFamily="34" charset="0"/>
              <a:buChar char="•"/>
            </a:pPr>
            <a:r>
              <a:rPr lang="en-US" sz="1800" b="0" dirty="0"/>
              <a:t>Once you are finished saving the template file, click the </a:t>
            </a:r>
            <a:r>
              <a:rPr lang="en-US" sz="1800" dirty="0"/>
              <a:t>Done</a:t>
            </a:r>
            <a:r>
              <a:rPr lang="en-US" sz="1800" b="0" dirty="0"/>
              <a:t> button to exit this section.</a:t>
            </a:r>
          </a:p>
          <a:p>
            <a:pPr marL="342900" indent="-342900">
              <a:buClr>
                <a:srgbClr val="FFC000"/>
              </a:buClr>
              <a:buFont typeface="Arial" panose="020B0604020202020204" pitchFamily="34" charset="0"/>
              <a:buChar char="•"/>
            </a:pPr>
            <a:r>
              <a:rPr lang="en-US" sz="1800" b="0" dirty="0"/>
              <a:t>You will be back at your </a:t>
            </a:r>
            <a:r>
              <a:rPr lang="en-US" sz="1800" dirty="0"/>
              <a:t>Customer Relationship </a:t>
            </a:r>
            <a:r>
              <a:rPr lang="en-US" sz="1800" b="0" dirty="0"/>
              <a:t>page.</a:t>
            </a:r>
          </a:p>
          <a:p>
            <a:endParaRPr lang="en-US" dirty="0"/>
          </a:p>
        </p:txBody>
      </p:sp>
      <p:pic>
        <p:nvPicPr>
          <p:cNvPr id="5" name="Picture 4"/>
          <p:cNvPicPr>
            <a:picLocks noChangeAspect="1"/>
          </p:cNvPicPr>
          <p:nvPr/>
        </p:nvPicPr>
        <p:blipFill>
          <a:blip r:embed="rId3"/>
          <a:stretch>
            <a:fillRect/>
          </a:stretch>
        </p:blipFill>
        <p:spPr>
          <a:xfrm>
            <a:off x="3763238" y="1466541"/>
            <a:ext cx="8431937" cy="4504486"/>
          </a:xfrm>
          <a:prstGeom prst="rect">
            <a:avLst/>
          </a:prstGeom>
        </p:spPr>
      </p:pic>
      <p:pic>
        <p:nvPicPr>
          <p:cNvPr id="6" name="Picture 5"/>
          <p:cNvPicPr>
            <a:picLocks noChangeAspect="1"/>
          </p:cNvPicPr>
          <p:nvPr/>
        </p:nvPicPr>
        <p:blipFill>
          <a:blip r:embed="rId4"/>
          <a:stretch>
            <a:fillRect/>
          </a:stretch>
        </p:blipFill>
        <p:spPr>
          <a:xfrm>
            <a:off x="11173645" y="5437111"/>
            <a:ext cx="904875" cy="400050"/>
          </a:xfrm>
          <a:prstGeom prst="rect">
            <a:avLst/>
          </a:prstGeom>
        </p:spPr>
      </p:pic>
      <p:sp>
        <p:nvSpPr>
          <p:cNvPr id="7" name="Left Arrow 6"/>
          <p:cNvSpPr/>
          <p:nvPr/>
        </p:nvSpPr>
        <p:spPr bwMode="gray">
          <a:xfrm>
            <a:off x="5971143" y="5596570"/>
            <a:ext cx="484742" cy="100802"/>
          </a:xfrm>
          <a:prstGeom prst="leftArrow">
            <a:avLst/>
          </a:prstGeom>
          <a:solidFill>
            <a:srgbClr val="FF0000"/>
          </a:solidFill>
          <a:ln w="635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4" name="Right Arrow 13"/>
          <p:cNvSpPr/>
          <p:nvPr/>
        </p:nvSpPr>
        <p:spPr bwMode="gray">
          <a:xfrm>
            <a:off x="10675346" y="5596571"/>
            <a:ext cx="498300" cy="100802"/>
          </a:xfrm>
          <a:prstGeom prst="rightArrow">
            <a:avLst/>
          </a:prstGeom>
          <a:solidFill>
            <a:srgbClr val="FF0000"/>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Populate the CSV Invoice Template</a:t>
            </a:r>
          </a:p>
        </p:txBody>
      </p:sp>
      <p:sp>
        <p:nvSpPr>
          <p:cNvPr id="4" name="Text Placeholder 3"/>
          <p:cNvSpPr>
            <a:spLocks noGrp="1"/>
          </p:cNvSpPr>
          <p:nvPr>
            <p:ph type="body" sz="quarter" idx="11"/>
          </p:nvPr>
        </p:nvSpPr>
        <p:spPr>
          <a:xfrm>
            <a:off x="324000" y="1692392"/>
            <a:ext cx="4787638" cy="4686374"/>
          </a:xfrm>
        </p:spPr>
        <p:txBody>
          <a:bodyPr/>
          <a:lstStyle/>
          <a:p>
            <a:pPr marL="285750" indent="-285750">
              <a:buClr>
                <a:srgbClr val="FDB913"/>
              </a:buClr>
              <a:buFont typeface="Arial" panose="020B0604020202020204" pitchFamily="34" charset="0"/>
              <a:buChar char="•"/>
            </a:pPr>
            <a:r>
              <a:rPr lang="en-US" sz="1400" b="0" dirty="0"/>
              <a:t>Populate each available invoice field as appropriate – starting in </a:t>
            </a:r>
            <a:r>
              <a:rPr lang="en-US" sz="1400" u="sng" dirty="0"/>
              <a:t>Row 3, Cell A</a:t>
            </a:r>
            <a:endParaRPr lang="en-US" sz="1400" dirty="0"/>
          </a:p>
          <a:p>
            <a:pPr marL="285750" indent="-285750">
              <a:buClr>
                <a:srgbClr val="FDB913"/>
              </a:buClr>
              <a:buFont typeface="Arial" panose="020B0604020202020204" pitchFamily="34" charset="0"/>
              <a:buChar char="•"/>
            </a:pPr>
            <a:r>
              <a:rPr lang="en-US" sz="1400" b="0" dirty="0"/>
              <a:t>Note that . Rows 1 and 2 are CSV File information rows and cannot be removed or modified in any way. If these fields are changed or removed, the file will fail at upload.</a:t>
            </a:r>
          </a:p>
          <a:p>
            <a:pPr marL="285750" indent="-285750">
              <a:buClr>
                <a:srgbClr val="FDB913"/>
              </a:buClr>
              <a:buFont typeface="Arial" panose="020B0604020202020204" pitchFamily="34" charset="0"/>
              <a:buChar char="•"/>
            </a:pPr>
            <a:r>
              <a:rPr lang="en-US" sz="1400" b="0" dirty="0"/>
              <a:t>To populate value for each field select that cell, right click and chose option ‘Edit with Edit Panel.</a:t>
            </a:r>
          </a:p>
          <a:p>
            <a:pPr marL="285750" indent="-285750">
              <a:buClr>
                <a:srgbClr val="FDB913"/>
              </a:buClr>
              <a:buFont typeface="Arial" panose="020B0604020202020204" pitchFamily="34" charset="0"/>
              <a:buChar char="•"/>
            </a:pPr>
            <a:r>
              <a:rPr lang="en-US" sz="1400" b="0" dirty="0"/>
              <a:t>When you have completed populating all fields for your particular invoice,</a:t>
            </a:r>
            <a:r>
              <a:rPr lang="en-US" sz="1400" dirty="0"/>
              <a:t> Save </a:t>
            </a:r>
            <a:r>
              <a:rPr lang="en-US" sz="1400" b="0" dirty="0"/>
              <a:t>the file to your local drive.</a:t>
            </a:r>
          </a:p>
          <a:p>
            <a:endParaRPr lang="en-US" dirty="0"/>
          </a:p>
        </p:txBody>
      </p:sp>
      <p:pic>
        <p:nvPicPr>
          <p:cNvPr id="6" name="Picture 5"/>
          <p:cNvPicPr>
            <a:picLocks noChangeAspect="1"/>
          </p:cNvPicPr>
          <p:nvPr/>
        </p:nvPicPr>
        <p:blipFill>
          <a:blip r:embed="rId3"/>
          <a:stretch>
            <a:fillRect/>
          </a:stretch>
        </p:blipFill>
        <p:spPr>
          <a:xfrm>
            <a:off x="6012411" y="1692392"/>
            <a:ext cx="4902777" cy="1706534"/>
          </a:xfrm>
          <a:prstGeom prst="rect">
            <a:avLst/>
          </a:prstGeom>
        </p:spPr>
      </p:pic>
      <p:pic>
        <p:nvPicPr>
          <p:cNvPr id="7" name="Picture 6"/>
          <p:cNvPicPr>
            <a:picLocks noChangeAspect="1"/>
          </p:cNvPicPr>
          <p:nvPr/>
        </p:nvPicPr>
        <p:blipFill>
          <a:blip r:embed="rId4"/>
          <a:stretch>
            <a:fillRect/>
          </a:stretch>
        </p:blipFill>
        <p:spPr>
          <a:xfrm>
            <a:off x="6002794" y="4164376"/>
            <a:ext cx="4902777" cy="2065991"/>
          </a:xfrm>
          <a:prstGeom prst="rect">
            <a:avLst/>
          </a:prstGeom>
        </p:spPr>
      </p:pic>
      <p:sp>
        <p:nvSpPr>
          <p:cNvPr id="9" name="AutoShape 8"/>
          <p:cNvSpPr>
            <a:spLocks/>
          </p:cNvSpPr>
          <p:nvPr/>
        </p:nvSpPr>
        <p:spPr bwMode="auto">
          <a:xfrm>
            <a:off x="8607008" y="1343183"/>
            <a:ext cx="1761223" cy="266700"/>
          </a:xfrm>
          <a:prstGeom prst="borderCallout1">
            <a:avLst>
              <a:gd name="adj1" fmla="val 58440"/>
              <a:gd name="adj2" fmla="val -217"/>
              <a:gd name="adj3" fmla="val 128569"/>
              <a:gd name="adj4" fmla="val -39130"/>
            </a:avLst>
          </a:prstGeom>
          <a:solidFill>
            <a:srgbClr val="FFFFCC"/>
          </a:solidFill>
          <a:ln w="9525" algn="ctr">
            <a:solidFill>
              <a:srgbClr val="FF0000"/>
            </a:solidFill>
            <a:miter lim="800000"/>
            <a:headEnd/>
            <a:tailEnd type="triangle" w="med" len="med"/>
          </a:ln>
        </p:spPr>
        <p:txBody>
          <a:bodyPr/>
          <a:lstStyle/>
          <a:p>
            <a:pPr marL="285750" indent="-285750">
              <a:spcBef>
                <a:spcPct val="20000"/>
              </a:spcBef>
              <a:buClr>
                <a:schemeClr val="tx1"/>
              </a:buClr>
              <a:buFont typeface="Wingdings" pitchFamily="2" charset="2"/>
              <a:buNone/>
            </a:pPr>
            <a:r>
              <a:rPr lang="en-US" sz="1400" dirty="0"/>
              <a:t>Ron’s CSV Editor</a:t>
            </a:r>
          </a:p>
        </p:txBody>
      </p:sp>
      <p:sp>
        <p:nvSpPr>
          <p:cNvPr id="13" name="AutoShape 10"/>
          <p:cNvSpPr>
            <a:spLocks/>
          </p:cNvSpPr>
          <p:nvPr/>
        </p:nvSpPr>
        <p:spPr bwMode="auto">
          <a:xfrm>
            <a:off x="7695087" y="2489156"/>
            <a:ext cx="2940627" cy="245242"/>
          </a:xfrm>
          <a:prstGeom prst="borderCallout1">
            <a:avLst>
              <a:gd name="adj1" fmla="val 62765"/>
              <a:gd name="adj2" fmla="val -422"/>
              <a:gd name="adj3" fmla="val 182476"/>
              <a:gd name="adj4" fmla="val -28869"/>
            </a:avLst>
          </a:prstGeom>
          <a:solidFill>
            <a:srgbClr val="FFFFCC"/>
          </a:solidFill>
          <a:ln w="9525" algn="ctr">
            <a:solidFill>
              <a:srgbClr val="FF0000"/>
            </a:solidFill>
            <a:miter lim="800000"/>
            <a:headEnd/>
            <a:tailEnd type="triangle" w="med" len="med"/>
          </a:ln>
        </p:spPr>
        <p:txBody>
          <a:bodyPr/>
          <a:lstStyle/>
          <a:p>
            <a:pPr marL="285750" indent="-285750">
              <a:spcBef>
                <a:spcPct val="20000"/>
              </a:spcBef>
              <a:buClr>
                <a:schemeClr val="tx1"/>
              </a:buClr>
              <a:buFont typeface="Wingdings" pitchFamily="2" charset="2"/>
              <a:buNone/>
            </a:pPr>
            <a:r>
              <a:rPr lang="en-US" sz="1400" dirty="0"/>
              <a:t>Standard Rows – Do Not Change</a:t>
            </a:r>
          </a:p>
        </p:txBody>
      </p:sp>
      <p:sp>
        <p:nvSpPr>
          <p:cNvPr id="14" name="AutoShape 7"/>
          <p:cNvSpPr>
            <a:spLocks noChangeArrowheads="1"/>
          </p:cNvSpPr>
          <p:nvPr/>
        </p:nvSpPr>
        <p:spPr bwMode="auto">
          <a:xfrm>
            <a:off x="6002793" y="1692392"/>
            <a:ext cx="4902778" cy="598534"/>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 name="AutoShape 9"/>
          <p:cNvSpPr>
            <a:spLocks noChangeArrowheads="1"/>
          </p:cNvSpPr>
          <p:nvPr/>
        </p:nvSpPr>
        <p:spPr bwMode="auto">
          <a:xfrm>
            <a:off x="6012411" y="2764096"/>
            <a:ext cx="4902777" cy="516326"/>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 name="AutoShape 12"/>
          <p:cNvSpPr>
            <a:spLocks noChangeArrowheads="1"/>
          </p:cNvSpPr>
          <p:nvPr/>
        </p:nvSpPr>
        <p:spPr bwMode="auto">
          <a:xfrm>
            <a:off x="6295325" y="5153872"/>
            <a:ext cx="1207161" cy="211342"/>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7" name="AutoShape 8"/>
          <p:cNvSpPr>
            <a:spLocks/>
          </p:cNvSpPr>
          <p:nvPr/>
        </p:nvSpPr>
        <p:spPr bwMode="auto">
          <a:xfrm>
            <a:off x="7965821" y="4483157"/>
            <a:ext cx="1756063" cy="249381"/>
          </a:xfrm>
          <a:prstGeom prst="borderCallout1">
            <a:avLst>
              <a:gd name="adj1" fmla="val 46752"/>
              <a:gd name="adj2" fmla="val -1460"/>
              <a:gd name="adj3" fmla="val 257736"/>
              <a:gd name="adj4" fmla="val -34396"/>
            </a:avLst>
          </a:prstGeom>
          <a:solidFill>
            <a:srgbClr val="FFFFCC"/>
          </a:solidFill>
          <a:ln w="9525" algn="ctr">
            <a:solidFill>
              <a:srgbClr val="FF0000"/>
            </a:solidFill>
            <a:miter lim="800000"/>
            <a:headEnd/>
            <a:tailEnd type="triangle" w="med" len="med"/>
          </a:ln>
        </p:spPr>
        <p:txBody>
          <a:bodyPr/>
          <a:lstStyle/>
          <a:p>
            <a:pPr marL="285750" indent="-285750">
              <a:spcBef>
                <a:spcPct val="20000"/>
              </a:spcBef>
              <a:buClr>
                <a:schemeClr val="tx1"/>
              </a:buClr>
              <a:buFont typeface="Wingdings" pitchFamily="2" charset="2"/>
              <a:buNone/>
            </a:pPr>
            <a:r>
              <a:rPr lang="en-US" sz="1400" dirty="0"/>
              <a:t>Begin Invoice Data</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 the CSV Invoice</a:t>
            </a:r>
          </a:p>
        </p:txBody>
      </p:sp>
      <p:sp>
        <p:nvSpPr>
          <p:cNvPr id="4" name="Text Placeholder 3"/>
          <p:cNvSpPr>
            <a:spLocks noGrp="1"/>
          </p:cNvSpPr>
          <p:nvPr>
            <p:ph type="body" sz="quarter" idx="11"/>
          </p:nvPr>
        </p:nvSpPr>
        <p:spPr>
          <a:xfrm>
            <a:off x="323999" y="1501568"/>
            <a:ext cx="5316637" cy="4943299"/>
          </a:xfrm>
        </p:spPr>
        <p:txBody>
          <a:bodyPr/>
          <a:lstStyle/>
          <a:p>
            <a:pPr marL="285750" indent="-285750">
              <a:buClr>
                <a:srgbClr val="FDB913"/>
              </a:buClr>
              <a:buFont typeface="Arial" panose="020B0604020202020204" pitchFamily="34" charset="0"/>
              <a:buChar char="•"/>
            </a:pPr>
            <a:r>
              <a:rPr lang="en-US" sz="1400" b="0" dirty="0"/>
              <a:t>From the Home Page, locate the </a:t>
            </a:r>
            <a:r>
              <a:rPr lang="en-US" sz="1400" dirty="0"/>
              <a:t>CSV Documents </a:t>
            </a:r>
            <a:r>
              <a:rPr lang="en-US" sz="1400" b="0" dirty="0"/>
              <a:t>link on the right side of the page.</a:t>
            </a:r>
          </a:p>
          <a:p>
            <a:pPr marL="285750" indent="-285750">
              <a:buClr>
                <a:srgbClr val="FDB913"/>
              </a:buClr>
              <a:buFont typeface="Arial" panose="020B0604020202020204" pitchFamily="34" charset="0"/>
              <a:buChar char="•"/>
            </a:pPr>
            <a:r>
              <a:rPr lang="en-US" sz="1400" b="0" dirty="0"/>
              <a:t>Click </a:t>
            </a:r>
            <a:r>
              <a:rPr lang="en-US" sz="1400" dirty="0"/>
              <a:t>Invoice CSV</a:t>
            </a:r>
            <a:r>
              <a:rPr lang="en-US" sz="1400" b="0" dirty="0"/>
              <a:t>.</a:t>
            </a:r>
          </a:p>
          <a:p>
            <a:pPr marL="285750" indent="-285750">
              <a:buClr>
                <a:srgbClr val="FDB913"/>
              </a:buClr>
              <a:buFont typeface="Arial" panose="020B0604020202020204" pitchFamily="34" charset="0"/>
              <a:buChar char="•"/>
            </a:pPr>
            <a:r>
              <a:rPr lang="en-US" sz="1400" b="0" dirty="0"/>
              <a:t>You will see an </a:t>
            </a:r>
            <a:r>
              <a:rPr lang="en-US" sz="1400" dirty="0"/>
              <a:t>Import CSV Invoice </a:t>
            </a:r>
            <a:r>
              <a:rPr lang="en-US" sz="1400" b="0" dirty="0"/>
              <a:t>box.</a:t>
            </a:r>
          </a:p>
          <a:p>
            <a:pPr marL="285750" indent="-285750">
              <a:buClr>
                <a:srgbClr val="FDB913"/>
              </a:buClr>
              <a:buFont typeface="Arial" panose="020B0604020202020204" pitchFamily="34" charset="0"/>
              <a:buChar char="•"/>
            </a:pPr>
            <a:r>
              <a:rPr lang="en-US" sz="1400" b="0" dirty="0"/>
              <a:t>Ensure </a:t>
            </a:r>
            <a:r>
              <a:rPr lang="en-US" sz="1400" dirty="0"/>
              <a:t>Customer</a:t>
            </a:r>
            <a:r>
              <a:rPr lang="en-US" sz="1400" b="0" dirty="0"/>
              <a:t>  is selected in the </a:t>
            </a:r>
            <a:r>
              <a:rPr lang="en-US" sz="1400" dirty="0"/>
              <a:t>Customer</a:t>
            </a:r>
            <a:r>
              <a:rPr lang="en-US" sz="1400" b="0" dirty="0"/>
              <a:t> drop-down box.</a:t>
            </a:r>
          </a:p>
          <a:p>
            <a:pPr marL="285750" lvl="1" indent="-285750">
              <a:buClr>
                <a:srgbClr val="FDB913"/>
              </a:buClr>
              <a:buFont typeface="Arial" panose="020B0604020202020204" pitchFamily="34" charset="0"/>
              <a:buChar char="•"/>
            </a:pPr>
            <a:r>
              <a:rPr lang="en-US" sz="1400" b="1" dirty="0"/>
              <a:t>Note: </a:t>
            </a:r>
            <a:r>
              <a:rPr lang="en-US" sz="1400" dirty="0"/>
              <a:t>Each customer using the CSV Invoice method has a customized template.  You cannot use any other customer's template for Customer .</a:t>
            </a:r>
          </a:p>
          <a:p>
            <a:pPr marL="285750" indent="-285750">
              <a:buClr>
                <a:srgbClr val="FDB913"/>
              </a:buClr>
              <a:buFont typeface="Arial" panose="020B0604020202020204" pitchFamily="34" charset="0"/>
              <a:buChar char="•"/>
            </a:pPr>
            <a:r>
              <a:rPr lang="en-US" sz="1400" b="0" dirty="0"/>
              <a:t>Click the </a:t>
            </a:r>
            <a:r>
              <a:rPr lang="en-US" sz="1400" dirty="0"/>
              <a:t>Choose File</a:t>
            </a:r>
            <a:r>
              <a:rPr lang="en-US" sz="1400" b="0" dirty="0"/>
              <a:t> button and find the CSV File you have created and saved.</a:t>
            </a:r>
          </a:p>
          <a:p>
            <a:pPr marL="285750" indent="-285750">
              <a:buClr>
                <a:srgbClr val="FDB913"/>
              </a:buClr>
              <a:buFont typeface="Arial" panose="020B0604020202020204" pitchFamily="34" charset="0"/>
              <a:buChar char="•"/>
            </a:pPr>
            <a:r>
              <a:rPr lang="en-US" sz="1400" b="0" dirty="0"/>
              <a:t>Once the file path is shown, click </a:t>
            </a:r>
            <a:r>
              <a:rPr lang="en-US" sz="1400" dirty="0"/>
              <a:t>the Import CSV Invoice </a:t>
            </a:r>
            <a:r>
              <a:rPr lang="en-US" sz="1400" b="0" dirty="0"/>
              <a:t>button.</a:t>
            </a:r>
          </a:p>
        </p:txBody>
      </p:sp>
      <p:pic>
        <p:nvPicPr>
          <p:cNvPr id="8" name="Picture 7"/>
          <p:cNvPicPr>
            <a:picLocks noChangeAspect="1"/>
          </p:cNvPicPr>
          <p:nvPr/>
        </p:nvPicPr>
        <p:blipFill>
          <a:blip r:embed="rId3"/>
          <a:stretch>
            <a:fillRect/>
          </a:stretch>
        </p:blipFill>
        <p:spPr>
          <a:xfrm>
            <a:off x="9563139" y="1279508"/>
            <a:ext cx="2306061" cy="2705187"/>
          </a:xfrm>
          <a:prstGeom prst="rect">
            <a:avLst/>
          </a:prstGeom>
        </p:spPr>
      </p:pic>
      <p:sp>
        <p:nvSpPr>
          <p:cNvPr id="9" name="Rounded Rectangle 8"/>
          <p:cNvSpPr/>
          <p:nvPr/>
        </p:nvSpPr>
        <p:spPr bwMode="gray">
          <a:xfrm>
            <a:off x="9753600" y="3505198"/>
            <a:ext cx="1164772" cy="359229"/>
          </a:xfrm>
          <a:prstGeom prst="roundRect">
            <a:avLst/>
          </a:prstGeom>
          <a:noFill/>
          <a:ln w="28575" algn="ctr">
            <a:solidFill>
              <a:srgbClr val="FF0000"/>
            </a:solidFill>
            <a:miter lim="800000"/>
            <a:headEnd/>
            <a:tailEnd/>
          </a:ln>
        </p:spPr>
        <p:txBody>
          <a:bodyPr wrap="square" lIns="90000" tIns="72000" rIns="90000" bIns="72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base">
              <a:spcBef>
                <a:spcPct val="50000"/>
              </a:spcBef>
              <a:spcAft>
                <a:spcPct val="0"/>
              </a:spcAft>
              <a:buClr>
                <a:srgbClr val="F0AB00"/>
              </a:buClr>
              <a:buSzPct val="80000"/>
            </a:pPr>
            <a:endParaRPr lang="en-US" sz="2000" kern="0" dirty="0">
              <a:solidFill>
                <a:srgbClr val="000000"/>
              </a:solidFill>
              <a:ea typeface="Arial Unicode MS" pitchFamily="34" charset="-128"/>
              <a:cs typeface="Arial Unicode MS" pitchFamily="34" charset="-128"/>
            </a:endParaRPr>
          </a:p>
        </p:txBody>
      </p:sp>
      <p:pic>
        <p:nvPicPr>
          <p:cNvPr id="5" name="Picture 4"/>
          <p:cNvPicPr>
            <a:picLocks noChangeAspect="1"/>
          </p:cNvPicPr>
          <p:nvPr/>
        </p:nvPicPr>
        <p:blipFill>
          <a:blip r:embed="rId4"/>
          <a:stretch>
            <a:fillRect/>
          </a:stretch>
        </p:blipFill>
        <p:spPr>
          <a:xfrm>
            <a:off x="5640637" y="4205083"/>
            <a:ext cx="6228564" cy="2257425"/>
          </a:xfrm>
          <a:prstGeom prst="rect">
            <a:avLst/>
          </a:prstGeom>
        </p:spPr>
      </p:pic>
      <p:cxnSp>
        <p:nvCxnSpPr>
          <p:cNvPr id="10" name="Straight Arrow Connector 9"/>
          <p:cNvCxnSpPr/>
          <p:nvPr/>
        </p:nvCxnSpPr>
        <p:spPr>
          <a:xfrm>
            <a:off x="5360276" y="5333795"/>
            <a:ext cx="2974427" cy="467915"/>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12901892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 the CSV Invoice</a:t>
            </a:r>
          </a:p>
        </p:txBody>
      </p:sp>
      <p:sp>
        <p:nvSpPr>
          <p:cNvPr id="10" name="Text Placeholder 9"/>
          <p:cNvSpPr>
            <a:spLocks noGrp="1"/>
          </p:cNvSpPr>
          <p:nvPr>
            <p:ph type="body" sz="quarter" idx="11"/>
          </p:nvPr>
        </p:nvSpPr>
        <p:spPr>
          <a:xfrm>
            <a:off x="324000" y="5783855"/>
            <a:ext cx="7149950" cy="572877"/>
          </a:xfrm>
        </p:spPr>
        <p:txBody>
          <a:bodyPr/>
          <a:lstStyle/>
          <a:p>
            <a:pPr marL="285750" indent="-285750">
              <a:buFont typeface="Arial" panose="020B0604020202020204" pitchFamily="34" charset="0"/>
              <a:buChar char="•"/>
            </a:pPr>
            <a:r>
              <a:rPr lang="en-US" sz="1400" b="0" dirty="0"/>
              <a:t>Once you click on Import CSV Invoice, the CSV file will be uploaded , click on Submit button.</a:t>
            </a:r>
          </a:p>
        </p:txBody>
      </p:sp>
      <p:pic>
        <p:nvPicPr>
          <p:cNvPr id="3" name="Picture 2"/>
          <p:cNvPicPr>
            <a:picLocks noChangeAspect="1"/>
          </p:cNvPicPr>
          <p:nvPr/>
        </p:nvPicPr>
        <p:blipFill>
          <a:blip r:embed="rId3"/>
          <a:stretch>
            <a:fillRect/>
          </a:stretch>
        </p:blipFill>
        <p:spPr>
          <a:xfrm>
            <a:off x="125412" y="1334814"/>
            <a:ext cx="11944350" cy="3723755"/>
          </a:xfrm>
          <a:prstGeom prst="rect">
            <a:avLst/>
          </a:prstGeom>
        </p:spPr>
      </p:pic>
    </p:spTree>
    <p:extLst>
      <p:ext uri="{BB962C8B-B14F-4D97-AF65-F5344CB8AC3E}">
        <p14:creationId xmlns:p14="http://schemas.microsoft.com/office/powerpoint/2010/main" val="25680341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 the CSV Invoice</a:t>
            </a:r>
          </a:p>
        </p:txBody>
      </p:sp>
      <p:sp>
        <p:nvSpPr>
          <p:cNvPr id="10" name="Text Placeholder 9"/>
          <p:cNvSpPr>
            <a:spLocks noGrp="1"/>
          </p:cNvSpPr>
          <p:nvPr>
            <p:ph type="body" sz="quarter" idx="11"/>
          </p:nvPr>
        </p:nvSpPr>
        <p:spPr>
          <a:xfrm>
            <a:off x="324000" y="4384713"/>
            <a:ext cx="7149950" cy="2104222"/>
          </a:xfrm>
        </p:spPr>
        <p:txBody>
          <a:bodyPr/>
          <a:lstStyle/>
          <a:p>
            <a:endParaRPr lang="en-US" sz="1400" b="0" dirty="0"/>
          </a:p>
          <a:p>
            <a:pPr marL="285750" indent="-285750">
              <a:buFont typeface="Arial" panose="020B0604020202020204" pitchFamily="34" charset="0"/>
              <a:buChar char="•"/>
            </a:pPr>
            <a:r>
              <a:rPr lang="en-US" sz="1400" b="0" dirty="0"/>
              <a:t>Once you click on Submit, the CSV Invoice will be successfully imported. Click on Close button</a:t>
            </a:r>
          </a:p>
        </p:txBody>
      </p:sp>
      <p:pic>
        <p:nvPicPr>
          <p:cNvPr id="3" name="Picture 2"/>
          <p:cNvPicPr>
            <a:picLocks noChangeAspect="1"/>
          </p:cNvPicPr>
          <p:nvPr/>
        </p:nvPicPr>
        <p:blipFill>
          <a:blip r:embed="rId3"/>
          <a:stretch>
            <a:fillRect/>
          </a:stretch>
        </p:blipFill>
        <p:spPr>
          <a:xfrm>
            <a:off x="238725" y="1832693"/>
            <a:ext cx="11715750" cy="2114550"/>
          </a:xfrm>
          <a:prstGeom prst="rect">
            <a:avLst/>
          </a:prstGeom>
        </p:spPr>
      </p:pic>
    </p:spTree>
    <p:extLst>
      <p:ext uri="{BB962C8B-B14F-4D97-AF65-F5344CB8AC3E}">
        <p14:creationId xmlns:p14="http://schemas.microsoft.com/office/powerpoint/2010/main" val="212154893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sz="quarter" idx="10"/>
          </p:nvPr>
        </p:nvSpPr>
        <p:spPr>
          <a:xfrm>
            <a:off x="324000" y="1465243"/>
            <a:ext cx="11545200" cy="4781321"/>
          </a:xfrm>
        </p:spPr>
        <p:txBody>
          <a:bodyPr/>
          <a:lstStyle/>
          <a:p>
            <a:pPr marL="285750" lvl="1" indent="-285750">
              <a:spcAft>
                <a:spcPts val="600"/>
              </a:spcAft>
              <a:buFont typeface="Wingdings" panose="05000000000000000000" pitchFamily="2" charset="2"/>
              <a:buChar char="§"/>
            </a:pPr>
            <a:r>
              <a:rPr lang="en-US" dirty="0">
                <a:latin typeface="Arial" pitchFamily="34" charset="0"/>
                <a:cs typeface="Arial" pitchFamily="34" charset="0"/>
              </a:rPr>
              <a:t>CSV Invoice overview</a:t>
            </a:r>
          </a:p>
          <a:p>
            <a:pPr marL="285750" lvl="1" indent="-285750">
              <a:spcAft>
                <a:spcPts val="600"/>
              </a:spcAft>
              <a:buFont typeface="Wingdings" panose="05000000000000000000" pitchFamily="2" charset="2"/>
              <a:buChar char="§"/>
            </a:pPr>
            <a:r>
              <a:rPr lang="en-GB" dirty="0">
                <a:latin typeface="Arial" pitchFamily="34" charset="0"/>
                <a:cs typeface="Arial" pitchFamily="34" charset="0"/>
              </a:rPr>
              <a:t>CSV Invoices scope</a:t>
            </a:r>
          </a:p>
          <a:p>
            <a:pPr marL="285750" lvl="1" indent="-285750">
              <a:spcAft>
                <a:spcPts val="600"/>
              </a:spcAft>
              <a:buFont typeface="Wingdings" panose="05000000000000000000" pitchFamily="2" charset="2"/>
              <a:buChar char="§"/>
            </a:pPr>
            <a:r>
              <a:rPr lang="en-GB" dirty="0">
                <a:latin typeface="Arial" pitchFamily="34" charset="0"/>
                <a:cs typeface="Arial" pitchFamily="34" charset="0"/>
              </a:rPr>
              <a:t>Data Requirements</a:t>
            </a:r>
          </a:p>
          <a:p>
            <a:pPr marL="285750" lvl="1" indent="-285750">
              <a:spcAft>
                <a:spcPts val="600"/>
              </a:spcAft>
              <a:buFont typeface="Wingdings" panose="05000000000000000000" pitchFamily="2" charset="2"/>
              <a:buChar char="§"/>
            </a:pPr>
            <a:r>
              <a:rPr lang="en-GB" dirty="0">
                <a:latin typeface="Arial" pitchFamily="34" charset="0"/>
                <a:cs typeface="Arial" pitchFamily="34" charset="0"/>
              </a:rPr>
              <a:t>CSV fields mapping</a:t>
            </a:r>
          </a:p>
          <a:p>
            <a:pPr marL="285750" lvl="1" indent="-285750">
              <a:spcAft>
                <a:spcPts val="600"/>
              </a:spcAft>
              <a:buFont typeface="Wingdings" panose="05000000000000000000" pitchFamily="2" charset="2"/>
              <a:buChar char="§"/>
            </a:pPr>
            <a:r>
              <a:rPr lang="en-GB" dirty="0">
                <a:latin typeface="Arial" pitchFamily="34" charset="0"/>
                <a:cs typeface="Arial" pitchFamily="34" charset="0"/>
              </a:rPr>
              <a:t>CSV template use</a:t>
            </a:r>
          </a:p>
          <a:p>
            <a:pPr marL="622300" lvl="2" indent="-177800">
              <a:spcAft>
                <a:spcPts val="600"/>
              </a:spcAft>
              <a:buFont typeface="Arial" panose="020B0604020202020204" pitchFamily="34" charset="0"/>
              <a:buChar char="•"/>
            </a:pPr>
            <a:r>
              <a:rPr lang="en-US" dirty="0">
                <a:latin typeface="Arial" pitchFamily="34" charset="0"/>
                <a:cs typeface="Arial" pitchFamily="34" charset="0"/>
              </a:rPr>
              <a:t>Downloading CSV template</a:t>
            </a:r>
          </a:p>
          <a:p>
            <a:pPr marL="622300" lvl="2" indent="-177800">
              <a:spcAft>
                <a:spcPts val="600"/>
              </a:spcAft>
              <a:buFont typeface="Arial" panose="020B0604020202020204" pitchFamily="34" charset="0"/>
              <a:buChar char="•"/>
            </a:pPr>
            <a:r>
              <a:rPr lang="en-US" dirty="0">
                <a:latin typeface="Arial" pitchFamily="34" charset="0"/>
                <a:cs typeface="Arial" pitchFamily="34" charset="0"/>
              </a:rPr>
              <a:t>Uploading CSV Invoice</a:t>
            </a:r>
          </a:p>
          <a:p>
            <a:pPr marL="622300" lvl="2" indent="-177800">
              <a:spcAft>
                <a:spcPts val="600"/>
              </a:spcAft>
              <a:buFont typeface="Arial" panose="020B0604020202020204" pitchFamily="34" charset="0"/>
              <a:buChar char="•"/>
            </a:pPr>
            <a:r>
              <a:rPr lang="en-GB" dirty="0">
                <a:latin typeface="Arial" pitchFamily="34" charset="0"/>
                <a:cs typeface="Arial" pitchFamily="34" charset="0"/>
              </a:rPr>
              <a:t>Tracking Invoice status</a:t>
            </a:r>
            <a:endParaRPr lang="en-US" dirty="0">
              <a:latin typeface="Arial" pitchFamily="34" charset="0"/>
              <a:cs typeface="Arial" pitchFamily="34" charset="0"/>
            </a:endParaRPr>
          </a:p>
          <a:p>
            <a:pPr marL="285750" lvl="1" indent="-285750">
              <a:spcAft>
                <a:spcPts val="600"/>
              </a:spcAft>
              <a:buFont typeface="Wingdings" panose="05000000000000000000" pitchFamily="2" charset="2"/>
              <a:buChar char="§"/>
            </a:pPr>
            <a:r>
              <a:rPr lang="en-GB" dirty="0">
                <a:latin typeface="Arial" pitchFamily="34" charset="0"/>
                <a:cs typeface="Arial" pitchFamily="34" charset="0"/>
              </a:rPr>
              <a:t>Troubleshooting CSV Invoices</a:t>
            </a:r>
          </a:p>
          <a:p>
            <a:pPr marL="285750" lvl="1" indent="-285750">
              <a:spcAft>
                <a:spcPts val="600"/>
              </a:spcAft>
              <a:buFont typeface="Wingdings" panose="05000000000000000000" pitchFamily="2" charset="2"/>
              <a:buChar char="§"/>
            </a:pPr>
            <a:r>
              <a:rPr lang="en-GB" dirty="0">
                <a:latin typeface="Arial" pitchFamily="34" charset="0"/>
                <a:cs typeface="Arial" pitchFamily="34" charset="0"/>
              </a:rPr>
              <a:t>CSV template Change log</a:t>
            </a:r>
          </a:p>
          <a:p>
            <a:pPr marL="285750" lvl="1" indent="-285750">
              <a:spcAft>
                <a:spcPts val="600"/>
              </a:spcAft>
              <a:buFont typeface="Wingdings" panose="05000000000000000000" pitchFamily="2" charset="2"/>
              <a:buChar char="§"/>
            </a:pPr>
            <a:r>
              <a:rPr lang="en-GB" dirty="0">
                <a:latin typeface="Arial" pitchFamily="34" charset="0"/>
                <a:cs typeface="Arial" pitchFamily="34" charset="0"/>
              </a:rPr>
              <a:t>Contacts and Support</a:t>
            </a: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CSV Invoice status</a:t>
            </a:r>
          </a:p>
        </p:txBody>
      </p:sp>
      <p:sp>
        <p:nvSpPr>
          <p:cNvPr id="4" name="Text Placeholder 3"/>
          <p:cNvSpPr>
            <a:spLocks noGrp="1"/>
          </p:cNvSpPr>
          <p:nvPr>
            <p:ph type="body" sz="quarter" idx="11"/>
          </p:nvPr>
        </p:nvSpPr>
        <p:spPr>
          <a:xfrm>
            <a:off x="323998" y="2103851"/>
            <a:ext cx="11626263" cy="3525396"/>
          </a:xfrm>
        </p:spPr>
        <p:txBody>
          <a:bodyPr/>
          <a:lstStyle/>
          <a:p>
            <a:pPr marL="285750" indent="-285750">
              <a:buClr>
                <a:srgbClr val="FDB913"/>
              </a:buClr>
              <a:buFont typeface="Arial" panose="020B0604020202020204" pitchFamily="34" charset="0"/>
              <a:buChar char="•"/>
            </a:pPr>
            <a:r>
              <a:rPr lang="en-US" altLang="en-US" sz="1400" b="0" dirty="0"/>
              <a:t>From your Home Page, click on the </a:t>
            </a:r>
            <a:r>
              <a:rPr lang="en-US" altLang="en-US" sz="1400" dirty="0"/>
              <a:t>Outbox</a:t>
            </a:r>
            <a:r>
              <a:rPr lang="en-US" altLang="en-US" sz="1400" b="0" dirty="0"/>
              <a:t> tab.</a:t>
            </a:r>
          </a:p>
          <a:p>
            <a:pPr marL="285750" indent="-285750">
              <a:buClr>
                <a:srgbClr val="FDB913"/>
              </a:buClr>
              <a:buFont typeface="Arial" panose="020B0604020202020204" pitchFamily="34" charset="0"/>
              <a:buChar char="•"/>
            </a:pPr>
            <a:r>
              <a:rPr lang="en-US" altLang="en-US" sz="1400" b="0" dirty="0"/>
              <a:t>You will again, see a listing of all of the invoices you have sent.</a:t>
            </a:r>
          </a:p>
          <a:p>
            <a:pPr marL="285750" indent="-285750">
              <a:buClr>
                <a:srgbClr val="FDB913"/>
              </a:buClr>
              <a:buFont typeface="Arial" panose="020B0604020202020204" pitchFamily="34" charset="0"/>
              <a:buChar char="•"/>
            </a:pPr>
            <a:r>
              <a:rPr lang="en-US" altLang="en-US" sz="1400" b="0" dirty="0"/>
              <a:t>Each invoice number is a link to open and view that invoice.</a:t>
            </a:r>
          </a:p>
          <a:p>
            <a:pPr marL="285750" indent="-285750">
              <a:buClr>
                <a:srgbClr val="FDB913"/>
              </a:buClr>
              <a:buFont typeface="Arial" panose="020B0604020202020204" pitchFamily="34" charset="0"/>
              <a:buChar char="•"/>
            </a:pPr>
            <a:r>
              <a:rPr lang="en-US" altLang="en-US" sz="1400" b="0" dirty="0"/>
              <a:t>There are two </a:t>
            </a:r>
            <a:r>
              <a:rPr lang="en-US" altLang="en-US" sz="1400" dirty="0"/>
              <a:t>status</a:t>
            </a:r>
            <a:r>
              <a:rPr lang="en-US" altLang="en-US" sz="1400" b="0" dirty="0"/>
              <a:t> types provided:</a:t>
            </a:r>
          </a:p>
          <a:p>
            <a:pPr marL="465750" lvl="2" indent="-285750">
              <a:buClr>
                <a:srgbClr val="FDB913"/>
              </a:buClr>
              <a:buFont typeface="Arial" panose="020B0604020202020204" pitchFamily="34" charset="0"/>
              <a:buChar char="•"/>
            </a:pPr>
            <a:r>
              <a:rPr lang="en-US" altLang="en-US" sz="1400" dirty="0"/>
              <a:t>Routing Status: show the routing status of the invoice through the Ariba network to IAG.</a:t>
            </a:r>
          </a:p>
          <a:p>
            <a:pPr marL="465750" lvl="2" indent="-285750">
              <a:buClr>
                <a:srgbClr val="FDB913"/>
              </a:buClr>
              <a:buFont typeface="Arial" panose="020B0604020202020204" pitchFamily="34" charset="0"/>
              <a:buChar char="•"/>
            </a:pPr>
            <a:r>
              <a:rPr lang="en-US" altLang="en-US" sz="1400" dirty="0"/>
              <a:t>Invoice Status: shows the status of the invoice itself specifically through it’s payment process.</a:t>
            </a:r>
          </a:p>
          <a:p>
            <a:pPr marL="342900" lvl="1" indent="-342900">
              <a:buClr>
                <a:srgbClr val="FDB913"/>
              </a:buClr>
              <a:buFont typeface="Arial" panose="020B0604020202020204" pitchFamily="34" charset="0"/>
              <a:buChar char="•"/>
            </a:pPr>
            <a:endParaRPr lang="en-US" b="0" dirty="0"/>
          </a:p>
        </p:txBody>
      </p:sp>
      <p:sp>
        <p:nvSpPr>
          <p:cNvPr id="15" name="Text Box 5"/>
          <p:cNvSpPr txBox="1">
            <a:spLocks noChangeArrowheads="1"/>
          </p:cNvSpPr>
          <p:nvPr/>
        </p:nvSpPr>
        <p:spPr bwMode="auto">
          <a:xfrm>
            <a:off x="324000" y="1624677"/>
            <a:ext cx="332258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solidFill>
                  <a:srgbClr val="000000"/>
                </a:solidFill>
              </a:rPr>
              <a:t>Checking Invoice Status</a:t>
            </a:r>
          </a:p>
        </p:txBody>
      </p:sp>
      <p:pic>
        <p:nvPicPr>
          <p:cNvPr id="7" name="Picture 6"/>
          <p:cNvPicPr>
            <a:picLocks noChangeAspect="1"/>
          </p:cNvPicPr>
          <p:nvPr/>
        </p:nvPicPr>
        <p:blipFill>
          <a:blip r:embed="rId3"/>
          <a:stretch>
            <a:fillRect/>
          </a:stretch>
        </p:blipFill>
        <p:spPr>
          <a:xfrm>
            <a:off x="6570115" y="1452333"/>
            <a:ext cx="5019675" cy="1343025"/>
          </a:xfrm>
          <a:prstGeom prst="rect">
            <a:avLst/>
          </a:prstGeom>
        </p:spPr>
      </p:pic>
      <p:sp>
        <p:nvSpPr>
          <p:cNvPr id="8" name="Rounded Rectangle 7"/>
          <p:cNvSpPr/>
          <p:nvPr/>
        </p:nvSpPr>
        <p:spPr bwMode="gray">
          <a:xfrm>
            <a:off x="8031297" y="1624677"/>
            <a:ext cx="804231" cy="259207"/>
          </a:xfrm>
          <a:prstGeom prst="roundRect">
            <a:avLst/>
          </a:prstGeom>
          <a:noFill/>
          <a:ln w="28575" algn="ctr">
            <a:solidFill>
              <a:srgbClr val="FF0000"/>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2000" kern="0" dirty="0">
              <a:solidFill>
                <a:srgbClr val="000000"/>
              </a:solidFill>
              <a:ea typeface="Arial Unicode MS" pitchFamily="34" charset="-128"/>
              <a:cs typeface="Arial Unicode MS" pitchFamily="34" charset="-128"/>
            </a:endParaRPr>
          </a:p>
        </p:txBody>
      </p:sp>
      <p:pic>
        <p:nvPicPr>
          <p:cNvPr id="9" name="Picture 8"/>
          <p:cNvPicPr>
            <a:picLocks noChangeAspect="1"/>
          </p:cNvPicPr>
          <p:nvPr/>
        </p:nvPicPr>
        <p:blipFill>
          <a:blip r:embed="rId4"/>
          <a:stretch>
            <a:fillRect/>
          </a:stretch>
        </p:blipFill>
        <p:spPr>
          <a:xfrm>
            <a:off x="323998" y="4977277"/>
            <a:ext cx="11620500" cy="962025"/>
          </a:xfrm>
          <a:prstGeom prst="rect">
            <a:avLst/>
          </a:prstGeom>
        </p:spPr>
      </p:pic>
    </p:spTree>
    <p:extLst>
      <p:ext uri="{BB962C8B-B14F-4D97-AF65-F5344CB8AC3E}">
        <p14:creationId xmlns:p14="http://schemas.microsoft.com/office/powerpoint/2010/main" val="130938289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CSV Invoice status</a:t>
            </a:r>
          </a:p>
        </p:txBody>
      </p:sp>
      <p:sp>
        <p:nvSpPr>
          <p:cNvPr id="3" name="Text Placeholder 2"/>
          <p:cNvSpPr>
            <a:spLocks noGrp="1"/>
          </p:cNvSpPr>
          <p:nvPr>
            <p:ph type="body" sz="quarter" idx="11"/>
          </p:nvPr>
        </p:nvSpPr>
        <p:spPr>
          <a:xfrm>
            <a:off x="255642" y="1894899"/>
            <a:ext cx="11152055" cy="2456383"/>
          </a:xfrm>
        </p:spPr>
        <p:txBody>
          <a:bodyPr/>
          <a:lstStyle/>
          <a:p>
            <a:pPr marL="628650" lvl="1" indent="-285750">
              <a:lnSpc>
                <a:spcPct val="150000"/>
              </a:lnSpc>
              <a:spcBef>
                <a:spcPct val="20000"/>
              </a:spcBef>
              <a:buFont typeface="Wingdings" panose="05000000000000000000" pitchFamily="2" charset="2"/>
              <a:buChar char="§"/>
              <a:defRPr/>
            </a:pPr>
            <a:r>
              <a:rPr lang="en-US" sz="1400" b="1" dirty="0">
                <a:cs typeface="Arial" pitchFamily="34" charset="0"/>
              </a:rPr>
              <a:t>Obsoleted: </a:t>
            </a:r>
            <a:r>
              <a:rPr lang="en-US" sz="1400" dirty="0">
                <a:cs typeface="Arial" pitchFamily="34" charset="0"/>
              </a:rPr>
              <a:t>You canceled the invoice.</a:t>
            </a:r>
          </a:p>
          <a:p>
            <a:pPr marL="628650" lvl="1" indent="-285750">
              <a:lnSpc>
                <a:spcPct val="150000"/>
              </a:lnSpc>
              <a:spcBef>
                <a:spcPct val="20000"/>
              </a:spcBef>
              <a:buFont typeface="Wingdings" panose="05000000000000000000" pitchFamily="2" charset="2"/>
              <a:buChar char="§"/>
              <a:defRPr/>
            </a:pPr>
            <a:r>
              <a:rPr lang="en-US" sz="1400" b="1" dirty="0">
                <a:cs typeface="Arial" pitchFamily="34" charset="0"/>
              </a:rPr>
              <a:t>Failed: </a:t>
            </a:r>
            <a:r>
              <a:rPr lang="en-US" sz="1400" dirty="0">
                <a:cs typeface="Arial" pitchFamily="34" charset="0"/>
              </a:rPr>
              <a:t>The invoice failed the </a:t>
            </a:r>
            <a:r>
              <a:rPr lang="en-US" sz="1400" dirty="0">
                <a:latin typeface="Arial" charset="0"/>
              </a:rPr>
              <a:t>IAG </a:t>
            </a:r>
            <a:r>
              <a:rPr lang="en-US" sz="1400" dirty="0">
                <a:cs typeface="Arial" pitchFamily="34" charset="0"/>
              </a:rPr>
              <a:t>invoicing rules as set within their Ariba Network account.</a:t>
            </a:r>
          </a:p>
          <a:p>
            <a:pPr marL="628650" lvl="1" indent="-285750">
              <a:lnSpc>
                <a:spcPct val="150000"/>
              </a:lnSpc>
              <a:spcBef>
                <a:spcPct val="20000"/>
              </a:spcBef>
              <a:buFont typeface="Wingdings" panose="05000000000000000000" pitchFamily="2" charset="2"/>
              <a:buChar char="§"/>
              <a:defRPr/>
            </a:pPr>
            <a:r>
              <a:rPr lang="en-US" sz="1400" b="1" dirty="0">
                <a:cs typeface="Arial" pitchFamily="34" charset="0"/>
              </a:rPr>
              <a:t>Queued: </a:t>
            </a:r>
            <a:r>
              <a:rPr lang="en-US" sz="1400" dirty="0">
                <a:cs typeface="Arial" pitchFamily="34" charset="0"/>
              </a:rPr>
              <a:t>Ariba Network received the invoice from a suppliers Network account, but has not sent it to the </a:t>
            </a:r>
            <a:r>
              <a:rPr lang="en-US" sz="1400" dirty="0">
                <a:latin typeface="Arial" charset="0"/>
              </a:rPr>
              <a:t>IAG </a:t>
            </a:r>
            <a:r>
              <a:rPr lang="en-US" sz="1400" dirty="0">
                <a:cs typeface="Arial" pitchFamily="34" charset="0"/>
              </a:rPr>
              <a:t>network account.</a:t>
            </a:r>
          </a:p>
          <a:p>
            <a:pPr marL="628650" lvl="1" indent="-285750">
              <a:lnSpc>
                <a:spcPct val="150000"/>
              </a:lnSpc>
              <a:spcBef>
                <a:spcPct val="20000"/>
              </a:spcBef>
              <a:buFont typeface="Wingdings" panose="05000000000000000000" pitchFamily="2" charset="2"/>
              <a:buChar char="§"/>
              <a:defRPr/>
            </a:pPr>
            <a:r>
              <a:rPr lang="en-US" sz="1400" b="1" dirty="0">
                <a:cs typeface="Arial" pitchFamily="34" charset="0"/>
              </a:rPr>
              <a:t>Sent: </a:t>
            </a:r>
            <a:r>
              <a:rPr lang="en-US" sz="1400" dirty="0">
                <a:cs typeface="Arial" pitchFamily="34" charset="0"/>
              </a:rPr>
              <a:t>Ariba Network sent the invoice to </a:t>
            </a:r>
            <a:r>
              <a:rPr lang="en-US" sz="1400" dirty="0">
                <a:latin typeface="Arial" charset="0"/>
              </a:rPr>
              <a:t>IAG </a:t>
            </a:r>
            <a:r>
              <a:rPr lang="en-US" sz="1400" dirty="0">
                <a:cs typeface="Arial" pitchFamily="34" charset="0"/>
              </a:rPr>
              <a:t>Ariba Network account. The invoice is awaiting download into the </a:t>
            </a:r>
            <a:r>
              <a:rPr lang="en-US" sz="1400" dirty="0">
                <a:latin typeface="Arial" charset="0"/>
              </a:rPr>
              <a:t>IAG </a:t>
            </a:r>
            <a:r>
              <a:rPr lang="en-US" sz="1400" dirty="0">
                <a:cs typeface="Arial" pitchFamily="34" charset="0"/>
              </a:rPr>
              <a:t>invoicing application.</a:t>
            </a:r>
          </a:p>
          <a:p>
            <a:pPr marL="628650" lvl="1" indent="-285750">
              <a:lnSpc>
                <a:spcPct val="150000"/>
              </a:lnSpc>
              <a:spcBef>
                <a:spcPct val="20000"/>
              </a:spcBef>
              <a:buFont typeface="Wingdings" panose="05000000000000000000" pitchFamily="2" charset="2"/>
              <a:buChar char="§"/>
              <a:defRPr/>
            </a:pPr>
            <a:r>
              <a:rPr lang="en-US" sz="1400" b="1" dirty="0">
                <a:cs typeface="Arial" pitchFamily="34" charset="0"/>
              </a:rPr>
              <a:t>Acknowledged: </a:t>
            </a:r>
            <a:r>
              <a:rPr lang="en-US" sz="1400" dirty="0">
                <a:cs typeface="Arial" pitchFamily="34" charset="0"/>
              </a:rPr>
              <a:t>The invoice has been sent from the </a:t>
            </a:r>
            <a:r>
              <a:rPr lang="en-US" sz="1400" dirty="0">
                <a:latin typeface="Arial" charset="0"/>
              </a:rPr>
              <a:t>IAG </a:t>
            </a:r>
            <a:r>
              <a:rPr lang="en-US" sz="1400" dirty="0">
                <a:cs typeface="Arial" pitchFamily="34" charset="0"/>
              </a:rPr>
              <a:t>network account into their invoicing application.</a:t>
            </a:r>
          </a:p>
          <a:p>
            <a:endParaRPr lang="en-US" dirty="0"/>
          </a:p>
        </p:txBody>
      </p:sp>
      <p:sp>
        <p:nvSpPr>
          <p:cNvPr id="12" name="Text Box 4"/>
          <p:cNvSpPr txBox="1">
            <a:spLocks noChangeArrowheads="1"/>
          </p:cNvSpPr>
          <p:nvPr/>
        </p:nvSpPr>
        <p:spPr bwMode="auto">
          <a:xfrm>
            <a:off x="324000" y="1438956"/>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solidFill>
                  <a:srgbClr val="000000"/>
                </a:solidFill>
              </a:rPr>
              <a:t>Routing Status </a:t>
            </a:r>
          </a:p>
        </p:txBody>
      </p:sp>
      <p:pic>
        <p:nvPicPr>
          <p:cNvPr id="5" name="Picture 4"/>
          <p:cNvPicPr>
            <a:picLocks noChangeAspect="1"/>
          </p:cNvPicPr>
          <p:nvPr/>
        </p:nvPicPr>
        <p:blipFill>
          <a:blip r:embed="rId3"/>
          <a:stretch>
            <a:fillRect/>
          </a:stretch>
        </p:blipFill>
        <p:spPr>
          <a:xfrm>
            <a:off x="168165" y="4914183"/>
            <a:ext cx="11701035" cy="920050"/>
          </a:xfrm>
          <a:prstGeom prst="rect">
            <a:avLst/>
          </a:prstGeom>
        </p:spPr>
      </p:pic>
    </p:spTree>
    <p:extLst>
      <p:ext uri="{BB962C8B-B14F-4D97-AF65-F5344CB8AC3E}">
        <p14:creationId xmlns:p14="http://schemas.microsoft.com/office/powerpoint/2010/main" val="209091597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CSV Invoice status</a:t>
            </a:r>
          </a:p>
        </p:txBody>
      </p:sp>
      <p:sp>
        <p:nvSpPr>
          <p:cNvPr id="3" name="Text Placeholder 2"/>
          <p:cNvSpPr>
            <a:spLocks noGrp="1"/>
          </p:cNvSpPr>
          <p:nvPr>
            <p:ph type="body" sz="quarter" idx="11"/>
          </p:nvPr>
        </p:nvSpPr>
        <p:spPr>
          <a:xfrm>
            <a:off x="616944" y="1896351"/>
            <a:ext cx="10820819" cy="2113789"/>
          </a:xfrm>
        </p:spPr>
        <p:txBody>
          <a:bodyPr/>
          <a:lstStyle/>
          <a:p>
            <a:pPr marL="285750" indent="-285750">
              <a:buFont typeface="Arial" panose="020B0604020202020204" pitchFamily="34" charset="0"/>
              <a:buChar char="•"/>
            </a:pPr>
            <a:r>
              <a:rPr lang="en-US" sz="1400" b="1" dirty="0"/>
              <a:t>Sent </a:t>
            </a:r>
            <a:r>
              <a:rPr lang="en-GB" sz="1400" b="1" dirty="0"/>
              <a:t>: </a:t>
            </a:r>
            <a:r>
              <a:rPr lang="en-US" sz="1400" b="0" dirty="0">
                <a:latin typeface="Arial" charset="0"/>
              </a:rPr>
              <a:t>IAG</a:t>
            </a:r>
            <a:r>
              <a:rPr lang="en-GB" sz="1400" b="0" dirty="0"/>
              <a:t> has received the invoice.</a:t>
            </a:r>
          </a:p>
          <a:p>
            <a:pPr marL="285750" indent="-285750">
              <a:buFont typeface="Arial" panose="020B0604020202020204" pitchFamily="34" charset="0"/>
              <a:buChar char="•"/>
            </a:pPr>
            <a:r>
              <a:rPr lang="en-US" sz="1400" b="1" dirty="0"/>
              <a:t>Rejected: </a:t>
            </a:r>
            <a:r>
              <a:rPr lang="en-US" sz="1400" b="0" dirty="0"/>
              <a:t>IAG </a:t>
            </a:r>
            <a:r>
              <a:rPr lang="en-GB" sz="1400" b="0" dirty="0"/>
              <a:t>has rejected the invoice. </a:t>
            </a:r>
            <a:r>
              <a:rPr lang="en-US" sz="1400" b="0" dirty="0"/>
              <a:t>If IAG</a:t>
            </a:r>
            <a:r>
              <a:rPr lang="en-US" sz="1400" b="0" dirty="0">
                <a:latin typeface="Arial" charset="0"/>
              </a:rPr>
              <a:t> </a:t>
            </a:r>
            <a:r>
              <a:rPr lang="en-US" sz="1400" b="0" dirty="0"/>
              <a:t>subsequently accepts the invoice or approves it for payment, invoice status updated to Sent indicating invoice was accepted .</a:t>
            </a:r>
            <a:endParaRPr lang="en-GB" sz="1400" b="0" dirty="0"/>
          </a:p>
          <a:p>
            <a:pPr marL="285750" indent="-285750">
              <a:buFont typeface="Arial" panose="020B0604020202020204" pitchFamily="34" charset="0"/>
              <a:buChar char="•"/>
            </a:pPr>
            <a:r>
              <a:rPr lang="en-US" sz="1400" b="1" dirty="0"/>
              <a:t>Failed: </a:t>
            </a:r>
            <a:r>
              <a:rPr lang="en-GB" sz="1400" b="0" dirty="0"/>
              <a:t>Ariba Network experienced a problem routing the invoice.</a:t>
            </a:r>
          </a:p>
          <a:p>
            <a:pPr marL="285750" indent="-285750">
              <a:buFont typeface="Arial" panose="020B0604020202020204" pitchFamily="34" charset="0"/>
              <a:buChar char="•"/>
            </a:pPr>
            <a:r>
              <a:rPr lang="en-US" sz="1400" b="1" dirty="0"/>
              <a:t>Approved: </a:t>
            </a:r>
            <a:r>
              <a:rPr lang="en-US" sz="1400" b="0" dirty="0"/>
              <a:t>IAG has approved the invoice for payment.</a:t>
            </a:r>
          </a:p>
          <a:p>
            <a:endParaRPr lang="en-US" b="0" dirty="0"/>
          </a:p>
        </p:txBody>
      </p:sp>
      <p:sp>
        <p:nvSpPr>
          <p:cNvPr id="12" name="Text Box 4"/>
          <p:cNvSpPr txBox="1">
            <a:spLocks noChangeArrowheads="1"/>
          </p:cNvSpPr>
          <p:nvPr/>
        </p:nvSpPr>
        <p:spPr bwMode="auto">
          <a:xfrm>
            <a:off x="324000" y="1438956"/>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solidFill>
                  <a:srgbClr val="000000"/>
                </a:solidFill>
              </a:rPr>
              <a:t>Invoice Status </a:t>
            </a:r>
          </a:p>
        </p:txBody>
      </p:sp>
      <p:pic>
        <p:nvPicPr>
          <p:cNvPr id="5" name="Picture 4"/>
          <p:cNvPicPr>
            <a:picLocks noChangeAspect="1"/>
          </p:cNvPicPr>
          <p:nvPr/>
        </p:nvPicPr>
        <p:blipFill>
          <a:blip r:embed="rId3"/>
          <a:stretch>
            <a:fillRect/>
          </a:stretch>
        </p:blipFill>
        <p:spPr>
          <a:xfrm>
            <a:off x="168165" y="4907720"/>
            <a:ext cx="11701035" cy="911956"/>
          </a:xfrm>
          <a:prstGeom prst="rect">
            <a:avLst/>
          </a:prstGeom>
        </p:spPr>
      </p:pic>
    </p:spTree>
    <p:extLst>
      <p:ext uri="{BB962C8B-B14F-4D97-AF65-F5344CB8AC3E}">
        <p14:creationId xmlns:p14="http://schemas.microsoft.com/office/powerpoint/2010/main" val="416370395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Troubleshooting CSV Invoices</a:t>
            </a:r>
          </a:p>
        </p:txBody>
      </p:sp>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prstGeom prst="rect">
            <a:avLst/>
          </a:prstGeom>
        </p:spPr>
      </p:pic>
    </p:spTree>
    <p:extLst>
      <p:ext uri="{BB962C8B-B14F-4D97-AF65-F5344CB8AC3E}">
        <p14:creationId xmlns:p14="http://schemas.microsoft.com/office/powerpoint/2010/main" val="66752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Troubleshooting CSV Invoices</a:t>
            </a:r>
            <a:br>
              <a:rPr lang="en-US" sz="2400" dirty="0"/>
            </a:br>
            <a:endParaRPr lang="en-US" sz="2400" b="0" dirty="0"/>
          </a:p>
        </p:txBody>
      </p:sp>
      <p:sp>
        <p:nvSpPr>
          <p:cNvPr id="3" name="Text Placeholder 2"/>
          <p:cNvSpPr>
            <a:spLocks noGrp="1"/>
          </p:cNvSpPr>
          <p:nvPr>
            <p:ph type="body" sz="quarter" idx="10"/>
          </p:nvPr>
        </p:nvSpPr>
        <p:spPr>
          <a:xfrm>
            <a:off x="324000" y="1945940"/>
            <a:ext cx="11545200" cy="4476894"/>
          </a:xfrm>
        </p:spPr>
        <p:txBody>
          <a:bodyPr/>
          <a:lstStyle/>
          <a:p>
            <a:pPr marL="285750" indent="-285750">
              <a:lnSpc>
                <a:spcPct val="150000"/>
              </a:lnSpc>
              <a:spcBef>
                <a:spcPct val="50000"/>
              </a:spcBef>
              <a:buClr>
                <a:srgbClr val="FDB913"/>
              </a:buClr>
              <a:buFont typeface="Arial" panose="020B0604020202020204" pitchFamily="34" charset="0"/>
              <a:buChar char="•"/>
            </a:pPr>
            <a:r>
              <a:rPr lang="en-US" altLang="en-US" sz="1400" b="0" u="sng" dirty="0"/>
              <a:t>Be </a:t>
            </a:r>
            <a:r>
              <a:rPr lang="en-US" altLang="en-US" sz="1400" b="0" dirty="0"/>
              <a:t>sure that the application that is being used to create the file is a true CSV editing application.</a:t>
            </a:r>
          </a:p>
          <a:p>
            <a:pPr marL="285750" indent="-285750">
              <a:lnSpc>
                <a:spcPct val="150000"/>
              </a:lnSpc>
              <a:spcBef>
                <a:spcPct val="50000"/>
              </a:spcBef>
              <a:buClr>
                <a:srgbClr val="FDB913"/>
              </a:buClr>
              <a:buFont typeface="Arial" panose="020B0604020202020204" pitchFamily="34" charset="0"/>
              <a:buChar char="•"/>
            </a:pPr>
            <a:r>
              <a:rPr lang="en-US" altLang="en-US" sz="1400" b="0" dirty="0"/>
              <a:t>Be sure that all value fields such as unit price, tax, subtotal, gross, etc., are entered properly, (for example 2.25 or .58).</a:t>
            </a:r>
          </a:p>
          <a:p>
            <a:pPr marL="285750" indent="-285750">
              <a:lnSpc>
                <a:spcPct val="150000"/>
              </a:lnSpc>
              <a:spcBef>
                <a:spcPct val="50000"/>
              </a:spcBef>
              <a:buClr>
                <a:srgbClr val="FDB913"/>
              </a:buClr>
              <a:buFont typeface="Arial" panose="020B0604020202020204" pitchFamily="34" charset="0"/>
              <a:buChar char="•"/>
            </a:pPr>
            <a:r>
              <a:rPr lang="en-US" altLang="en-US" sz="1400" b="0" dirty="0"/>
              <a:t>Ensure that the file does not contain </a:t>
            </a:r>
            <a:r>
              <a:rPr lang="en-US" altLang="en-US" sz="1400" b="0" u="sng" dirty="0"/>
              <a:t>any </a:t>
            </a:r>
            <a:r>
              <a:rPr lang="en-US" altLang="en-US" sz="1400" b="0" dirty="0"/>
              <a:t>special characters, (dollar sign, asterisk, quotation marks, etc.).</a:t>
            </a:r>
          </a:p>
          <a:p>
            <a:pPr marL="285750" indent="-285750">
              <a:lnSpc>
                <a:spcPct val="150000"/>
              </a:lnSpc>
              <a:spcBef>
                <a:spcPct val="50000"/>
              </a:spcBef>
              <a:buClr>
                <a:srgbClr val="FDB913"/>
              </a:buClr>
              <a:buFont typeface="Arial" panose="020B0604020202020204" pitchFamily="34" charset="0"/>
              <a:buChar char="•"/>
            </a:pPr>
            <a:r>
              <a:rPr lang="en-US" altLang="en-US" sz="1400" b="0" dirty="0"/>
              <a:t>Ensure that none of the file data within the </a:t>
            </a:r>
            <a:r>
              <a:rPr lang="en-US" altLang="en-US" sz="1400" b="0" u="sng" dirty="0"/>
              <a:t>first three rows</a:t>
            </a:r>
            <a:r>
              <a:rPr lang="en-US" altLang="en-US" sz="1400" b="0" dirty="0"/>
              <a:t> of the template sample has been modified from its original state. </a:t>
            </a:r>
          </a:p>
          <a:p>
            <a:pPr marL="285750" indent="-285750">
              <a:lnSpc>
                <a:spcPct val="150000"/>
              </a:lnSpc>
              <a:spcBef>
                <a:spcPct val="50000"/>
              </a:spcBef>
              <a:buClr>
                <a:srgbClr val="FDB913"/>
              </a:buClr>
              <a:buFont typeface="Arial" panose="020B0604020202020204" pitchFamily="34" charset="0"/>
              <a:buChar char="•"/>
            </a:pPr>
            <a:r>
              <a:rPr lang="en-US" altLang="en-US" sz="1400" b="0" dirty="0"/>
              <a:t>Ensure you are using the correct version of the CSV template for IAG. </a:t>
            </a:r>
          </a:p>
          <a:p>
            <a:pPr marL="285750" indent="-285750">
              <a:lnSpc>
                <a:spcPct val="150000"/>
              </a:lnSpc>
              <a:spcBef>
                <a:spcPct val="50000"/>
              </a:spcBef>
              <a:buClr>
                <a:srgbClr val="FDB913"/>
              </a:buClr>
              <a:buFont typeface="Arial" panose="020B0604020202020204" pitchFamily="34" charset="0"/>
              <a:buChar char="•"/>
            </a:pPr>
            <a:r>
              <a:rPr lang="en-US" altLang="en-US" sz="1400" dirty="0"/>
              <a:t>IMP</a:t>
            </a:r>
            <a:r>
              <a:rPr lang="en-US" altLang="en-US" sz="1400" b="0" dirty="0"/>
              <a:t> - Once the invoices are uploaded using the CSV channel , Supplier will see the message  saying –‘ csv file  uploaded successfully’  but  may not immediately see the invoice on the Network GUI  .This is because the server  may take sometime to update the UI screen . In case the Supplier need to refer the invoice immediately but doesn’t find it on the UI , they may use the invoice search option to find the uploaded CSV invoice. The server will process the request and fetch the invoice from the Database.</a:t>
            </a:r>
          </a:p>
          <a:p>
            <a:pPr lvl="1"/>
            <a:endParaRPr lang="en-US" dirty="0"/>
          </a:p>
        </p:txBody>
      </p:sp>
      <p:sp>
        <p:nvSpPr>
          <p:cNvPr id="4" name="Rectangle 5"/>
          <p:cNvSpPr>
            <a:spLocks noChangeArrowheads="1"/>
          </p:cNvSpPr>
          <p:nvPr/>
        </p:nvSpPr>
        <p:spPr bwMode="auto">
          <a:xfrm>
            <a:off x="324000" y="1420477"/>
            <a:ext cx="4705200" cy="4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t>General Checks</a:t>
            </a:r>
          </a:p>
        </p:txBody>
      </p:sp>
    </p:spTree>
    <p:extLst>
      <p:ext uri="{BB962C8B-B14F-4D97-AF65-F5344CB8AC3E}">
        <p14:creationId xmlns:p14="http://schemas.microsoft.com/office/powerpoint/2010/main" val="252997427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Troubleshooting CSV Invoices</a:t>
            </a:r>
            <a:br>
              <a:rPr lang="en-US" sz="2400" dirty="0"/>
            </a:br>
            <a:endParaRPr lang="en-US" sz="2400" b="0" dirty="0"/>
          </a:p>
        </p:txBody>
      </p:sp>
      <p:sp>
        <p:nvSpPr>
          <p:cNvPr id="3" name="Text Placeholder 2"/>
          <p:cNvSpPr>
            <a:spLocks noGrp="1"/>
          </p:cNvSpPr>
          <p:nvPr>
            <p:ph type="body" sz="quarter" idx="10"/>
          </p:nvPr>
        </p:nvSpPr>
        <p:spPr>
          <a:xfrm>
            <a:off x="324000" y="1388125"/>
            <a:ext cx="11545200" cy="5100810"/>
          </a:xfrm>
        </p:spPr>
        <p:txBody>
          <a:bodyPr/>
          <a:lstStyle/>
          <a:p>
            <a:pPr marL="228600" indent="-228600" defTabSz="465138">
              <a:spcBef>
                <a:spcPct val="20000"/>
              </a:spcBef>
              <a:buClr>
                <a:srgbClr val="FDB913"/>
              </a:buClr>
              <a:buSzPct val="130000"/>
              <a:buFontTx/>
              <a:buChar char="•"/>
              <a:defRPr/>
            </a:pPr>
            <a:r>
              <a:rPr lang="en-US" sz="1400" u="sng" dirty="0">
                <a:latin typeface="Arial Narrow" pitchFamily="34" charset="0"/>
              </a:rPr>
              <a:t>When is the problem occurring?</a:t>
            </a:r>
          </a:p>
          <a:p>
            <a:pPr marL="438150" indent="-209550" defTabSz="465138">
              <a:spcBef>
                <a:spcPct val="20000"/>
              </a:spcBef>
              <a:buClr>
                <a:srgbClr val="FDB913"/>
              </a:buClr>
              <a:buSzPct val="100000"/>
              <a:buFont typeface="Arial" charset="0"/>
              <a:buAutoNum type="arabicPeriod"/>
              <a:defRPr/>
            </a:pPr>
            <a:r>
              <a:rPr lang="en-US" sz="1400" b="0" dirty="0">
                <a:latin typeface="Arial Narrow" pitchFamily="34" charset="0"/>
              </a:rPr>
              <a:t>Is it at the point of uploading the file?</a:t>
            </a:r>
          </a:p>
          <a:p>
            <a:pPr marL="438150" indent="-209550" defTabSz="465138">
              <a:spcBef>
                <a:spcPct val="20000"/>
              </a:spcBef>
              <a:buClr>
                <a:srgbClr val="FDB913"/>
              </a:buClr>
              <a:buSzPct val="100000"/>
              <a:buFont typeface="Arial" charset="0"/>
              <a:buAutoNum type="arabicPeriod"/>
              <a:defRPr/>
            </a:pPr>
            <a:r>
              <a:rPr lang="en-US" sz="1400" b="0" dirty="0">
                <a:latin typeface="Arial Narrow" pitchFamily="34" charset="0"/>
              </a:rPr>
              <a:t>Is it after the file is uploaded and invoices show a failed status?</a:t>
            </a:r>
          </a:p>
          <a:p>
            <a:pPr marL="438150" indent="-209550" defTabSz="465138">
              <a:spcBef>
                <a:spcPct val="20000"/>
              </a:spcBef>
              <a:buClr>
                <a:srgbClr val="FDB913"/>
              </a:buClr>
              <a:buSzPct val="100000"/>
              <a:buFont typeface="Arial" charset="0"/>
              <a:buAutoNum type="arabicPeriod"/>
              <a:defRPr/>
            </a:pPr>
            <a:r>
              <a:rPr lang="en-US" sz="1400" b="0" dirty="0">
                <a:latin typeface="Arial Narrow" pitchFamily="34" charset="0"/>
              </a:rPr>
              <a:t>Is it after the file is uploaded and invoices show a rejected status?</a:t>
            </a:r>
            <a:endParaRPr lang="en-US" sz="1400" b="0" u="sng" dirty="0">
              <a:latin typeface="Arial Narrow" pitchFamily="34" charset="0"/>
            </a:endParaRPr>
          </a:p>
          <a:p>
            <a:pPr marL="228600" indent="-228600" defTabSz="465138">
              <a:spcBef>
                <a:spcPct val="20000"/>
              </a:spcBef>
              <a:buClr>
                <a:srgbClr val="FDB913"/>
              </a:buClr>
              <a:buSzPct val="130000"/>
              <a:buFontTx/>
              <a:buChar char="•"/>
              <a:defRPr/>
            </a:pPr>
            <a:r>
              <a:rPr lang="en-US" sz="1400" u="sng" dirty="0">
                <a:latin typeface="Arial Narrow" pitchFamily="34" charset="0"/>
              </a:rPr>
              <a:t>If the problem happens at #1</a:t>
            </a:r>
          </a:p>
          <a:p>
            <a:pPr marL="438150" indent="-209550" defTabSz="465138">
              <a:spcBef>
                <a:spcPct val="20000"/>
              </a:spcBef>
              <a:buClr>
                <a:srgbClr val="FDB913"/>
              </a:buClr>
              <a:buSzPct val="50000"/>
              <a:buFont typeface="Symbol" pitchFamily="18" charset="2"/>
              <a:buChar char="¨"/>
              <a:defRPr/>
            </a:pPr>
            <a:r>
              <a:rPr lang="en-US" sz="1400" b="0" dirty="0">
                <a:latin typeface="Arial Narrow" pitchFamily="34" charset="0"/>
              </a:rPr>
              <a:t>The file itself does not meet the basic CSV requirements. You will see specific error messaging on the screen to help identify which field needs to be reviewed/changed.  This could be:</a:t>
            </a:r>
          </a:p>
          <a:p>
            <a:pPr marL="742950" lvl="1" indent="-114300" defTabSz="465138">
              <a:spcBef>
                <a:spcPct val="20000"/>
              </a:spcBef>
              <a:buClr>
                <a:srgbClr val="FDB913"/>
              </a:buClr>
              <a:buFont typeface="Arial Narrow" pitchFamily="34" charset="0"/>
              <a:buChar char="–"/>
              <a:defRPr/>
            </a:pPr>
            <a:r>
              <a:rPr lang="en-US" sz="1400" dirty="0">
                <a:latin typeface="Arial Narrow" pitchFamily="34" charset="0"/>
              </a:rPr>
              <a:t>Missing header information or missing data in a required field</a:t>
            </a:r>
          </a:p>
          <a:p>
            <a:pPr marL="742950" lvl="1" indent="-114300" defTabSz="465138">
              <a:spcBef>
                <a:spcPct val="20000"/>
              </a:spcBef>
              <a:buClr>
                <a:srgbClr val="FDB913"/>
              </a:buClr>
              <a:buFont typeface="Arial Narrow" pitchFamily="34" charset="0"/>
              <a:buChar char="–"/>
              <a:defRPr/>
            </a:pPr>
            <a:r>
              <a:rPr lang="en-US" sz="1400" dirty="0">
                <a:latin typeface="Arial Narrow" pitchFamily="34" charset="0"/>
              </a:rPr>
              <a:t>Incorrect formatting in any field</a:t>
            </a:r>
          </a:p>
          <a:p>
            <a:pPr marL="742950" lvl="1" indent="-114300" defTabSz="465138">
              <a:spcBef>
                <a:spcPct val="20000"/>
              </a:spcBef>
              <a:buClr>
                <a:srgbClr val="FDB913"/>
              </a:buClr>
              <a:buFont typeface="Arial Narrow" pitchFamily="34" charset="0"/>
              <a:buChar char="–"/>
              <a:defRPr/>
            </a:pPr>
            <a:r>
              <a:rPr lang="en-US" sz="1400" b="1" dirty="0">
                <a:latin typeface="Arial Narrow" pitchFamily="34" charset="0"/>
              </a:rPr>
              <a:t>The problem within the file must be corrected and the entire file must be uploaded again – nothing was loaded from the CSV file.</a:t>
            </a:r>
          </a:p>
          <a:p>
            <a:pPr marL="228600" indent="-228600" defTabSz="465138">
              <a:spcBef>
                <a:spcPct val="20000"/>
              </a:spcBef>
              <a:buClr>
                <a:srgbClr val="FDB913"/>
              </a:buClr>
              <a:buSzPct val="130000"/>
              <a:buFontTx/>
              <a:buChar char="•"/>
              <a:defRPr/>
            </a:pPr>
            <a:r>
              <a:rPr lang="en-US" sz="1400" u="sng" dirty="0">
                <a:latin typeface="Arial Narrow" pitchFamily="34" charset="0"/>
              </a:rPr>
              <a:t>If the error happens at #2</a:t>
            </a:r>
          </a:p>
          <a:p>
            <a:pPr marL="438150" indent="-209550" defTabSz="465138">
              <a:spcBef>
                <a:spcPct val="20000"/>
              </a:spcBef>
              <a:buClr>
                <a:srgbClr val="FDB913"/>
              </a:buClr>
              <a:buSzPct val="50000"/>
              <a:buFont typeface="Symbol" pitchFamily="18" charset="2"/>
              <a:buChar char="¨"/>
              <a:defRPr/>
            </a:pPr>
            <a:r>
              <a:rPr lang="en-US" sz="1400" b="0" dirty="0">
                <a:latin typeface="Arial Narrow" pitchFamily="34" charset="0"/>
              </a:rPr>
              <a:t>The invoices (as opposed to the file) failed the invoice rule validation. When the invoices are converted from the .csv file to actual individual invoice documents on the AN, they are then validated based on the Invoice Rules set in Customer  Ariba Network account.</a:t>
            </a:r>
          </a:p>
          <a:p>
            <a:pPr marL="742950" lvl="1" indent="-114300" defTabSz="465138">
              <a:spcBef>
                <a:spcPct val="20000"/>
              </a:spcBef>
              <a:buClr>
                <a:srgbClr val="FDB913"/>
              </a:buClr>
              <a:buFont typeface="Arial Narrow" pitchFamily="34" charset="0"/>
              <a:buChar char="–"/>
              <a:defRPr/>
            </a:pPr>
            <a:r>
              <a:rPr lang="en-US" sz="1400" dirty="0">
                <a:latin typeface="Arial Narrow" pitchFamily="34" charset="0"/>
              </a:rPr>
              <a:t>Check the ‘History’ tab on the individual invoice to see which rule was violated and caused the invoice to fail.  </a:t>
            </a:r>
          </a:p>
          <a:p>
            <a:pPr marL="742950" lvl="1" indent="-114300" defTabSz="465138">
              <a:spcBef>
                <a:spcPct val="20000"/>
              </a:spcBef>
              <a:buClr>
                <a:srgbClr val="FDB913"/>
              </a:buClr>
              <a:buFont typeface="Arial Narrow" pitchFamily="34" charset="0"/>
              <a:buChar char="–"/>
              <a:defRPr/>
            </a:pPr>
            <a:r>
              <a:rPr lang="en-US" sz="1400" b="1" dirty="0">
                <a:latin typeface="Arial Narrow" pitchFamily="34" charset="0"/>
              </a:rPr>
              <a:t>The problem within the file must be corrected BUT only those invoices that failed need to be resent.</a:t>
            </a:r>
          </a:p>
          <a:p>
            <a:pPr marL="228600" indent="-228600" defTabSz="465138">
              <a:spcBef>
                <a:spcPct val="20000"/>
              </a:spcBef>
              <a:buClr>
                <a:srgbClr val="FDB913"/>
              </a:buClr>
              <a:buSzPct val="130000"/>
              <a:buFontTx/>
              <a:buChar char="•"/>
              <a:defRPr/>
            </a:pPr>
            <a:r>
              <a:rPr lang="en-US" sz="1400" u="sng" dirty="0">
                <a:latin typeface="Arial Narrow" pitchFamily="34" charset="0"/>
              </a:rPr>
              <a:t>If the error happens at #3</a:t>
            </a:r>
          </a:p>
          <a:p>
            <a:pPr marL="438150" indent="-209550" defTabSz="465138">
              <a:spcBef>
                <a:spcPct val="20000"/>
              </a:spcBef>
              <a:buClr>
                <a:srgbClr val="FDB913"/>
              </a:buClr>
              <a:buSzPct val="50000"/>
              <a:buFont typeface="Symbol" pitchFamily="18" charset="2"/>
              <a:buChar char="¨"/>
              <a:defRPr/>
            </a:pPr>
            <a:r>
              <a:rPr lang="en-US" sz="1400" b="0" dirty="0">
                <a:latin typeface="Arial Narrow" pitchFamily="34" charset="0"/>
              </a:rPr>
              <a:t>The invoices passed .csv validation and Ariba Network validation but were rejected by Customer  (either by their invoicing system automatically or by an end user manually).</a:t>
            </a:r>
          </a:p>
          <a:p>
            <a:pPr marL="742950" lvl="1" indent="-114300" defTabSz="465138">
              <a:spcBef>
                <a:spcPct val="20000"/>
              </a:spcBef>
              <a:buClr>
                <a:srgbClr val="FDB913"/>
              </a:buClr>
              <a:buFont typeface="Arial Narrow" pitchFamily="34" charset="0"/>
              <a:buChar char="–"/>
              <a:defRPr/>
            </a:pPr>
            <a:r>
              <a:rPr lang="en-US" sz="1400" dirty="0">
                <a:latin typeface="Arial Narrow" pitchFamily="34" charset="0"/>
              </a:rPr>
              <a:t>Check the History tab on the individual invoice for additional details.</a:t>
            </a:r>
          </a:p>
          <a:p>
            <a:pPr marL="742950" lvl="1" indent="-114300" defTabSz="465138">
              <a:spcBef>
                <a:spcPct val="20000"/>
              </a:spcBef>
              <a:buClr>
                <a:srgbClr val="FDB913"/>
              </a:buClr>
              <a:buFont typeface="Arial Narrow" pitchFamily="34" charset="0"/>
              <a:buChar char="–"/>
              <a:defRPr/>
            </a:pPr>
            <a:r>
              <a:rPr lang="en-US" sz="1400" b="1" dirty="0">
                <a:latin typeface="Arial Narrow" pitchFamily="34" charset="0"/>
              </a:rPr>
              <a:t>The problem with the individual invoices must be corrected and only those invoices that were rejected need to be resent.  Invoice numbers must be modified.</a:t>
            </a:r>
            <a:endParaRPr lang="en-US" sz="1400" dirty="0">
              <a:latin typeface="Arial Narrow" pitchFamily="34" charset="0"/>
            </a:endParaRPr>
          </a:p>
          <a:p>
            <a:pPr lvl="1"/>
            <a:endParaRPr lang="en-US" dirty="0"/>
          </a:p>
        </p:txBody>
      </p:sp>
    </p:spTree>
    <p:extLst>
      <p:ext uri="{BB962C8B-B14F-4D97-AF65-F5344CB8AC3E}">
        <p14:creationId xmlns:p14="http://schemas.microsoft.com/office/powerpoint/2010/main" val="145541196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CSV template Change log</a:t>
            </a:r>
          </a:p>
        </p:txBody>
      </p:sp>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prstGeom prst="rect">
            <a:avLst/>
          </a:prstGeom>
        </p:spPr>
      </p:pic>
    </p:spTree>
    <p:extLst>
      <p:ext uri="{BB962C8B-B14F-4D97-AF65-F5344CB8AC3E}">
        <p14:creationId xmlns:p14="http://schemas.microsoft.com/office/powerpoint/2010/main" val="627370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Moving from one version to another</a:t>
            </a:r>
            <a:br>
              <a:rPr lang="en-US" sz="2400" dirty="0"/>
            </a:br>
            <a:endParaRPr lang="en-US" sz="2400" b="0" dirty="0"/>
          </a:p>
        </p:txBody>
      </p:sp>
      <p:sp>
        <p:nvSpPr>
          <p:cNvPr id="3" name="Text Placeholder 2"/>
          <p:cNvSpPr>
            <a:spLocks noGrp="1"/>
          </p:cNvSpPr>
          <p:nvPr>
            <p:ph type="body" sz="quarter" idx="10"/>
          </p:nvPr>
        </p:nvSpPr>
        <p:spPr>
          <a:xfrm>
            <a:off x="324000" y="1432193"/>
            <a:ext cx="11545200" cy="4990641"/>
          </a:xfrm>
        </p:spPr>
        <p:txBody>
          <a:bodyPr/>
          <a:lstStyle/>
          <a:p>
            <a:r>
              <a:rPr lang="en-GB" dirty="0">
                <a:solidFill>
                  <a:srgbClr val="FF0000"/>
                </a:solidFill>
              </a:rPr>
              <a:t>Important notice:</a:t>
            </a:r>
            <a:br>
              <a:rPr lang="en-GB" dirty="0">
                <a:solidFill>
                  <a:srgbClr val="FF0000"/>
                </a:solidFill>
              </a:rPr>
            </a:br>
            <a:br>
              <a:rPr lang="en-GB" dirty="0"/>
            </a:br>
            <a:r>
              <a:rPr lang="en-GB" sz="1600" b="0" dirty="0"/>
              <a:t>Whenever new version of csv template is released or mapping rules are modified there is new unique template serial number generated by Ariba Network. This number is part of the template and being sent back with upload (sample: _csv_serial:1423025640524).</a:t>
            </a:r>
            <a:br>
              <a:rPr lang="en-GB" sz="1600" b="0" dirty="0"/>
            </a:br>
            <a:br>
              <a:rPr lang="en-GB" sz="1600" b="0" dirty="0"/>
            </a:br>
            <a:r>
              <a:rPr lang="en-GB" sz="1600" b="0" dirty="0"/>
              <a:t>If csv template header’s are not changed it is still possible to use the old version of the template however supplier is notified every time outdated version is used.</a:t>
            </a:r>
            <a:br>
              <a:rPr lang="en-GB" sz="1600" dirty="0"/>
            </a:br>
            <a:br>
              <a:rPr lang="en-GB" sz="1600" dirty="0"/>
            </a:br>
            <a:br>
              <a:rPr lang="en-GB" sz="1600" dirty="0"/>
            </a:br>
            <a:endParaRPr lang="en-GB" sz="1600" dirty="0"/>
          </a:p>
          <a:p>
            <a:r>
              <a:rPr lang="en-GB" sz="1600" b="0" dirty="0"/>
              <a:t>In case csv template change consists of headers update or add of new columns suppliers have to download new version and start using this one.</a:t>
            </a:r>
          </a:p>
          <a:p>
            <a:r>
              <a:rPr lang="en-GB" sz="1600" b="0" dirty="0"/>
              <a:t>Otherwise upload will fail with mapping failure message.</a:t>
            </a:r>
          </a:p>
          <a:p>
            <a:pPr lvl="1"/>
            <a:endParaRPr lang="en-US" dirty="0"/>
          </a:p>
        </p:txBody>
      </p:sp>
      <p:pic>
        <p:nvPicPr>
          <p:cNvPr id="5" name="Picture 4"/>
          <p:cNvPicPr>
            <a:picLocks noChangeAspect="1"/>
          </p:cNvPicPr>
          <p:nvPr/>
        </p:nvPicPr>
        <p:blipFill>
          <a:blip r:embed="rId3" cstate="print"/>
          <a:stretch>
            <a:fillRect/>
          </a:stretch>
        </p:blipFill>
        <p:spPr>
          <a:xfrm>
            <a:off x="730519" y="3784656"/>
            <a:ext cx="10682800" cy="379720"/>
          </a:xfrm>
          <a:prstGeom prst="rect">
            <a:avLst/>
          </a:prstGeom>
        </p:spPr>
      </p:pic>
    </p:spTree>
    <p:extLst>
      <p:ext uri="{BB962C8B-B14F-4D97-AF65-F5344CB8AC3E}">
        <p14:creationId xmlns:p14="http://schemas.microsoft.com/office/powerpoint/2010/main" val="406296885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Contacts and Support</a:t>
            </a:r>
          </a:p>
        </p:txBody>
      </p:sp>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prstGeom prst="rect">
            <a:avLst/>
          </a:prstGeom>
        </p:spPr>
      </p:pic>
    </p:spTree>
    <p:extLst>
      <p:ext uri="{BB962C8B-B14F-4D97-AF65-F5344CB8AC3E}">
        <p14:creationId xmlns:p14="http://schemas.microsoft.com/office/powerpoint/2010/main" val="2477941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a:xfrm>
            <a:off x="275424" y="189230"/>
            <a:ext cx="7006725" cy="934828"/>
          </a:xfrm>
        </p:spPr>
        <p:txBody>
          <a:bodyPr/>
          <a:lstStyle/>
          <a:p>
            <a:pPr eaLnBrk="1" hangingPunct="1"/>
            <a:r>
              <a:rPr lang="en-US" b="1" dirty="0">
                <a:solidFill>
                  <a:srgbClr val="0000CC"/>
                </a:solidFill>
              </a:rPr>
              <a:t>Training and Resources</a:t>
            </a:r>
          </a:p>
        </p:txBody>
      </p:sp>
      <p:sp>
        <p:nvSpPr>
          <p:cNvPr id="34822" name="Rectangle 3"/>
          <p:cNvSpPr>
            <a:spLocks noGrp="1" noChangeArrowheads="1"/>
          </p:cNvSpPr>
          <p:nvPr>
            <p:ph type="body" sz="half" idx="1"/>
          </p:nvPr>
        </p:nvSpPr>
        <p:spPr>
          <a:xfrm>
            <a:off x="275423" y="1773716"/>
            <a:ext cx="3830980" cy="4439610"/>
          </a:xfrm>
          <a:solidFill>
            <a:srgbClr val="FFFFFF"/>
          </a:solidFill>
        </p:spPr>
        <p:txBody>
          <a:bodyPr/>
          <a:lstStyle/>
          <a:p>
            <a:pPr indent="-114323">
              <a:spcBef>
                <a:spcPct val="0"/>
              </a:spcBef>
            </a:pPr>
            <a:r>
              <a:rPr lang="en-US" sz="1600" dirty="0">
                <a:latin typeface="Arial" charset="0"/>
                <a:cs typeface="Arial" charset="0"/>
              </a:rPr>
              <a:t>IAG Supplier Information Portal</a:t>
            </a:r>
          </a:p>
          <a:p>
            <a:pPr indent="-114323">
              <a:spcBef>
                <a:spcPct val="0"/>
              </a:spcBef>
            </a:pPr>
            <a:endParaRPr lang="en-US" sz="1600" dirty="0">
              <a:latin typeface="Arial" charset="0"/>
              <a:cs typeface="Arial" charset="0"/>
            </a:endParaRPr>
          </a:p>
          <a:p>
            <a:pPr lvl="1">
              <a:spcBef>
                <a:spcPct val="0"/>
              </a:spcBef>
              <a:buClr>
                <a:srgbClr val="92D050"/>
              </a:buClr>
              <a:buSzPct val="100000"/>
            </a:pPr>
            <a:r>
              <a:rPr lang="en-US" altLang="ja-JP" sz="1600" b="1" dirty="0">
                <a:latin typeface="Arial" charset="0"/>
                <a:ea typeface="ＭＳ Ｐゴシック" charset="-128"/>
                <a:cs typeface="Arial" charset="0"/>
              </a:rPr>
              <a:t>Supplier Information Portal </a:t>
            </a:r>
            <a:r>
              <a:rPr lang="en-US" altLang="ja-JP" sz="1600" dirty="0">
                <a:latin typeface="Arial" charset="0"/>
                <a:ea typeface="ＭＳ Ｐゴシック" charset="-128"/>
                <a:cs typeface="Arial" charset="0"/>
              </a:rPr>
              <a:t>contains specific documentation and training material. </a:t>
            </a:r>
          </a:p>
          <a:p>
            <a:pPr lvl="1">
              <a:spcBef>
                <a:spcPct val="0"/>
              </a:spcBef>
              <a:buClr>
                <a:srgbClr val="92D050"/>
              </a:buClr>
              <a:buSzPct val="100000"/>
            </a:pPr>
            <a:endParaRPr lang="en-US" altLang="ja-JP" sz="1600" dirty="0">
              <a:latin typeface="Arial" charset="0"/>
              <a:ea typeface="ＭＳ Ｐゴシック" charset="-128"/>
              <a:cs typeface="Arial" charset="0"/>
            </a:endParaRPr>
          </a:p>
          <a:p>
            <a:pPr lvl="1">
              <a:spcBef>
                <a:spcPct val="0"/>
              </a:spcBef>
              <a:buClr>
                <a:srgbClr val="92D050"/>
              </a:buClr>
              <a:buSzPct val="100000"/>
            </a:pPr>
            <a:r>
              <a:rPr lang="en-US" altLang="ja-JP" sz="1600" dirty="0">
                <a:latin typeface="Arial" charset="0"/>
                <a:ea typeface="ＭＳ Ｐゴシック" charset="-128"/>
                <a:cs typeface="Arial" charset="0"/>
              </a:rPr>
              <a:t>From the home page of your account, click the </a:t>
            </a:r>
            <a:r>
              <a:rPr lang="en-US" altLang="ja-JP" sz="1600" b="1" dirty="0">
                <a:latin typeface="Arial" charset="0"/>
                <a:ea typeface="ＭＳ Ｐゴシック" charset="-128"/>
                <a:cs typeface="Arial" charset="0"/>
              </a:rPr>
              <a:t>Company Settings</a:t>
            </a:r>
            <a:r>
              <a:rPr lang="en-US" altLang="ja-JP" sz="1600" dirty="0">
                <a:latin typeface="Arial" charset="0"/>
                <a:ea typeface="ＭＳ Ｐゴシック" charset="-128"/>
                <a:cs typeface="Arial" charset="0"/>
              </a:rPr>
              <a:t> and then click the </a:t>
            </a:r>
            <a:r>
              <a:rPr lang="en-US" altLang="ja-JP" sz="1600" b="1" dirty="0">
                <a:latin typeface="Arial" charset="0"/>
                <a:ea typeface="ＭＳ Ｐゴシック" charset="-128"/>
                <a:cs typeface="Arial" charset="0"/>
              </a:rPr>
              <a:t>Customer Relationships</a:t>
            </a:r>
            <a:r>
              <a:rPr lang="en-US" altLang="ja-JP" sz="1600" dirty="0">
                <a:latin typeface="Arial" charset="0"/>
                <a:ea typeface="ＭＳ Ｐゴシック" charset="-128"/>
                <a:cs typeface="Arial" charset="0"/>
              </a:rPr>
              <a:t> tab.</a:t>
            </a:r>
          </a:p>
          <a:p>
            <a:pPr lvl="1">
              <a:spcBef>
                <a:spcPct val="0"/>
              </a:spcBef>
              <a:buClr>
                <a:srgbClr val="92D050"/>
              </a:buClr>
              <a:buSzPct val="100000"/>
            </a:pPr>
            <a:endParaRPr lang="en-US" altLang="ja-JP" sz="1600" dirty="0">
              <a:latin typeface="Arial" charset="0"/>
              <a:ea typeface="ＭＳ Ｐゴシック" charset="-128"/>
              <a:cs typeface="Arial" charset="0"/>
            </a:endParaRPr>
          </a:p>
          <a:p>
            <a:pPr lvl="1">
              <a:spcBef>
                <a:spcPct val="0"/>
              </a:spcBef>
              <a:buClr>
                <a:srgbClr val="92D050"/>
              </a:buClr>
              <a:buSzPct val="100000"/>
            </a:pPr>
            <a:r>
              <a:rPr lang="en-US" altLang="ja-JP" sz="1600" dirty="0">
                <a:latin typeface="Arial" charset="0"/>
                <a:ea typeface="ＭＳ Ｐゴシック" charset="-128"/>
                <a:cs typeface="Arial" charset="0"/>
              </a:rPr>
              <a:t>The portal link is located next to your customers name in the middle of the screen</a:t>
            </a:r>
          </a:p>
        </p:txBody>
      </p:sp>
      <p:sp>
        <p:nvSpPr>
          <p:cNvPr id="29703" name="AutoShape 6"/>
          <p:cNvSpPr>
            <a:spLocks noChangeArrowheads="1"/>
          </p:cNvSpPr>
          <p:nvPr/>
        </p:nvSpPr>
        <p:spPr bwMode="auto">
          <a:xfrm>
            <a:off x="176270" y="1409874"/>
            <a:ext cx="4069863" cy="4871730"/>
          </a:xfrm>
          <a:prstGeom prst="roundRect">
            <a:avLst>
              <a:gd name="adj" fmla="val 9468"/>
            </a:avLst>
          </a:prstGeom>
          <a:noFill/>
          <a:ln w="3175">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ru-RU" dirty="0">
              <a:solidFill>
                <a:srgbClr val="FF0000"/>
              </a:solidFill>
            </a:endParaRPr>
          </a:p>
        </p:txBody>
      </p:sp>
      <p:sp>
        <p:nvSpPr>
          <p:cNvPr id="29706" name="AutoShape 6"/>
          <p:cNvSpPr>
            <a:spLocks noChangeArrowheads="1"/>
          </p:cNvSpPr>
          <p:nvPr/>
        </p:nvSpPr>
        <p:spPr bwMode="auto">
          <a:xfrm>
            <a:off x="4583239" y="5421086"/>
            <a:ext cx="7261074" cy="1003426"/>
          </a:xfrm>
          <a:prstGeom prst="roundRect">
            <a:avLst>
              <a:gd name="adj" fmla="val 9468"/>
            </a:avLst>
          </a:prstGeom>
          <a:noFill/>
          <a:ln w="3175">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lvl="1">
              <a:buClrTx/>
              <a:buSzTx/>
              <a:buNone/>
              <a:defRPr/>
            </a:pPr>
            <a:r>
              <a:rPr lang="en-US" altLang="ja-JP" sz="1050" kern="0" dirty="0">
                <a:ea typeface="ＭＳ Ｐゴシック" charset="-128"/>
              </a:rPr>
              <a:t>Review the presentations to learn more about transacting with Customer</a:t>
            </a:r>
          </a:p>
          <a:p>
            <a:pPr marL="0" lvl="1">
              <a:buClrTx/>
              <a:buSzTx/>
              <a:buNone/>
              <a:defRPr/>
            </a:pPr>
            <a:endParaRPr lang="en-US" altLang="ja-JP" sz="1050" kern="0" dirty="0">
              <a:ea typeface="ＭＳ Ｐゴシック" charset="-128"/>
            </a:endParaRPr>
          </a:p>
          <a:p>
            <a:pPr marL="0" lvl="1">
              <a:buClrTx/>
              <a:buSzTx/>
              <a:buNone/>
              <a:defRPr/>
            </a:pPr>
            <a:r>
              <a:rPr lang="en-US" altLang="ja-JP" sz="2400" b="1" kern="0" dirty="0">
                <a:solidFill>
                  <a:srgbClr val="FF0000"/>
                </a:solidFill>
                <a:ea typeface="ＭＳ Ｐゴシック" charset="-128"/>
              </a:rPr>
              <a:t>Remove if portal will not be rolled out</a:t>
            </a:r>
            <a:endParaRPr lang="ru-RU" sz="4401" dirty="0"/>
          </a:p>
        </p:txBody>
      </p:sp>
      <p:sp>
        <p:nvSpPr>
          <p:cNvPr id="2" name="Footer Placeholder 1"/>
          <p:cNvSpPr>
            <a:spLocks noGrp="1"/>
          </p:cNvSpPr>
          <p:nvPr>
            <p:ph type="ftr" sz="quarter" idx="10"/>
          </p:nvPr>
        </p:nvSpPr>
        <p:spPr/>
        <p:txBody>
          <a:bodyPr/>
          <a:lstStyle/>
          <a:p>
            <a:pPr>
              <a:defRPr/>
            </a:pPr>
            <a:endParaRPr lang="en-US" altLang="en-US" dirty="0"/>
          </a:p>
        </p:txBody>
      </p:sp>
      <p:pic>
        <p:nvPicPr>
          <p:cNvPr id="7" name="Picture 6"/>
          <p:cNvPicPr>
            <a:picLocks noChangeAspect="1"/>
          </p:cNvPicPr>
          <p:nvPr/>
        </p:nvPicPr>
        <p:blipFill>
          <a:blip r:embed="rId3"/>
          <a:stretch>
            <a:fillRect/>
          </a:stretch>
        </p:blipFill>
        <p:spPr>
          <a:xfrm>
            <a:off x="4496225" y="4057637"/>
            <a:ext cx="7496175" cy="685800"/>
          </a:xfrm>
          <a:prstGeom prst="rect">
            <a:avLst/>
          </a:prstGeom>
        </p:spPr>
      </p:pic>
      <p:pic>
        <p:nvPicPr>
          <p:cNvPr id="15" name="Picture 14"/>
          <p:cNvPicPr>
            <a:picLocks noChangeAspect="1"/>
          </p:cNvPicPr>
          <p:nvPr/>
        </p:nvPicPr>
        <p:blipFill>
          <a:blip r:embed="rId4"/>
          <a:stretch>
            <a:fillRect/>
          </a:stretch>
        </p:blipFill>
        <p:spPr>
          <a:xfrm>
            <a:off x="8610545" y="1360688"/>
            <a:ext cx="3067050" cy="2019300"/>
          </a:xfrm>
          <a:prstGeom prst="rect">
            <a:avLst/>
          </a:prstGeom>
        </p:spPr>
      </p:pic>
    </p:spTree>
    <p:extLst>
      <p:ext uri="{BB962C8B-B14F-4D97-AF65-F5344CB8AC3E}">
        <p14:creationId xmlns:p14="http://schemas.microsoft.com/office/powerpoint/2010/main" val="7469400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CSV Invoice Overview</a:t>
            </a:r>
          </a:p>
        </p:txBody>
      </p:sp>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prstGeom prst="rect">
            <a:avLst/>
          </a:prstGeom>
        </p:spPr>
      </p:pic>
    </p:spTree>
    <p:extLst>
      <p:ext uri="{BB962C8B-B14F-4D97-AF65-F5344CB8AC3E}">
        <p14:creationId xmlns:p14="http://schemas.microsoft.com/office/powerpoint/2010/main" val="3174969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3"/>
          <p:cNvSpPr>
            <a:spLocks noGrp="1" noChangeArrowheads="1"/>
          </p:cNvSpPr>
          <p:nvPr>
            <p:ph type="body" idx="4294967295"/>
          </p:nvPr>
        </p:nvSpPr>
        <p:spPr>
          <a:xfrm>
            <a:off x="324000" y="1305228"/>
            <a:ext cx="8744387" cy="855362"/>
          </a:xfrm>
          <a:prstGeom prst="rect">
            <a:avLst/>
          </a:prstGeom>
          <a:solidFill>
            <a:srgbClr val="FFFFFF"/>
          </a:solidFill>
        </p:spPr>
        <p:txBody>
          <a:bodyPr/>
          <a:lstStyle/>
          <a:p>
            <a:pPr lvl="1">
              <a:spcBef>
                <a:spcPct val="0"/>
              </a:spcBef>
              <a:buClr>
                <a:srgbClr val="92D050"/>
              </a:buClr>
              <a:buSzPct val="100000"/>
            </a:pPr>
            <a:r>
              <a:rPr lang="en-US" sz="1500" dirty="0">
                <a:latin typeface="Arial" charset="0"/>
                <a:cs typeface="Arial" charset="0"/>
              </a:rPr>
              <a:t>Go to:  </a:t>
            </a:r>
            <a:r>
              <a:rPr lang="en-US" sz="1500" u="sng" dirty="0">
                <a:solidFill>
                  <a:schemeClr val="hlink"/>
                </a:solidFill>
                <a:latin typeface="Arial" charset="0"/>
                <a:cs typeface="Arial" charset="0"/>
                <a:hlinkClick r:id="rId3"/>
              </a:rPr>
              <a:t>http://supplier.ariba.com</a:t>
            </a:r>
            <a:endParaRPr lang="en-US" sz="1500" u="sng" dirty="0">
              <a:solidFill>
                <a:schemeClr val="hlink"/>
              </a:solidFill>
              <a:latin typeface="Arial" charset="0"/>
              <a:cs typeface="Arial" charset="0"/>
            </a:endParaRPr>
          </a:p>
          <a:p>
            <a:pPr lvl="1">
              <a:spcBef>
                <a:spcPct val="0"/>
              </a:spcBef>
              <a:buClr>
                <a:srgbClr val="92D050"/>
              </a:buClr>
              <a:buSzPct val="100000"/>
            </a:pPr>
            <a:r>
              <a:rPr lang="en-US" sz="1500" dirty="0">
                <a:latin typeface="Arial" charset="0"/>
                <a:cs typeface="Arial" charset="0"/>
              </a:rPr>
              <a:t>Click on the </a:t>
            </a:r>
            <a:r>
              <a:rPr lang="en-US" sz="1500" b="1" dirty="0">
                <a:latin typeface="Arial" charset="0"/>
                <a:cs typeface="Arial" charset="0"/>
              </a:rPr>
              <a:t>Help Center </a:t>
            </a:r>
            <a:r>
              <a:rPr lang="en-US" sz="1500" dirty="0">
                <a:latin typeface="Arial" charset="0"/>
                <a:cs typeface="Arial" charset="0"/>
              </a:rPr>
              <a:t>in the upper right hand corner of the page.</a:t>
            </a:r>
          </a:p>
          <a:p>
            <a:pPr lvl="1">
              <a:spcBef>
                <a:spcPct val="0"/>
              </a:spcBef>
              <a:buClr>
                <a:srgbClr val="92D050"/>
              </a:buClr>
              <a:buSzPct val="100000"/>
            </a:pPr>
            <a:r>
              <a:rPr lang="en-US" sz="1500" dirty="0">
                <a:latin typeface="Arial" charset="0"/>
                <a:cs typeface="Arial" charset="0"/>
              </a:rPr>
              <a:t>Bottom right hand corner has access to </a:t>
            </a:r>
            <a:r>
              <a:rPr lang="en-US" sz="1500" b="1" dirty="0">
                <a:latin typeface="Arial" charset="0"/>
                <a:cs typeface="Arial" charset="0"/>
              </a:rPr>
              <a:t>Documentation.</a:t>
            </a:r>
            <a:r>
              <a:rPr lang="en-US" sz="1400" dirty="0">
                <a:latin typeface="Arial" pitchFamily="34" charset="0"/>
                <a:cs typeface="Arial" pitchFamily="34" charset="0"/>
              </a:rPr>
              <a:t> Click to view </a:t>
            </a:r>
            <a:r>
              <a:rPr lang="en-US" sz="1400" b="1" dirty="0">
                <a:latin typeface="Arial" pitchFamily="34" charset="0"/>
                <a:cs typeface="Arial" pitchFamily="34" charset="0"/>
              </a:rPr>
              <a:t>Product Documentation</a:t>
            </a:r>
            <a:r>
              <a:rPr lang="en-US" sz="1400" dirty="0">
                <a:latin typeface="Arial" pitchFamily="34" charset="0"/>
                <a:cs typeface="Arial" pitchFamily="34" charset="0"/>
              </a:rPr>
              <a:t>.</a:t>
            </a:r>
          </a:p>
          <a:p>
            <a:pPr lvl="1">
              <a:spcBef>
                <a:spcPct val="0"/>
              </a:spcBef>
              <a:buClr>
                <a:srgbClr val="92D050"/>
              </a:buClr>
              <a:buSzPct val="100000"/>
            </a:pPr>
            <a:endParaRPr lang="en-US" sz="1500" dirty="0">
              <a:latin typeface="Arial" charset="0"/>
              <a:cs typeface="Arial" charset="0"/>
            </a:endParaRPr>
          </a:p>
        </p:txBody>
      </p:sp>
      <p:sp>
        <p:nvSpPr>
          <p:cNvPr id="2" name="Title 1"/>
          <p:cNvSpPr>
            <a:spLocks noGrp="1"/>
          </p:cNvSpPr>
          <p:nvPr>
            <p:ph type="title"/>
          </p:nvPr>
        </p:nvSpPr>
        <p:spPr/>
        <p:txBody>
          <a:bodyPr/>
          <a:lstStyle/>
          <a:p>
            <a:r>
              <a:rPr lang="en-GB" dirty="0"/>
              <a:t>Ariba Network Standard Documentation</a:t>
            </a:r>
            <a:br>
              <a:rPr lang="en-GB" dirty="0"/>
            </a:br>
            <a:endParaRPr lang="en-GB" dirty="0"/>
          </a:p>
        </p:txBody>
      </p:sp>
      <p:pic>
        <p:nvPicPr>
          <p:cNvPr id="5" name="Picture 4"/>
          <p:cNvPicPr>
            <a:picLocks noChangeAspect="1"/>
          </p:cNvPicPr>
          <p:nvPr/>
        </p:nvPicPr>
        <p:blipFill>
          <a:blip r:embed="rId4"/>
          <a:stretch>
            <a:fillRect/>
          </a:stretch>
        </p:blipFill>
        <p:spPr>
          <a:xfrm>
            <a:off x="9746675" y="3075383"/>
            <a:ext cx="2324100" cy="2113813"/>
          </a:xfrm>
          <a:prstGeom prst="rect">
            <a:avLst/>
          </a:prstGeom>
        </p:spPr>
      </p:pic>
      <p:pic>
        <p:nvPicPr>
          <p:cNvPr id="15" name="Picture 14"/>
          <p:cNvPicPr>
            <a:picLocks noChangeAspect="1"/>
          </p:cNvPicPr>
          <p:nvPr/>
        </p:nvPicPr>
        <p:blipFill>
          <a:blip r:embed="rId5"/>
          <a:stretch>
            <a:fillRect/>
          </a:stretch>
        </p:blipFill>
        <p:spPr>
          <a:xfrm>
            <a:off x="324000" y="2932162"/>
            <a:ext cx="8810625" cy="3605270"/>
          </a:xfrm>
          <a:prstGeom prst="rect">
            <a:avLst/>
          </a:prstGeom>
        </p:spPr>
      </p:pic>
      <p:sp>
        <p:nvSpPr>
          <p:cNvPr id="24" name="Rounded Rectangle 23"/>
          <p:cNvSpPr/>
          <p:nvPr/>
        </p:nvSpPr>
        <p:spPr bwMode="gray">
          <a:xfrm>
            <a:off x="9746675" y="4734797"/>
            <a:ext cx="1215108" cy="332961"/>
          </a:xfrm>
          <a:prstGeom prst="roundRect">
            <a:avLst/>
          </a:prstGeom>
          <a:noFill/>
          <a:ln w="28575"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3" name="Picture 2"/>
          <p:cNvPicPr>
            <a:picLocks noChangeAspect="1"/>
          </p:cNvPicPr>
          <p:nvPr/>
        </p:nvPicPr>
        <p:blipFill>
          <a:blip r:embed="rId6"/>
          <a:stretch>
            <a:fillRect/>
          </a:stretch>
        </p:blipFill>
        <p:spPr>
          <a:xfrm>
            <a:off x="209320" y="2143136"/>
            <a:ext cx="11861455" cy="641206"/>
          </a:xfrm>
          <a:prstGeom prst="rect">
            <a:avLst/>
          </a:prstGeom>
        </p:spPr>
      </p:pic>
      <p:sp>
        <p:nvSpPr>
          <p:cNvPr id="12" name="Rounded Rectangle 11"/>
          <p:cNvSpPr/>
          <p:nvPr/>
        </p:nvSpPr>
        <p:spPr bwMode="gray">
          <a:xfrm>
            <a:off x="11060935" y="2247441"/>
            <a:ext cx="1009840" cy="335337"/>
          </a:xfrm>
          <a:prstGeom prst="roundRect">
            <a:avLst/>
          </a:prstGeom>
          <a:noFill/>
          <a:ln w="28575"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2335831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type="body" idx="4294967295"/>
          </p:nvPr>
        </p:nvSpPr>
        <p:spPr>
          <a:xfrm>
            <a:off x="350250" y="1312315"/>
            <a:ext cx="11492699" cy="1103454"/>
          </a:xfrm>
          <a:prstGeom prst="rect">
            <a:avLst/>
          </a:prstGeom>
          <a:solidFill>
            <a:srgbClr val="FFFFFF"/>
          </a:solidFill>
        </p:spPr>
        <p:txBody>
          <a:bodyPr/>
          <a:lstStyle/>
          <a:p>
            <a:pPr lvl="1">
              <a:spcBef>
                <a:spcPts val="0"/>
              </a:spcBef>
              <a:buClr>
                <a:srgbClr val="92D050"/>
              </a:buClr>
              <a:buSzPct val="100000"/>
              <a:defRPr/>
            </a:pPr>
            <a:r>
              <a:rPr lang="en-US" sz="1600" dirty="0">
                <a:latin typeface="Arial" pitchFamily="34" charset="0"/>
                <a:cs typeface="Arial" pitchFamily="34" charset="0"/>
              </a:rPr>
              <a:t>Standard Documentation can also be accessed from your account. Click on </a:t>
            </a:r>
            <a:r>
              <a:rPr lang="en-US" sz="1600" b="1" dirty="0">
                <a:latin typeface="Arial" pitchFamily="34" charset="0"/>
                <a:cs typeface="Arial" pitchFamily="34" charset="0"/>
              </a:rPr>
              <a:t>Help</a:t>
            </a:r>
            <a:r>
              <a:rPr lang="en-US" sz="1600" dirty="0">
                <a:latin typeface="Arial" pitchFamily="34" charset="0"/>
                <a:cs typeface="Arial" pitchFamily="34" charset="0"/>
              </a:rPr>
              <a:t> </a:t>
            </a:r>
            <a:r>
              <a:rPr lang="en-US" sz="1600" b="1" dirty="0">
                <a:latin typeface="Arial" pitchFamily="34" charset="0"/>
                <a:cs typeface="Arial" pitchFamily="34" charset="0"/>
              </a:rPr>
              <a:t>Center</a:t>
            </a:r>
            <a:r>
              <a:rPr lang="en-US" sz="1600" dirty="0">
                <a:latin typeface="Arial" pitchFamily="34" charset="0"/>
                <a:cs typeface="Arial" pitchFamily="34" charset="0"/>
              </a:rPr>
              <a:t> button</a:t>
            </a:r>
            <a:r>
              <a:rPr lang="en-US" sz="1600" b="1" dirty="0">
                <a:latin typeface="Arial" pitchFamily="34" charset="0"/>
                <a:cs typeface="Arial" pitchFamily="34" charset="0"/>
              </a:rPr>
              <a:t> </a:t>
            </a:r>
            <a:r>
              <a:rPr lang="en-US" sz="1600" dirty="0">
                <a:latin typeface="Arial" pitchFamily="34" charset="0"/>
                <a:cs typeface="Arial" pitchFamily="34" charset="0"/>
              </a:rPr>
              <a:t>on Home page of your account, </a:t>
            </a:r>
            <a:endParaRPr lang="en-US" sz="1600" b="1" dirty="0">
              <a:latin typeface="Arial" pitchFamily="34" charset="0"/>
              <a:cs typeface="Arial" pitchFamily="34" charset="0"/>
            </a:endParaRPr>
          </a:p>
          <a:p>
            <a:pPr lvl="1">
              <a:spcBef>
                <a:spcPts val="0"/>
              </a:spcBef>
              <a:buClr>
                <a:srgbClr val="92D050"/>
              </a:buClr>
              <a:buSzPct val="100000"/>
              <a:defRPr/>
            </a:pPr>
            <a:r>
              <a:rPr lang="en-US" sz="1600" dirty="0">
                <a:latin typeface="Arial" pitchFamily="34" charset="0"/>
                <a:cs typeface="Arial" pitchFamily="34" charset="0"/>
              </a:rPr>
              <a:t>Click </a:t>
            </a:r>
            <a:r>
              <a:rPr lang="en-US" sz="1600" b="1" dirty="0">
                <a:latin typeface="Arial" pitchFamily="34" charset="0"/>
                <a:cs typeface="Arial" pitchFamily="34" charset="0"/>
              </a:rPr>
              <a:t>Documentation </a:t>
            </a:r>
            <a:r>
              <a:rPr lang="en-US" sz="1600" dirty="0">
                <a:latin typeface="Arial" pitchFamily="34" charset="0"/>
                <a:cs typeface="Arial" pitchFamily="34" charset="0"/>
              </a:rPr>
              <a:t>on</a:t>
            </a:r>
            <a:r>
              <a:rPr lang="en-US" sz="1600" b="1" dirty="0">
                <a:latin typeface="Arial" pitchFamily="34" charset="0"/>
                <a:cs typeface="Arial" pitchFamily="34" charset="0"/>
              </a:rPr>
              <a:t> </a:t>
            </a:r>
            <a:r>
              <a:rPr lang="en-US" sz="1600" dirty="0">
                <a:latin typeface="Arial" charset="0"/>
                <a:cs typeface="Arial" charset="0"/>
              </a:rPr>
              <a:t>bottom right hand corner</a:t>
            </a:r>
            <a:r>
              <a:rPr lang="en-US" sz="1600" dirty="0">
                <a:latin typeface="Arial" pitchFamily="34" charset="0"/>
                <a:cs typeface="Arial" pitchFamily="34" charset="0"/>
              </a:rPr>
              <a:t> to view Ariba Network Administrator’s documentation.</a:t>
            </a:r>
          </a:p>
          <a:p>
            <a:pPr lvl="1" eaLnBrk="1" hangingPunct="1">
              <a:buFontTx/>
              <a:buChar char="-"/>
              <a:defRPr/>
            </a:pPr>
            <a:endParaRPr lang="en-US" sz="1600" dirty="0">
              <a:latin typeface="Arial" pitchFamily="34" charset="0"/>
              <a:cs typeface="Arial" pitchFamily="34" charset="0"/>
            </a:endParaRPr>
          </a:p>
          <a:p>
            <a:pPr lvl="1" eaLnBrk="1" hangingPunct="1">
              <a:buFontTx/>
              <a:buChar char="-"/>
              <a:defRPr/>
            </a:pPr>
            <a:endParaRPr lang="en-US" sz="1600" dirty="0">
              <a:latin typeface="Arial" pitchFamily="34" charset="0"/>
              <a:cs typeface="Arial" pitchFamily="34" charset="0"/>
            </a:endParaRPr>
          </a:p>
          <a:p>
            <a:pPr lvl="1" eaLnBrk="1" hangingPunct="1">
              <a:buFont typeface="Symbol" pitchFamily="18" charset="2"/>
              <a:buNone/>
              <a:defRPr/>
            </a:pPr>
            <a:r>
              <a:rPr lang="en-US" sz="1600" dirty="0">
                <a:latin typeface="Arial" pitchFamily="34" charset="0"/>
              </a:rPr>
              <a:t> </a:t>
            </a:r>
          </a:p>
        </p:txBody>
      </p:sp>
      <p:sp>
        <p:nvSpPr>
          <p:cNvPr id="2" name="Title 1"/>
          <p:cNvSpPr>
            <a:spLocks noGrp="1"/>
          </p:cNvSpPr>
          <p:nvPr>
            <p:ph type="title"/>
          </p:nvPr>
        </p:nvSpPr>
        <p:spPr/>
        <p:txBody>
          <a:bodyPr/>
          <a:lstStyle/>
          <a:p>
            <a:r>
              <a:rPr lang="en-GB" dirty="0"/>
              <a:t>Ariba Network Standard Documentation</a:t>
            </a:r>
            <a:br>
              <a:rPr lang="en-GB" dirty="0"/>
            </a:br>
            <a:endParaRPr lang="en-GB" dirty="0"/>
          </a:p>
        </p:txBody>
      </p:sp>
      <p:pic>
        <p:nvPicPr>
          <p:cNvPr id="4" name="Picture 3"/>
          <p:cNvPicPr>
            <a:picLocks noChangeAspect="1"/>
          </p:cNvPicPr>
          <p:nvPr/>
        </p:nvPicPr>
        <p:blipFill>
          <a:blip r:embed="rId3"/>
          <a:stretch>
            <a:fillRect/>
          </a:stretch>
        </p:blipFill>
        <p:spPr>
          <a:xfrm>
            <a:off x="8384703" y="4417796"/>
            <a:ext cx="2419350" cy="1749875"/>
          </a:xfrm>
          <a:prstGeom prst="rect">
            <a:avLst/>
          </a:prstGeom>
        </p:spPr>
      </p:pic>
      <p:pic>
        <p:nvPicPr>
          <p:cNvPr id="15" name="Picture 14"/>
          <p:cNvPicPr>
            <a:picLocks noChangeAspect="1"/>
          </p:cNvPicPr>
          <p:nvPr/>
        </p:nvPicPr>
        <p:blipFill>
          <a:blip r:embed="rId4"/>
          <a:stretch>
            <a:fillRect/>
          </a:stretch>
        </p:blipFill>
        <p:spPr>
          <a:xfrm>
            <a:off x="324000" y="2743200"/>
            <a:ext cx="6451373" cy="3601244"/>
          </a:xfrm>
          <a:prstGeom prst="rect">
            <a:avLst/>
          </a:prstGeom>
        </p:spPr>
      </p:pic>
      <p:sp>
        <p:nvSpPr>
          <p:cNvPr id="16" name="Rounded Rectangle 15"/>
          <p:cNvSpPr/>
          <p:nvPr/>
        </p:nvSpPr>
        <p:spPr bwMode="gray">
          <a:xfrm>
            <a:off x="8460953" y="5772839"/>
            <a:ext cx="1133425" cy="308595"/>
          </a:xfrm>
          <a:prstGeom prst="roundRect">
            <a:avLst/>
          </a:prstGeom>
          <a:noFill/>
          <a:ln w="28575"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5" name="Picture 4"/>
          <p:cNvPicPr>
            <a:picLocks noChangeAspect="1"/>
          </p:cNvPicPr>
          <p:nvPr/>
        </p:nvPicPr>
        <p:blipFill>
          <a:blip r:embed="rId5"/>
          <a:stretch>
            <a:fillRect/>
          </a:stretch>
        </p:blipFill>
        <p:spPr>
          <a:xfrm>
            <a:off x="7257169" y="2745270"/>
            <a:ext cx="4467225" cy="447675"/>
          </a:xfrm>
          <a:prstGeom prst="rect">
            <a:avLst/>
          </a:prstGeom>
        </p:spPr>
      </p:pic>
      <p:sp>
        <p:nvSpPr>
          <p:cNvPr id="12" name="Rounded Rectangle 11"/>
          <p:cNvSpPr/>
          <p:nvPr/>
        </p:nvSpPr>
        <p:spPr bwMode="gray">
          <a:xfrm>
            <a:off x="10590969" y="2759803"/>
            <a:ext cx="1133425" cy="418608"/>
          </a:xfrm>
          <a:prstGeom prst="roundRect">
            <a:avLst/>
          </a:prstGeom>
          <a:noFill/>
          <a:ln w="28575"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428554851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3"/>
          <p:cNvSpPr txBox="1">
            <a:spLocks noChangeArrowheads="1"/>
          </p:cNvSpPr>
          <p:nvPr/>
        </p:nvSpPr>
        <p:spPr bwMode="auto">
          <a:xfrm>
            <a:off x="2372450" y="2825578"/>
            <a:ext cx="184193" cy="57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sz="3201" dirty="0">
              <a:solidFill>
                <a:schemeClr val="tx2"/>
              </a:solidFill>
            </a:endParaRPr>
          </a:p>
        </p:txBody>
      </p:sp>
      <p:sp>
        <p:nvSpPr>
          <p:cNvPr id="14" name="Rectangle 4"/>
          <p:cNvSpPr txBox="1">
            <a:spLocks noChangeArrowheads="1"/>
          </p:cNvSpPr>
          <p:nvPr/>
        </p:nvSpPr>
        <p:spPr bwMode="auto">
          <a:xfrm>
            <a:off x="1791290" y="1410160"/>
            <a:ext cx="7925587" cy="771180"/>
          </a:xfrm>
          <a:prstGeom prst="rect">
            <a:avLst/>
          </a:prstGeom>
          <a:noFill/>
          <a:ln w="9525">
            <a:noFill/>
            <a:miter lim="800000"/>
            <a:headEnd/>
            <a:tailEnd/>
          </a:ln>
        </p:spPr>
        <p:txBody>
          <a:bodyPr/>
          <a:lstStyle/>
          <a:p>
            <a:pPr marL="0" lvl="2">
              <a:buClr>
                <a:schemeClr val="folHlink"/>
              </a:buClr>
              <a:buSzPct val="100000"/>
              <a:tabLst>
                <a:tab pos="800260" algn="l"/>
              </a:tabLst>
              <a:defRPr/>
            </a:pPr>
            <a:r>
              <a:rPr lang="en-US" sz="1400" kern="0" dirty="0">
                <a:latin typeface="Arial" pitchFamily="34" charset="0"/>
                <a:cs typeface="Arial" pitchFamily="34" charset="0"/>
              </a:rPr>
              <a:t>Go to </a:t>
            </a:r>
            <a:r>
              <a:rPr lang="en-US" sz="1400" kern="0" dirty="0">
                <a:solidFill>
                  <a:schemeClr val="bg2"/>
                </a:solidFill>
                <a:latin typeface="Arial" pitchFamily="34" charset="0"/>
                <a:cs typeface="Arial" pitchFamily="34" charset="0"/>
                <a:hlinkClick r:id="rId3"/>
              </a:rPr>
              <a:t>http://supplier.ariba.com</a:t>
            </a:r>
            <a:endParaRPr lang="en-US" sz="1400" kern="0" dirty="0">
              <a:solidFill>
                <a:schemeClr val="bg2"/>
              </a:solidFill>
              <a:latin typeface="Arial" pitchFamily="34" charset="0"/>
              <a:cs typeface="Arial" pitchFamily="34" charset="0"/>
            </a:endParaRPr>
          </a:p>
          <a:p>
            <a:pPr marL="0" lvl="2">
              <a:buClr>
                <a:schemeClr val="folHlink"/>
              </a:buClr>
              <a:buSzPct val="100000"/>
              <a:tabLst>
                <a:tab pos="800260" algn="l"/>
              </a:tabLst>
              <a:defRPr/>
            </a:pPr>
            <a:r>
              <a:rPr lang="en-US" sz="1400" kern="0" dirty="0">
                <a:latin typeface="Arial" pitchFamily="34" charset="0"/>
                <a:cs typeface="Arial" pitchFamily="34" charset="0"/>
              </a:rPr>
              <a:t>If you forgot your username or password click on the link </a:t>
            </a:r>
            <a:r>
              <a:rPr lang="en-US" sz="1400" b="1" kern="0" dirty="0">
                <a:latin typeface="Arial" pitchFamily="34" charset="0"/>
                <a:cs typeface="Arial" pitchFamily="34" charset="0"/>
              </a:rPr>
              <a:t>Having trouble logging in?</a:t>
            </a:r>
          </a:p>
        </p:txBody>
      </p:sp>
      <p:sp>
        <p:nvSpPr>
          <p:cNvPr id="15" name="Rectangle 4"/>
          <p:cNvSpPr txBox="1">
            <a:spLocks noChangeArrowheads="1"/>
          </p:cNvSpPr>
          <p:nvPr/>
        </p:nvSpPr>
        <p:spPr bwMode="auto">
          <a:xfrm>
            <a:off x="5787953" y="1928434"/>
            <a:ext cx="4617519" cy="922551"/>
          </a:xfrm>
          <a:prstGeom prst="rect">
            <a:avLst/>
          </a:prstGeom>
          <a:noFill/>
          <a:ln w="9525">
            <a:noFill/>
            <a:miter lim="800000"/>
            <a:headEnd/>
            <a:tailEnd/>
          </a:ln>
        </p:spPr>
        <p:txBody>
          <a:bodyPr/>
          <a:lstStyle/>
          <a:p>
            <a:pPr marL="228646" lvl="2">
              <a:lnSpc>
                <a:spcPct val="80000"/>
              </a:lnSpc>
              <a:spcBef>
                <a:spcPct val="20000"/>
              </a:spcBef>
              <a:buClr>
                <a:schemeClr val="folHlink"/>
              </a:buClr>
              <a:buNone/>
              <a:tabLst>
                <a:tab pos="800260" algn="l"/>
              </a:tabLst>
              <a:defRPr/>
            </a:pPr>
            <a:endParaRPr lang="en-US" sz="1600" kern="0" dirty="0">
              <a:solidFill>
                <a:schemeClr val="bg2"/>
              </a:solidFill>
              <a:latin typeface="+mn-lt"/>
            </a:endParaRPr>
          </a:p>
        </p:txBody>
      </p:sp>
      <p:sp>
        <p:nvSpPr>
          <p:cNvPr id="2" name="Title 1"/>
          <p:cNvSpPr>
            <a:spLocks noGrp="1"/>
          </p:cNvSpPr>
          <p:nvPr>
            <p:ph type="title"/>
          </p:nvPr>
        </p:nvSpPr>
        <p:spPr/>
        <p:txBody>
          <a:bodyPr/>
          <a:lstStyle/>
          <a:p>
            <a:r>
              <a:rPr lang="en-GB" dirty="0"/>
              <a:t>Supplier Support</a:t>
            </a:r>
            <a:endParaRPr lang="en-US" dirty="0"/>
          </a:p>
        </p:txBody>
      </p:sp>
      <p:pic>
        <p:nvPicPr>
          <p:cNvPr id="3" name="Picture 2"/>
          <p:cNvPicPr>
            <a:picLocks noChangeAspect="1"/>
          </p:cNvPicPr>
          <p:nvPr/>
        </p:nvPicPr>
        <p:blipFill>
          <a:blip r:embed="rId4"/>
          <a:stretch>
            <a:fillRect/>
          </a:stretch>
        </p:blipFill>
        <p:spPr>
          <a:xfrm>
            <a:off x="324000" y="2389708"/>
            <a:ext cx="11744325" cy="3878889"/>
          </a:xfrm>
          <a:prstGeom prst="rect">
            <a:avLst/>
          </a:prstGeom>
        </p:spPr>
      </p:pic>
    </p:spTree>
    <p:extLst>
      <p:ext uri="{BB962C8B-B14F-4D97-AF65-F5344CB8AC3E}">
        <p14:creationId xmlns:p14="http://schemas.microsoft.com/office/powerpoint/2010/main" val="3031737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3"/>
          <p:cNvSpPr txBox="1">
            <a:spLocks noChangeArrowheads="1"/>
          </p:cNvSpPr>
          <p:nvPr/>
        </p:nvSpPr>
        <p:spPr bwMode="auto">
          <a:xfrm>
            <a:off x="2372450" y="2825578"/>
            <a:ext cx="184193" cy="57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sz="3201" dirty="0">
              <a:solidFill>
                <a:schemeClr val="tx2"/>
              </a:solidFill>
            </a:endParaRPr>
          </a:p>
        </p:txBody>
      </p:sp>
      <p:sp>
        <p:nvSpPr>
          <p:cNvPr id="14" name="Rectangle 4"/>
          <p:cNvSpPr txBox="1">
            <a:spLocks noChangeArrowheads="1"/>
          </p:cNvSpPr>
          <p:nvPr/>
        </p:nvSpPr>
        <p:spPr bwMode="auto">
          <a:xfrm>
            <a:off x="1791290" y="1410160"/>
            <a:ext cx="7925587" cy="771180"/>
          </a:xfrm>
          <a:prstGeom prst="rect">
            <a:avLst/>
          </a:prstGeom>
          <a:noFill/>
          <a:ln w="9525">
            <a:noFill/>
            <a:miter lim="800000"/>
            <a:headEnd/>
            <a:tailEnd/>
          </a:ln>
        </p:spPr>
        <p:txBody>
          <a:bodyPr/>
          <a:lstStyle/>
          <a:p>
            <a:pPr marL="0" lvl="2">
              <a:buClr>
                <a:schemeClr val="folHlink"/>
              </a:buClr>
              <a:buSzPct val="100000"/>
              <a:tabLst>
                <a:tab pos="800260" algn="l"/>
              </a:tabLst>
              <a:defRPr/>
            </a:pPr>
            <a:r>
              <a:rPr lang="en-US" sz="1400" kern="0" dirty="0">
                <a:latin typeface="Arial" pitchFamily="34" charset="0"/>
                <a:cs typeface="Arial" pitchFamily="34" charset="0"/>
              </a:rPr>
              <a:t>Upon clicking the link </a:t>
            </a:r>
            <a:r>
              <a:rPr lang="en-US" sz="1400" b="1" kern="0" dirty="0">
                <a:latin typeface="Arial" pitchFamily="34" charset="0"/>
                <a:cs typeface="Arial" pitchFamily="34" charset="0"/>
              </a:rPr>
              <a:t>Having trouble logging in? , </a:t>
            </a:r>
            <a:r>
              <a:rPr lang="en-US" sz="1400" kern="0" dirty="0">
                <a:latin typeface="Arial" pitchFamily="34" charset="0"/>
                <a:cs typeface="Arial" pitchFamily="34" charset="0"/>
              </a:rPr>
              <a:t>new page opens up where you can choose from one of the options and click on </a:t>
            </a:r>
            <a:r>
              <a:rPr lang="en-US" sz="1400" b="1" kern="0" dirty="0">
                <a:latin typeface="Arial" pitchFamily="34" charset="0"/>
                <a:cs typeface="Arial" pitchFamily="34" charset="0"/>
              </a:rPr>
              <a:t>Continue.</a:t>
            </a:r>
          </a:p>
        </p:txBody>
      </p:sp>
      <p:sp>
        <p:nvSpPr>
          <p:cNvPr id="15" name="Rectangle 4"/>
          <p:cNvSpPr txBox="1">
            <a:spLocks noChangeArrowheads="1"/>
          </p:cNvSpPr>
          <p:nvPr/>
        </p:nvSpPr>
        <p:spPr bwMode="auto">
          <a:xfrm>
            <a:off x="5787953" y="1928434"/>
            <a:ext cx="4617519" cy="922551"/>
          </a:xfrm>
          <a:prstGeom prst="rect">
            <a:avLst/>
          </a:prstGeom>
          <a:noFill/>
          <a:ln w="9525">
            <a:noFill/>
            <a:miter lim="800000"/>
            <a:headEnd/>
            <a:tailEnd/>
          </a:ln>
        </p:spPr>
        <p:txBody>
          <a:bodyPr/>
          <a:lstStyle/>
          <a:p>
            <a:pPr marL="228646" lvl="2">
              <a:lnSpc>
                <a:spcPct val="80000"/>
              </a:lnSpc>
              <a:spcBef>
                <a:spcPct val="20000"/>
              </a:spcBef>
              <a:buClr>
                <a:schemeClr val="folHlink"/>
              </a:buClr>
              <a:buNone/>
              <a:tabLst>
                <a:tab pos="800260" algn="l"/>
              </a:tabLst>
              <a:defRPr/>
            </a:pPr>
            <a:endParaRPr lang="en-US" sz="1600" kern="0" dirty="0">
              <a:solidFill>
                <a:schemeClr val="bg2"/>
              </a:solidFill>
              <a:latin typeface="+mn-lt"/>
            </a:endParaRPr>
          </a:p>
        </p:txBody>
      </p:sp>
      <p:sp>
        <p:nvSpPr>
          <p:cNvPr id="2" name="Title 1"/>
          <p:cNvSpPr>
            <a:spLocks noGrp="1"/>
          </p:cNvSpPr>
          <p:nvPr>
            <p:ph type="title"/>
          </p:nvPr>
        </p:nvSpPr>
        <p:spPr/>
        <p:txBody>
          <a:bodyPr/>
          <a:lstStyle/>
          <a:p>
            <a:r>
              <a:rPr lang="en-GB" dirty="0"/>
              <a:t>Supplier Support</a:t>
            </a:r>
            <a:endParaRPr lang="en-US" dirty="0"/>
          </a:p>
        </p:txBody>
      </p:sp>
      <p:pic>
        <p:nvPicPr>
          <p:cNvPr id="4" name="Picture 3"/>
          <p:cNvPicPr>
            <a:picLocks noChangeAspect="1"/>
          </p:cNvPicPr>
          <p:nvPr/>
        </p:nvPicPr>
        <p:blipFill>
          <a:blip r:embed="rId3"/>
          <a:stretch>
            <a:fillRect/>
          </a:stretch>
        </p:blipFill>
        <p:spPr>
          <a:xfrm>
            <a:off x="216749" y="2278083"/>
            <a:ext cx="11806688" cy="3373339"/>
          </a:xfrm>
          <a:prstGeom prst="rect">
            <a:avLst/>
          </a:prstGeom>
        </p:spPr>
      </p:pic>
      <p:sp>
        <p:nvSpPr>
          <p:cNvPr id="7" name="Rounded Rectangle 6"/>
          <p:cNvSpPr/>
          <p:nvPr/>
        </p:nvSpPr>
        <p:spPr bwMode="gray">
          <a:xfrm>
            <a:off x="9827045" y="5045725"/>
            <a:ext cx="1112703" cy="462709"/>
          </a:xfrm>
          <a:prstGeom prst="roundRect">
            <a:avLst/>
          </a:prstGeom>
          <a:noFill/>
          <a:ln w="28575"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4221941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19490" y="449546"/>
            <a:ext cx="9944464" cy="756175"/>
          </a:xfrm>
          <a:prstGeom prst="rect">
            <a:avLst/>
          </a:prstGeom>
        </p:spPr>
        <p:txBody>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r>
              <a:rPr lang="en-GB" dirty="0"/>
              <a:t>Supplier Support</a:t>
            </a:r>
            <a:endParaRPr lang="en-US" dirty="0"/>
          </a:p>
        </p:txBody>
      </p:sp>
      <p:sp>
        <p:nvSpPr>
          <p:cNvPr id="16" name="Text Box 6"/>
          <p:cNvSpPr txBox="1">
            <a:spLocks noChangeArrowheads="1"/>
          </p:cNvSpPr>
          <p:nvPr/>
        </p:nvSpPr>
        <p:spPr bwMode="auto">
          <a:xfrm>
            <a:off x="319492" y="1493319"/>
            <a:ext cx="22584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buClr>
                <a:srgbClr val="92D050"/>
              </a:buClr>
            </a:pPr>
            <a:r>
              <a:rPr lang="en-US" sz="1600" dirty="0"/>
              <a:t>Log into your account.</a:t>
            </a:r>
          </a:p>
          <a:p>
            <a:pPr eaLnBrk="1" hangingPunct="1">
              <a:buClr>
                <a:srgbClr val="92D050"/>
              </a:buClr>
            </a:pPr>
            <a:r>
              <a:rPr lang="en-US" sz="1600" dirty="0"/>
              <a:t>Click </a:t>
            </a:r>
            <a:r>
              <a:rPr lang="en-US" sz="1600" b="1" dirty="0"/>
              <a:t>Help Center, View More.</a:t>
            </a:r>
            <a:endParaRPr lang="en-US" sz="1600" dirty="0"/>
          </a:p>
          <a:p>
            <a:pPr eaLnBrk="1" hangingPunct="1">
              <a:buClr>
                <a:srgbClr val="92D050"/>
              </a:buClr>
            </a:pPr>
            <a:endParaRPr lang="en-US" sz="1600" dirty="0"/>
          </a:p>
          <a:p>
            <a:pPr eaLnBrk="1" hangingPunct="1">
              <a:buClr>
                <a:srgbClr val="92D050"/>
              </a:buClr>
            </a:pPr>
            <a:r>
              <a:rPr lang="en-US" sz="1600" dirty="0"/>
              <a:t>You will find lists of </a:t>
            </a:r>
            <a:r>
              <a:rPr lang="en-US" sz="1600" b="1" dirty="0"/>
              <a:t>Popular Topics </a:t>
            </a:r>
            <a:r>
              <a:rPr lang="en-US" sz="1600" dirty="0"/>
              <a:t>FAQ’s and link to contact </a:t>
            </a:r>
            <a:r>
              <a:rPr lang="en-US" sz="1600" b="1" dirty="0"/>
              <a:t>Support Center</a:t>
            </a:r>
            <a:r>
              <a:rPr lang="en-US" sz="1600" dirty="0"/>
              <a:t>.</a:t>
            </a:r>
          </a:p>
          <a:p>
            <a:pPr eaLnBrk="1" hangingPunct="1">
              <a:buClr>
                <a:srgbClr val="92D050"/>
              </a:buClr>
            </a:pPr>
            <a:endParaRPr lang="en-US" sz="1600" dirty="0"/>
          </a:p>
        </p:txBody>
      </p:sp>
      <p:pic>
        <p:nvPicPr>
          <p:cNvPr id="10" name="Picture 9"/>
          <p:cNvPicPr>
            <a:picLocks noChangeAspect="1"/>
          </p:cNvPicPr>
          <p:nvPr/>
        </p:nvPicPr>
        <p:blipFill>
          <a:blip r:embed="rId3"/>
          <a:stretch>
            <a:fillRect/>
          </a:stretch>
        </p:blipFill>
        <p:spPr>
          <a:xfrm>
            <a:off x="2952520" y="1399142"/>
            <a:ext cx="9088916" cy="4825388"/>
          </a:xfrm>
          <a:prstGeom prst="rect">
            <a:avLst/>
          </a:prstGeom>
        </p:spPr>
      </p:pic>
      <p:sp>
        <p:nvSpPr>
          <p:cNvPr id="11" name="Rounded Rectangle 10"/>
          <p:cNvSpPr/>
          <p:nvPr/>
        </p:nvSpPr>
        <p:spPr bwMode="gray">
          <a:xfrm>
            <a:off x="9463489" y="5541485"/>
            <a:ext cx="2379644" cy="572876"/>
          </a:xfrm>
          <a:prstGeom prst="roundRect">
            <a:avLst/>
          </a:prstGeom>
          <a:noFill/>
          <a:ln w="28575"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727601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Text Box 6"/>
          <p:cNvSpPr txBox="1">
            <a:spLocks noChangeArrowheads="1"/>
          </p:cNvSpPr>
          <p:nvPr/>
        </p:nvSpPr>
        <p:spPr bwMode="auto">
          <a:xfrm>
            <a:off x="297457" y="1811976"/>
            <a:ext cx="3294042"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2D050"/>
              </a:buClr>
            </a:pPr>
            <a:endParaRPr lang="en-US" sz="1600" dirty="0"/>
          </a:p>
          <a:p>
            <a:pPr eaLnBrk="1" hangingPunct="1">
              <a:buClr>
                <a:srgbClr val="92D050"/>
              </a:buClr>
            </a:pPr>
            <a:r>
              <a:rPr lang="en-US" sz="1600" dirty="0"/>
              <a:t>Click on the Support link from the Help Center Page.</a:t>
            </a:r>
          </a:p>
          <a:p>
            <a:pPr eaLnBrk="1" hangingPunct="1">
              <a:buClr>
                <a:srgbClr val="92D050"/>
              </a:buClr>
            </a:pPr>
            <a:endParaRPr lang="en-US" sz="1600" dirty="0"/>
          </a:p>
          <a:p>
            <a:pPr eaLnBrk="1" hangingPunct="1">
              <a:buClr>
                <a:srgbClr val="92D050"/>
              </a:buClr>
            </a:pPr>
            <a:r>
              <a:rPr lang="en-US" sz="1600" dirty="0"/>
              <a:t>Click on I Need Help Now, Get help by phone link.</a:t>
            </a:r>
          </a:p>
          <a:p>
            <a:pPr eaLnBrk="1" hangingPunct="1">
              <a:buClr>
                <a:srgbClr val="92D050"/>
              </a:buClr>
            </a:pPr>
            <a:endParaRPr lang="en-US" sz="1600" dirty="0"/>
          </a:p>
          <a:p>
            <a:pPr eaLnBrk="1" hangingPunct="1">
              <a:buClr>
                <a:srgbClr val="92D050"/>
              </a:buClr>
            </a:pPr>
            <a:r>
              <a:rPr lang="en-US" sz="1600" dirty="0"/>
              <a:t>You will be brought to a page listing all Ariba customer support numbers.  Have your account information (ANID) ready and customer’s name when you call.</a:t>
            </a:r>
          </a:p>
          <a:p>
            <a:pPr eaLnBrk="1" hangingPunct="1">
              <a:buClr>
                <a:srgbClr val="92D050"/>
              </a:buClr>
            </a:pPr>
            <a:endParaRPr lang="en-US" sz="1600" dirty="0"/>
          </a:p>
        </p:txBody>
      </p:sp>
      <p:sp>
        <p:nvSpPr>
          <p:cNvPr id="14" name="Rectangle 3"/>
          <p:cNvSpPr txBox="1">
            <a:spLocks noChangeArrowheads="1"/>
          </p:cNvSpPr>
          <p:nvPr/>
        </p:nvSpPr>
        <p:spPr bwMode="gray">
          <a:xfrm>
            <a:off x="297456" y="1308342"/>
            <a:ext cx="3294043" cy="685711"/>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pPr>
              <a:defRPr/>
            </a:pPr>
            <a:r>
              <a:rPr lang="en-US" sz="1600" dirty="0">
                <a:solidFill>
                  <a:schemeClr val="tx1"/>
                </a:solidFill>
                <a:latin typeface="+mn-lt"/>
                <a:cs typeface="Arial" pitchFamily="34" charset="0"/>
              </a:rPr>
              <a:t>Ariba Network Support by Web – Get help by phone</a:t>
            </a:r>
            <a:endParaRPr lang="en-US" sz="1600" dirty="0">
              <a:solidFill>
                <a:schemeClr val="tx1"/>
              </a:solidFill>
              <a:latin typeface="+mn-lt"/>
            </a:endParaRPr>
          </a:p>
        </p:txBody>
      </p:sp>
      <p:sp>
        <p:nvSpPr>
          <p:cNvPr id="15" name="Title 1"/>
          <p:cNvSpPr txBox="1">
            <a:spLocks/>
          </p:cNvSpPr>
          <p:nvPr/>
        </p:nvSpPr>
        <p:spPr>
          <a:xfrm>
            <a:off x="297456" y="449546"/>
            <a:ext cx="9966498" cy="756175"/>
          </a:xfrm>
          <a:prstGeom prst="rect">
            <a:avLst/>
          </a:prstGeom>
        </p:spPr>
        <p:txBody>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r>
              <a:rPr lang="en-GB" dirty="0"/>
              <a:t>Supplier Support</a:t>
            </a:r>
            <a:endParaRPr lang="en-US" dirty="0"/>
          </a:p>
        </p:txBody>
      </p:sp>
      <p:pic>
        <p:nvPicPr>
          <p:cNvPr id="2" name="Picture 1"/>
          <p:cNvPicPr>
            <a:picLocks noChangeAspect="1"/>
          </p:cNvPicPr>
          <p:nvPr/>
        </p:nvPicPr>
        <p:blipFill>
          <a:blip r:embed="rId3"/>
          <a:stretch>
            <a:fillRect/>
          </a:stretch>
        </p:blipFill>
        <p:spPr>
          <a:xfrm>
            <a:off x="3470314" y="1308342"/>
            <a:ext cx="8603676" cy="5075124"/>
          </a:xfrm>
          <a:prstGeom prst="rect">
            <a:avLst/>
          </a:prstGeom>
        </p:spPr>
      </p:pic>
      <p:sp>
        <p:nvSpPr>
          <p:cNvPr id="16" name="Rounded Rectangle 15"/>
          <p:cNvSpPr/>
          <p:nvPr/>
        </p:nvSpPr>
        <p:spPr bwMode="gray">
          <a:xfrm>
            <a:off x="3710504" y="5695720"/>
            <a:ext cx="1368272" cy="418641"/>
          </a:xfrm>
          <a:prstGeom prst="roundRect">
            <a:avLst/>
          </a:prstGeom>
          <a:noFill/>
          <a:ln w="28575"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59300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3"/>
          <p:cNvSpPr txBox="1">
            <a:spLocks noChangeArrowheads="1"/>
          </p:cNvSpPr>
          <p:nvPr/>
        </p:nvSpPr>
        <p:spPr bwMode="auto">
          <a:xfrm>
            <a:off x="2372450" y="1819696"/>
            <a:ext cx="184193" cy="57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201" dirty="0">
              <a:solidFill>
                <a:srgbClr val="0076CB"/>
              </a:solidFill>
              <a:cs typeface="Arial" charset="0"/>
            </a:endParaRPr>
          </a:p>
        </p:txBody>
      </p:sp>
      <p:sp>
        <p:nvSpPr>
          <p:cNvPr id="78851" name="Rectangle 2"/>
          <p:cNvSpPr>
            <a:spLocks noGrp="1" noChangeArrowheads="1"/>
          </p:cNvSpPr>
          <p:nvPr>
            <p:ph type="title"/>
          </p:nvPr>
        </p:nvSpPr>
        <p:spPr/>
        <p:txBody>
          <a:bodyPr/>
          <a:lstStyle/>
          <a:p>
            <a:pPr eaLnBrk="1" hangingPunct="1"/>
            <a:r>
              <a:rPr lang="en-US" dirty="0">
                <a:cs typeface="Arial" charset="0"/>
              </a:rPr>
              <a:t>Who Should You Contact?</a:t>
            </a:r>
          </a:p>
        </p:txBody>
      </p:sp>
      <p:sp>
        <p:nvSpPr>
          <p:cNvPr id="12292" name="Rectangle 4"/>
          <p:cNvSpPr>
            <a:spLocks noGrp="1" noChangeArrowheads="1"/>
          </p:cNvSpPr>
          <p:nvPr>
            <p:ph type="body" sz="quarter" idx="10"/>
          </p:nvPr>
        </p:nvSpPr>
        <p:spPr>
          <a:xfrm>
            <a:off x="324000" y="1228908"/>
            <a:ext cx="11545199" cy="5215959"/>
          </a:xfrm>
        </p:spPr>
        <p:txBody>
          <a:bodyPr/>
          <a:lstStyle/>
          <a:p>
            <a:pPr marL="118896" indent="-283521">
              <a:spcBef>
                <a:spcPts val="42"/>
              </a:spcBef>
              <a:defRPr/>
            </a:pPr>
            <a:r>
              <a:rPr lang="en-US" dirty="0">
                <a:cs typeface="Arial" pitchFamily="34" charset="0"/>
              </a:rPr>
              <a:t>Supplier Support During Deployment</a:t>
            </a:r>
          </a:p>
          <a:p>
            <a:pPr marL="342969" lvl="1" indent="-342969">
              <a:buSzPct val="130000"/>
              <a:buFont typeface="Arial" pitchFamily="34" charset="0"/>
              <a:buChar char="•"/>
              <a:defRPr/>
            </a:pPr>
            <a:r>
              <a:rPr lang="en-US" sz="1600" b="1" dirty="0">
                <a:cs typeface="Arial" pitchFamily="34" charset="0"/>
              </a:rPr>
              <a:t>IAG Business Process Support</a:t>
            </a:r>
          </a:p>
          <a:p>
            <a:pPr marL="365833" lvl="1">
              <a:buSzPct val="130000"/>
              <a:defRPr/>
            </a:pPr>
            <a:r>
              <a:rPr lang="en-US" sz="1600" dirty="0">
                <a:cs typeface="Arial" pitchFamily="34" charset="0"/>
              </a:rPr>
              <a:t>Please contact the IAG Supplier Enablement team at </a:t>
            </a:r>
            <a:r>
              <a:rPr lang="en-US" sz="1600" dirty="0">
                <a:solidFill>
                  <a:srgbClr val="FF0000"/>
                </a:solidFill>
                <a:cs typeface="Arial" pitchFamily="34" charset="0"/>
              </a:rPr>
              <a:t> TBD  </a:t>
            </a:r>
            <a:r>
              <a:rPr lang="en-US" sz="1600" dirty="0">
                <a:cs typeface="Arial" pitchFamily="34" charset="0"/>
              </a:rPr>
              <a:t>for business-related questions.</a:t>
            </a:r>
          </a:p>
          <a:p>
            <a:pPr marL="365833" lvl="1">
              <a:buSzPct val="130000"/>
              <a:defRPr/>
            </a:pPr>
            <a:r>
              <a:rPr lang="en-US" sz="1600" b="1" dirty="0">
                <a:cs typeface="Arial" pitchFamily="34" charset="0"/>
              </a:rPr>
              <a:t>Email Address : </a:t>
            </a:r>
            <a:r>
              <a:rPr lang="en-AU" u="sng">
                <a:hlinkClick r:id="rId3"/>
              </a:rPr>
              <a:t>AribaProgram@iag.com.au</a:t>
            </a:r>
            <a:endParaRPr lang="en-US" sz="1600" b="1" dirty="0">
              <a:cs typeface="Arial" pitchFamily="34" charset="0"/>
            </a:endParaRPr>
          </a:p>
          <a:p>
            <a:pPr lvl="1">
              <a:buSzPct val="130000"/>
              <a:defRPr/>
            </a:pPr>
            <a:endParaRPr lang="en-US" sz="800" b="1" dirty="0">
              <a:cs typeface="Arial" pitchFamily="34" charset="0"/>
            </a:endParaRPr>
          </a:p>
          <a:p>
            <a:pPr lvl="1">
              <a:buSzPct val="130000"/>
              <a:defRPr/>
            </a:pPr>
            <a:r>
              <a:rPr lang="en-US" b="1" dirty="0">
                <a:cs typeface="Arial" pitchFamily="34" charset="0"/>
              </a:rPr>
              <a:t>Supplier Support Post Go-Live</a:t>
            </a:r>
          </a:p>
          <a:p>
            <a:pPr marL="342969" lvl="1" indent="-342969">
              <a:buSzPct val="130000"/>
              <a:buFont typeface="Arial" pitchFamily="34" charset="0"/>
              <a:buChar char="•"/>
              <a:defRPr/>
            </a:pPr>
            <a:r>
              <a:rPr lang="en-US" sz="1600" b="1" dirty="0">
                <a:cs typeface="Arial" pitchFamily="34" charset="0"/>
              </a:rPr>
              <a:t>Ariba Network Support for Actively Transacting Suppliers</a:t>
            </a:r>
          </a:p>
          <a:p>
            <a:pPr lvl="1">
              <a:spcBef>
                <a:spcPts val="0"/>
              </a:spcBef>
              <a:buSzPct val="130000"/>
              <a:defRPr/>
            </a:pPr>
            <a:r>
              <a:rPr lang="en-US" sz="1400" dirty="0"/>
              <a:t>       Have your Ariba Network ID (ANID) available. It is located at the top right corner of your account home </a:t>
            </a:r>
          </a:p>
          <a:p>
            <a:pPr lvl="1">
              <a:spcBef>
                <a:spcPts val="0"/>
              </a:spcBef>
              <a:buSzPct val="130000"/>
              <a:defRPr/>
            </a:pPr>
            <a:r>
              <a:rPr lang="en-US" sz="1400" dirty="0"/>
              <a:t>       page.</a:t>
            </a:r>
          </a:p>
          <a:p>
            <a:pPr marL="342969" lvl="1" indent="-342969">
              <a:buSzPct val="130000"/>
              <a:buFont typeface="Arial" pitchFamily="34" charset="0"/>
              <a:buChar char="•"/>
              <a:defRPr/>
            </a:pPr>
            <a:r>
              <a:rPr lang="en-GB" sz="1600" b="1" dirty="0">
                <a:cs typeface="Arial" pitchFamily="34" charset="0"/>
              </a:rPr>
              <a:t>Call the specified number for your region as noted below:</a:t>
            </a:r>
          </a:p>
          <a:p>
            <a:pPr marL="342969" lvl="1" indent="-342969">
              <a:buSzPct val="130000"/>
              <a:buFont typeface="Arial" pitchFamily="34" charset="0"/>
              <a:buChar char="•"/>
              <a:defRPr/>
            </a:pPr>
            <a:endParaRPr lang="en-GB" sz="1600" b="1" dirty="0">
              <a:cs typeface="Arial" pitchFamily="34" charset="0"/>
            </a:endParaRPr>
          </a:p>
          <a:p>
            <a:pPr lvl="1">
              <a:buSzPct val="130000"/>
              <a:defRPr/>
            </a:pPr>
            <a:br>
              <a:rPr lang="en-US" sz="1600" b="1" dirty="0">
                <a:cs typeface="Arial" pitchFamily="34" charset="0"/>
              </a:rPr>
            </a:br>
            <a:endParaRPr lang="en-US" sz="1600" b="1" dirty="0">
              <a:cs typeface="Arial" pitchFamily="34" charset="0"/>
            </a:endParaRPr>
          </a:p>
          <a:p>
            <a:pPr lvl="1">
              <a:buSzPct val="130000"/>
              <a:defRPr/>
            </a:pPr>
            <a:br>
              <a:rPr lang="en-US" sz="1000" dirty="0"/>
            </a:br>
            <a:endParaRPr lang="en-US" sz="1000" dirty="0"/>
          </a:p>
          <a:p>
            <a:pPr lvl="1">
              <a:buSzPct val="130000"/>
              <a:defRPr/>
            </a:pPr>
            <a:endParaRPr lang="en-US" sz="1000" dirty="0">
              <a:cs typeface="Arial" pitchFamily="34" charset="0"/>
            </a:endParaRPr>
          </a:p>
          <a:p>
            <a:pPr lvl="1">
              <a:buSzPct val="130000"/>
              <a:defRPr/>
            </a:pPr>
            <a:r>
              <a:rPr lang="en-US" sz="1400" dirty="0">
                <a:cs typeface="Arial" pitchFamily="34" charset="0"/>
              </a:rPr>
              <a:t>For any other location please check the phone number at  </a:t>
            </a:r>
            <a:r>
              <a:rPr lang="en-US" sz="1400" dirty="0">
                <a:cs typeface="Arial" pitchFamily="34" charset="0"/>
                <a:hlinkClick r:id="rId4"/>
              </a:rPr>
              <a:t>https://connect.ariba.com/help/1,,contact,00.html</a:t>
            </a:r>
            <a:endParaRPr lang="en-US" sz="1400" dirty="0">
              <a:cs typeface="Arial" pitchFamily="34" charset="0"/>
            </a:endParaRPr>
          </a:p>
          <a:p>
            <a:pPr marL="0" lvl="2" indent="-563675">
              <a:buSzPct val="130000"/>
              <a:buFont typeface="Arial" pitchFamily="34" charset="0"/>
              <a:buChar char="•"/>
              <a:defRPr/>
            </a:pPr>
            <a:endParaRPr lang="en-US" sz="1000" dirty="0">
              <a:cs typeface="Arial" pitchFamily="34" charset="0"/>
            </a:endParaRPr>
          </a:p>
          <a:p>
            <a:pPr marL="342969" lvl="1" indent="-342969">
              <a:buSzPct val="130000"/>
              <a:buFont typeface="Arial" pitchFamily="34" charset="0"/>
              <a:buChar char="•"/>
              <a:defRPr/>
            </a:pPr>
            <a:endParaRPr lang="en-US" sz="1200" dirty="0">
              <a:cs typeface="Arial" pitchFamily="34" charset="0"/>
            </a:endParaRPr>
          </a:p>
        </p:txBody>
      </p:sp>
      <p:graphicFrame>
        <p:nvGraphicFramePr>
          <p:cNvPr id="9" name="Table 8"/>
          <p:cNvGraphicFramePr>
            <a:graphicFrameLocks noGrp="1"/>
          </p:cNvGraphicFramePr>
          <p:nvPr>
            <p:extLst/>
          </p:nvPr>
        </p:nvGraphicFramePr>
        <p:xfrm>
          <a:off x="3073382" y="4498248"/>
          <a:ext cx="6097411" cy="1159144"/>
        </p:xfrm>
        <a:graphic>
          <a:graphicData uri="http://schemas.openxmlformats.org/drawingml/2006/table">
            <a:tbl>
              <a:tblPr firstRow="1" bandRow="1">
                <a:tableStyleId>{5C22544A-7EE6-4342-B048-85BDC9FD1C3A}</a:tableStyleId>
              </a:tblPr>
              <a:tblGrid>
                <a:gridCol w="3014515">
                  <a:extLst>
                    <a:ext uri="{9D8B030D-6E8A-4147-A177-3AD203B41FA5}">
                      <a16:colId xmlns:a16="http://schemas.microsoft.com/office/drawing/2014/main" val="20000"/>
                    </a:ext>
                  </a:extLst>
                </a:gridCol>
                <a:gridCol w="3082896">
                  <a:extLst>
                    <a:ext uri="{9D8B030D-6E8A-4147-A177-3AD203B41FA5}">
                      <a16:colId xmlns:a16="http://schemas.microsoft.com/office/drawing/2014/main" val="20001"/>
                    </a:ext>
                  </a:extLst>
                </a:gridCol>
              </a:tblGrid>
              <a:tr h="243924">
                <a:tc>
                  <a:txBody>
                    <a:bodyPr/>
                    <a:lstStyle/>
                    <a:p>
                      <a:r>
                        <a:rPr lang="en-US" sz="1600" dirty="0">
                          <a:latin typeface="Arial" pitchFamily="34" charset="0"/>
                          <a:cs typeface="Arial" pitchFamily="34" charset="0"/>
                        </a:rPr>
                        <a:t>Region</a:t>
                      </a:r>
                    </a:p>
                  </a:txBody>
                  <a:tcPr marL="91461" marR="91461" marT="0" marB="0">
                    <a:solidFill>
                      <a:schemeClr val="accent2"/>
                    </a:solidFill>
                  </a:tcPr>
                </a:tc>
                <a:tc>
                  <a:txBody>
                    <a:bodyPr/>
                    <a:lstStyle/>
                    <a:p>
                      <a:r>
                        <a:rPr lang="en-US" sz="1600" dirty="0">
                          <a:latin typeface="Arial" pitchFamily="34" charset="0"/>
                          <a:cs typeface="Arial" pitchFamily="34" charset="0"/>
                        </a:rPr>
                        <a:t>Contact Number</a:t>
                      </a:r>
                    </a:p>
                  </a:txBody>
                  <a:tcPr marL="91461" marR="91461" marT="0" marB="0">
                    <a:solidFill>
                      <a:schemeClr val="accent2"/>
                    </a:solidFill>
                  </a:tcPr>
                </a:tc>
                <a:extLst>
                  <a:ext uri="{0D108BD9-81ED-4DB2-BD59-A6C34878D82A}">
                    <a16:rowId xmlns:a16="http://schemas.microsoft.com/office/drawing/2014/main" val="10000"/>
                  </a:ext>
                </a:extLst>
              </a:tr>
              <a:tr h="228805">
                <a:tc>
                  <a:txBody>
                    <a:bodyPr/>
                    <a:lstStyle/>
                    <a:p>
                      <a:r>
                        <a:rPr lang="en-US" sz="1500" dirty="0">
                          <a:solidFill>
                            <a:schemeClr val="tx1"/>
                          </a:solidFill>
                          <a:latin typeface="Arial" pitchFamily="34" charset="0"/>
                          <a:cs typeface="Arial" pitchFamily="34" charset="0"/>
                        </a:rPr>
                        <a:t>US/Canada Toll Free: </a:t>
                      </a:r>
                      <a:endParaRPr lang="en-US" sz="1500" dirty="0">
                        <a:latin typeface="Arial" pitchFamily="34" charset="0"/>
                        <a:cs typeface="Arial" pitchFamily="34" charset="0"/>
                      </a:endParaRPr>
                    </a:p>
                  </a:txBody>
                  <a:tcPr marL="91461" marR="91461" marT="0" marB="0"/>
                </a:tc>
                <a:tc>
                  <a:txBody>
                    <a:bodyPr/>
                    <a:lstStyle/>
                    <a:p>
                      <a:r>
                        <a:rPr lang="en-US" sz="1500" dirty="0">
                          <a:solidFill>
                            <a:schemeClr val="tx1"/>
                          </a:solidFill>
                          <a:latin typeface="Arial" pitchFamily="34" charset="0"/>
                          <a:cs typeface="Arial" pitchFamily="34" charset="0"/>
                        </a:rPr>
                        <a:t>1-866-31ARIBA (1-866-312-7422) </a:t>
                      </a:r>
                      <a:endParaRPr lang="en-US" sz="1500" dirty="0">
                        <a:latin typeface="Arial" pitchFamily="34" charset="0"/>
                        <a:cs typeface="Arial" pitchFamily="34" charset="0"/>
                      </a:endParaRPr>
                    </a:p>
                  </a:txBody>
                  <a:tcPr marL="91461" marR="91461" marT="0" marB="0"/>
                </a:tc>
                <a:extLst>
                  <a:ext uri="{0D108BD9-81ED-4DB2-BD59-A6C34878D82A}">
                    <a16:rowId xmlns:a16="http://schemas.microsoft.com/office/drawing/2014/main" val="10001"/>
                  </a:ext>
                </a:extLst>
              </a:tr>
              <a:tr h="228805">
                <a:tc>
                  <a:txBody>
                    <a:bodyPr/>
                    <a:lstStyle/>
                    <a:p>
                      <a:r>
                        <a:rPr lang="en-US" sz="1500" dirty="0">
                          <a:solidFill>
                            <a:schemeClr val="tx1"/>
                          </a:solidFill>
                          <a:latin typeface="Arial" pitchFamily="34" charset="0"/>
                          <a:cs typeface="Arial" pitchFamily="34" charset="0"/>
                        </a:rPr>
                        <a:t>North/South America </a:t>
                      </a:r>
                      <a:endParaRPr lang="en-US" sz="1500" dirty="0">
                        <a:latin typeface="Arial" pitchFamily="34" charset="0"/>
                        <a:cs typeface="Arial" pitchFamily="34" charset="0"/>
                      </a:endParaRPr>
                    </a:p>
                  </a:txBody>
                  <a:tcPr marL="91461" marR="91461" marT="0" marB="0"/>
                </a:tc>
                <a:tc>
                  <a:txBody>
                    <a:bodyPr/>
                    <a:lstStyle/>
                    <a:p>
                      <a:r>
                        <a:rPr lang="en-US" sz="1500" dirty="0">
                          <a:solidFill>
                            <a:schemeClr val="tx1"/>
                          </a:solidFill>
                          <a:latin typeface="Arial" pitchFamily="34" charset="0"/>
                          <a:cs typeface="Arial" pitchFamily="34" charset="0"/>
                        </a:rPr>
                        <a:t>+1-412-222-6170 </a:t>
                      </a:r>
                      <a:endParaRPr lang="en-US" sz="1500" dirty="0">
                        <a:latin typeface="Arial" pitchFamily="34" charset="0"/>
                        <a:cs typeface="Arial" pitchFamily="34" charset="0"/>
                      </a:endParaRPr>
                    </a:p>
                  </a:txBody>
                  <a:tcPr marL="91461" marR="91461" marT="0" marB="0"/>
                </a:tc>
                <a:extLst>
                  <a:ext uri="{0D108BD9-81ED-4DB2-BD59-A6C34878D82A}">
                    <a16:rowId xmlns:a16="http://schemas.microsoft.com/office/drawing/2014/main" val="10002"/>
                  </a:ext>
                </a:extLst>
              </a:tr>
              <a:tr h="228805">
                <a:tc>
                  <a:txBody>
                    <a:bodyPr/>
                    <a:lstStyle/>
                    <a:p>
                      <a:r>
                        <a:rPr lang="en-US" sz="1500" dirty="0">
                          <a:solidFill>
                            <a:schemeClr val="tx1"/>
                          </a:solidFill>
                          <a:latin typeface="Arial" pitchFamily="34" charset="0"/>
                          <a:cs typeface="Arial" pitchFamily="34" charset="0"/>
                        </a:rPr>
                        <a:t>Europe, Middle East and Africa </a:t>
                      </a:r>
                      <a:endParaRPr lang="en-US" sz="1500" dirty="0">
                        <a:latin typeface="Arial" pitchFamily="34" charset="0"/>
                        <a:cs typeface="Arial" pitchFamily="34" charset="0"/>
                      </a:endParaRPr>
                    </a:p>
                  </a:txBody>
                  <a:tcPr marL="91461" marR="91461" marT="0" marB="0"/>
                </a:tc>
                <a:tc>
                  <a:txBody>
                    <a:bodyPr/>
                    <a:lstStyle/>
                    <a:p>
                      <a:r>
                        <a:rPr lang="en-US" sz="1500" dirty="0">
                          <a:solidFill>
                            <a:schemeClr val="tx1"/>
                          </a:solidFill>
                          <a:latin typeface="Arial" pitchFamily="34" charset="0"/>
                          <a:cs typeface="Arial" pitchFamily="34" charset="0"/>
                        </a:rPr>
                        <a:t>+44 (0) 20 7187 4185 </a:t>
                      </a:r>
                      <a:endParaRPr lang="en-US" sz="1500" dirty="0">
                        <a:latin typeface="Arial" pitchFamily="34" charset="0"/>
                        <a:cs typeface="Arial" pitchFamily="34" charset="0"/>
                      </a:endParaRPr>
                    </a:p>
                  </a:txBody>
                  <a:tcPr marL="91461" marR="91461" marT="0" marB="0"/>
                </a:tc>
                <a:extLst>
                  <a:ext uri="{0D108BD9-81ED-4DB2-BD59-A6C34878D82A}">
                    <a16:rowId xmlns:a16="http://schemas.microsoft.com/office/drawing/2014/main" val="10003"/>
                  </a:ext>
                </a:extLst>
              </a:tr>
              <a:tr h="228805">
                <a:tc>
                  <a:txBody>
                    <a:bodyPr/>
                    <a:lstStyle/>
                    <a:p>
                      <a:r>
                        <a:rPr lang="en-US" sz="1500" dirty="0">
                          <a:solidFill>
                            <a:schemeClr val="tx1"/>
                          </a:solidFill>
                          <a:latin typeface="Arial" pitchFamily="34" charset="0"/>
                          <a:cs typeface="Arial" pitchFamily="34" charset="0"/>
                        </a:rPr>
                        <a:t>Asia Pacific </a:t>
                      </a:r>
                      <a:endParaRPr lang="en-US" sz="1500" dirty="0">
                        <a:latin typeface="Arial" pitchFamily="34" charset="0"/>
                        <a:cs typeface="Arial" pitchFamily="34" charset="0"/>
                      </a:endParaRPr>
                    </a:p>
                  </a:txBody>
                  <a:tcPr marL="91461" marR="91461" marT="0" marB="0"/>
                </a:tc>
                <a:tc>
                  <a:txBody>
                    <a:bodyPr/>
                    <a:lstStyle/>
                    <a:p>
                      <a:r>
                        <a:rPr lang="en-US" sz="1500" dirty="0">
                          <a:solidFill>
                            <a:schemeClr val="tx1"/>
                          </a:solidFill>
                          <a:latin typeface="Arial" pitchFamily="34" charset="0"/>
                          <a:cs typeface="Arial" pitchFamily="34" charset="0"/>
                        </a:rPr>
                        <a:t>+65 6311 4585</a:t>
                      </a:r>
                      <a:endParaRPr lang="en-US" sz="1500" dirty="0">
                        <a:latin typeface="Arial" pitchFamily="34" charset="0"/>
                        <a:cs typeface="Arial" pitchFamily="34" charset="0"/>
                      </a:endParaRPr>
                    </a:p>
                  </a:txBody>
                  <a:tcPr marL="91461" marR="91461"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6967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431967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CSV Invoice Overview</a:t>
            </a:r>
            <a:endParaRPr lang="en-US" dirty="0"/>
          </a:p>
        </p:txBody>
      </p:sp>
      <p:sp>
        <p:nvSpPr>
          <p:cNvPr id="3" name="Text Placeholder 2"/>
          <p:cNvSpPr>
            <a:spLocks noGrp="1"/>
          </p:cNvSpPr>
          <p:nvPr>
            <p:ph type="body" sz="quarter" idx="10"/>
          </p:nvPr>
        </p:nvSpPr>
        <p:spPr/>
        <p:txBody>
          <a:bodyPr/>
          <a:lstStyle/>
          <a:p>
            <a:pPr marL="285750" indent="-285750">
              <a:buFont typeface="Arial" panose="020B0604020202020204" pitchFamily="34" charset="0"/>
              <a:buChar char="•"/>
            </a:pPr>
            <a:r>
              <a:rPr lang="en-GB" dirty="0"/>
              <a:t>CSV stands for Comma Separated Value/Variable file.</a:t>
            </a:r>
            <a:br>
              <a:rPr lang="en-GB" dirty="0"/>
            </a:br>
            <a:r>
              <a:rPr lang="en-GB" b="0" dirty="0"/>
              <a:t>It represents structured way of data stored as plain text file.</a:t>
            </a:r>
          </a:p>
          <a:p>
            <a:pPr marL="285750" indent="-285750">
              <a:buFont typeface="Arial" panose="020B0604020202020204" pitchFamily="34" charset="0"/>
              <a:buChar char="•"/>
            </a:pPr>
            <a:r>
              <a:rPr lang="en-US" dirty="0"/>
              <a:t>CSV Invoice Upload</a:t>
            </a:r>
            <a:br>
              <a:rPr lang="en-US" b="0" dirty="0"/>
            </a:br>
            <a:r>
              <a:rPr lang="en-US" b="0" dirty="0"/>
              <a:t>Supports the transfer, transformation and loading of comma delimited files (CSV) representing a Supplier’s invoices to be rendered as cXML invoices for their Customers.</a:t>
            </a:r>
            <a:br>
              <a:rPr lang="en-US" b="0" dirty="0"/>
            </a:br>
            <a:br>
              <a:rPr lang="en-US" b="0" dirty="0"/>
            </a:br>
            <a:r>
              <a:rPr lang="en-US" b="0" dirty="0"/>
              <a:t>Provides an effective means for Suppliers with a large number of invoices to submit these to their Ariba customers electronically when they do not have the immediate means to provide these via cXML or EDI directly.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CSV Invoice Scope</a:t>
            </a:r>
          </a:p>
        </p:txBody>
      </p:sp>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prstGeom prst="rect">
            <a:avLst/>
          </a:prstGeom>
        </p:spPr>
      </p:pic>
    </p:spTree>
    <p:extLst>
      <p:ext uri="{BB962C8B-B14F-4D97-AF65-F5344CB8AC3E}">
        <p14:creationId xmlns:p14="http://schemas.microsoft.com/office/powerpoint/2010/main" val="428386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CSV Invoice Scope</a:t>
            </a:r>
            <a:endParaRPr lang="en-US" sz="2400" b="0" dirty="0"/>
          </a:p>
        </p:txBody>
      </p:sp>
      <p:sp>
        <p:nvSpPr>
          <p:cNvPr id="3" name="Text Placeholder 2"/>
          <p:cNvSpPr>
            <a:spLocks noGrp="1"/>
          </p:cNvSpPr>
          <p:nvPr>
            <p:ph type="body" sz="quarter" idx="10"/>
          </p:nvPr>
        </p:nvSpPr>
        <p:spPr>
          <a:xfrm>
            <a:off x="99152" y="1630496"/>
            <a:ext cx="11770048" cy="4452625"/>
          </a:xfrm>
        </p:spPr>
        <p:txBody>
          <a:bodyPr/>
          <a:lstStyle/>
          <a:p>
            <a:pPr lvl="2" indent="0">
              <a:buNone/>
            </a:pPr>
            <a:r>
              <a:rPr lang="en-US" b="1" dirty="0"/>
              <a:t>IAG supports the following CSV invoice types:</a:t>
            </a:r>
          </a:p>
          <a:p>
            <a:pPr marL="465750" lvl="2" indent="-285750"/>
            <a:r>
              <a:rPr lang="en-US" b="1" dirty="0"/>
              <a:t>PO Invoices: </a:t>
            </a:r>
            <a:r>
              <a:rPr lang="en-US" dirty="0"/>
              <a:t>invoices against purchase order where the purchase order was received through Ariba Network.</a:t>
            </a:r>
          </a:p>
          <a:p>
            <a:pPr marL="465750" lvl="2" indent="-285750"/>
            <a:r>
              <a:rPr lang="en-US" b="1" dirty="0"/>
              <a:t>Contract Invoices </a:t>
            </a:r>
            <a:r>
              <a:rPr lang="en-US" dirty="0"/>
              <a:t>: invoice against contract</a:t>
            </a:r>
            <a:endParaRPr lang="en-US" b="1" dirty="0"/>
          </a:p>
          <a:p>
            <a:pPr lvl="2" indent="0">
              <a:buNone/>
            </a:pPr>
            <a:endParaRPr lang="en-US" dirty="0"/>
          </a:p>
          <a:p>
            <a:pPr lvl="2" indent="0">
              <a:buNone/>
            </a:pPr>
            <a:br>
              <a:rPr lang="en-US" dirty="0"/>
            </a:br>
            <a:r>
              <a:rPr lang="en-US" dirty="0"/>
              <a:t>     </a:t>
            </a:r>
            <a:r>
              <a:rPr lang="en-US" b="1" dirty="0"/>
              <a:t>Invoices submitted through CSV upload have the following requirements:</a:t>
            </a:r>
          </a:p>
          <a:p>
            <a:pPr marL="800100" lvl="1" indent="-342900">
              <a:lnSpc>
                <a:spcPct val="80000"/>
              </a:lnSpc>
              <a:buFont typeface="Arial" panose="020B0604020202020204" pitchFamily="34" charset="0"/>
              <a:buChar char="•"/>
            </a:pPr>
            <a:r>
              <a:rPr lang="en-US" dirty="0"/>
              <a:t>Cannot be greater than 10,000 lines in total </a:t>
            </a:r>
          </a:p>
          <a:p>
            <a:pPr marL="800100" lvl="1" indent="-342900">
              <a:lnSpc>
                <a:spcPct val="80000"/>
              </a:lnSpc>
              <a:buFont typeface="Arial" panose="020B0604020202020204" pitchFamily="34" charset="0"/>
              <a:buChar char="•"/>
            </a:pPr>
            <a:r>
              <a:rPr lang="en-US" dirty="0"/>
              <a:t>Cannot be greater than 2500 invoices per file</a:t>
            </a:r>
          </a:p>
          <a:p>
            <a:pPr marL="800100" lvl="1" indent="-342900">
              <a:lnSpc>
                <a:spcPct val="80000"/>
              </a:lnSpc>
              <a:buFont typeface="Arial" panose="020B0604020202020204" pitchFamily="34" charset="0"/>
              <a:buChar char="•"/>
            </a:pPr>
            <a:r>
              <a:rPr lang="en-US" dirty="0"/>
              <a:t>One invoice can have maximum of 5000 line items.</a:t>
            </a:r>
          </a:p>
          <a:p>
            <a:pPr marL="800100" lvl="1" indent="-342900">
              <a:lnSpc>
                <a:spcPct val="80000"/>
              </a:lnSpc>
              <a:buFont typeface="Arial" panose="020B0604020202020204" pitchFamily="34" charset="0"/>
              <a:buChar char="•"/>
            </a:pPr>
            <a:r>
              <a:rPr lang="en-US" dirty="0"/>
              <a:t>File cannot exceed 40MB in size.</a:t>
            </a:r>
          </a:p>
          <a:p>
            <a:pPr marL="342900" lvl="1" indent="-342900">
              <a:spcBef>
                <a:spcPts val="1620"/>
              </a:spcBef>
              <a:buFont typeface="Arial" panose="020B0604020202020204" pitchFamily="34" charset="0"/>
              <a:buChar char="•"/>
            </a:pPr>
            <a:endParaRPr lang="en-US"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Data requirements</a:t>
            </a:r>
          </a:p>
        </p:txBody>
      </p:sp>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prstGeom prst="rect">
            <a:avLst/>
          </a:prstGeom>
        </p:spPr>
      </p:pic>
    </p:spTree>
    <p:extLst>
      <p:ext uri="{BB962C8B-B14F-4D97-AF65-F5344CB8AC3E}">
        <p14:creationId xmlns:p14="http://schemas.microsoft.com/office/powerpoint/2010/main" val="556969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Invoice Data Requirements</a:t>
            </a:r>
          </a:p>
        </p:txBody>
      </p:sp>
      <p:sp>
        <p:nvSpPr>
          <p:cNvPr id="3" name="Text Placeholder 2"/>
          <p:cNvSpPr>
            <a:spLocks noGrp="1"/>
          </p:cNvSpPr>
          <p:nvPr>
            <p:ph type="body" sz="quarter" idx="10"/>
          </p:nvPr>
        </p:nvSpPr>
        <p:spPr>
          <a:xfrm>
            <a:off x="324000" y="1255924"/>
            <a:ext cx="11545200" cy="5255046"/>
          </a:xfrm>
        </p:spPr>
        <p:txBody>
          <a:bodyPr/>
          <a:lstStyle/>
          <a:p>
            <a:pPr marL="342900" indent="-342900">
              <a:lnSpc>
                <a:spcPct val="150000"/>
              </a:lnSpc>
              <a:spcAft>
                <a:spcPts val="600"/>
              </a:spcAft>
              <a:buClr>
                <a:srgbClr val="FFC000"/>
              </a:buClr>
              <a:buFont typeface="Arial" pitchFamily="34" charset="0"/>
              <a:buChar char="•"/>
            </a:pPr>
            <a:r>
              <a:rPr lang="en-US" sz="1400" b="0" dirty="0"/>
              <a:t>Invoice ID must be always present</a:t>
            </a:r>
          </a:p>
          <a:p>
            <a:pPr marL="342900" indent="-342900">
              <a:lnSpc>
                <a:spcPct val="150000"/>
              </a:lnSpc>
              <a:spcAft>
                <a:spcPts val="600"/>
              </a:spcAft>
              <a:buClr>
                <a:srgbClr val="FFC000"/>
              </a:buClr>
              <a:buFont typeface="Arial" pitchFamily="34" charset="0"/>
              <a:buChar char="•"/>
            </a:pPr>
            <a:r>
              <a:rPr lang="en-US" sz="1400" b="0" dirty="0"/>
              <a:t>date format must be: mm/</a:t>
            </a:r>
            <a:r>
              <a:rPr lang="en-US" sz="1400" b="0" dirty="0" err="1"/>
              <a:t>dd</a:t>
            </a:r>
            <a:r>
              <a:rPr lang="en-US" sz="1400" b="0" dirty="0"/>
              <a:t>/</a:t>
            </a:r>
            <a:r>
              <a:rPr lang="en-US" sz="1400" b="0" dirty="0" err="1"/>
              <a:t>yyyy</a:t>
            </a:r>
            <a:endParaRPr lang="en-US" sz="1400" b="0" dirty="0"/>
          </a:p>
          <a:p>
            <a:pPr marL="342900" indent="-342900">
              <a:lnSpc>
                <a:spcPct val="150000"/>
              </a:lnSpc>
              <a:spcAft>
                <a:spcPts val="600"/>
              </a:spcAft>
              <a:buClr>
                <a:srgbClr val="FFC000"/>
              </a:buClr>
              <a:buFont typeface="Arial" pitchFamily="34" charset="0"/>
              <a:buChar char="•"/>
            </a:pPr>
            <a:r>
              <a:rPr lang="en-GB" sz="1400" b="0" dirty="0"/>
              <a:t>Invoice must contain PO reference</a:t>
            </a:r>
          </a:p>
          <a:p>
            <a:pPr marL="342900" indent="-342900">
              <a:lnSpc>
                <a:spcPct val="150000"/>
              </a:lnSpc>
              <a:spcAft>
                <a:spcPts val="600"/>
              </a:spcAft>
              <a:buClr>
                <a:srgbClr val="FFC000"/>
              </a:buClr>
              <a:buFont typeface="Arial" pitchFamily="34" charset="0"/>
              <a:buChar char="•"/>
            </a:pPr>
            <a:r>
              <a:rPr lang="en-US" sz="1400" b="0" dirty="0"/>
              <a:t>PO based invoices MUST use the </a:t>
            </a:r>
            <a:r>
              <a:rPr lang="en-US" sz="1400" b="0" dirty="0" err="1"/>
              <a:t>orderID</a:t>
            </a:r>
            <a:r>
              <a:rPr lang="en-US" sz="1400" b="0" dirty="0"/>
              <a:t> field to capture the PO number.</a:t>
            </a:r>
          </a:p>
          <a:p>
            <a:pPr marL="342900" indent="-342900">
              <a:lnSpc>
                <a:spcPct val="150000"/>
              </a:lnSpc>
              <a:spcAft>
                <a:spcPts val="600"/>
              </a:spcAft>
              <a:buClr>
                <a:srgbClr val="FFC000"/>
              </a:buClr>
              <a:buFont typeface="Arial" pitchFamily="34" charset="0"/>
              <a:buChar char="•"/>
            </a:pPr>
            <a:r>
              <a:rPr lang="en-US" sz="1400" b="0" dirty="0"/>
              <a:t>Contract based invoice MUST use </a:t>
            </a:r>
            <a:r>
              <a:rPr lang="en-US" sz="1400" b="0" dirty="0" err="1"/>
              <a:t>agreementID</a:t>
            </a:r>
            <a:r>
              <a:rPr lang="en-US" sz="1400" b="0" dirty="0"/>
              <a:t> field to capture Contract number.</a:t>
            </a:r>
          </a:p>
          <a:p>
            <a:pPr marL="342900" indent="-342900">
              <a:lnSpc>
                <a:spcPct val="150000"/>
              </a:lnSpc>
              <a:spcAft>
                <a:spcPts val="600"/>
              </a:spcAft>
              <a:buClr>
                <a:srgbClr val="FFC000"/>
              </a:buClr>
              <a:buFont typeface="Arial" pitchFamily="34" charset="0"/>
              <a:buChar char="•"/>
            </a:pPr>
            <a:r>
              <a:rPr lang="en-US" sz="1400" b="0" dirty="0"/>
              <a:t>The flags – </a:t>
            </a:r>
            <a:r>
              <a:rPr lang="en-US" sz="1400" b="0" dirty="0" err="1"/>
              <a:t>isTaxInLine</a:t>
            </a:r>
            <a:r>
              <a:rPr lang="en-US" sz="1400" b="0" dirty="0"/>
              <a:t>, </a:t>
            </a:r>
            <a:r>
              <a:rPr lang="en-US" sz="1400" b="0" dirty="0" err="1"/>
              <a:t>isSpecialHandlingInLine</a:t>
            </a:r>
            <a:r>
              <a:rPr lang="en-US" sz="1400" b="0" dirty="0"/>
              <a:t>, </a:t>
            </a:r>
            <a:r>
              <a:rPr lang="en-US" sz="1400" b="0" dirty="0" err="1"/>
              <a:t>isShippingInLine</a:t>
            </a:r>
            <a:r>
              <a:rPr lang="en-US" sz="1400" b="0" dirty="0"/>
              <a:t> and </a:t>
            </a:r>
            <a:r>
              <a:rPr lang="en-US" sz="1400" b="0" dirty="0" err="1"/>
              <a:t>isDiscountInLine</a:t>
            </a:r>
            <a:r>
              <a:rPr lang="en-US" sz="1400" b="0" dirty="0"/>
              <a:t> used to represent Tax, Special Handling, Shipping and Discount in line level respectively.</a:t>
            </a:r>
          </a:p>
          <a:p>
            <a:pPr marL="342900" indent="-342900">
              <a:lnSpc>
                <a:spcPct val="150000"/>
              </a:lnSpc>
              <a:spcAft>
                <a:spcPts val="600"/>
              </a:spcAft>
              <a:buClr>
                <a:srgbClr val="FFC000"/>
              </a:buClr>
              <a:buFont typeface="Arial" pitchFamily="34" charset="0"/>
              <a:buChar char="•"/>
            </a:pPr>
            <a:r>
              <a:rPr lang="en-US" sz="1400" b="0" dirty="0"/>
              <a:t>The flag </a:t>
            </a:r>
            <a:r>
              <a:rPr lang="en-US" sz="1400" b="0" dirty="0" err="1"/>
              <a:t>lineItemType</a:t>
            </a:r>
            <a:r>
              <a:rPr lang="en-US" sz="1400" b="0" dirty="0"/>
              <a:t>  - set to either MATERAIL or SERVICE.</a:t>
            </a:r>
          </a:p>
          <a:p>
            <a:pPr marL="342900" indent="-342900">
              <a:spcAft>
                <a:spcPts val="600"/>
              </a:spcAft>
              <a:buClr>
                <a:srgbClr val="FFC000"/>
              </a:buClr>
              <a:buFont typeface="Arial" pitchFamily="34" charset="0"/>
              <a:buChar char="•"/>
            </a:pPr>
            <a:endParaRPr lang="en-US" sz="1400" b="0" dirty="0"/>
          </a:p>
          <a:p>
            <a:pPr marL="342900" indent="-342900">
              <a:lnSpc>
                <a:spcPct val="150000"/>
              </a:lnSpc>
              <a:spcAft>
                <a:spcPts val="600"/>
              </a:spcAft>
              <a:buClr>
                <a:srgbClr val="FFC000"/>
              </a:buClr>
              <a:buFont typeface="Arial" pitchFamily="34" charset="0"/>
              <a:buChar char="•"/>
            </a:pPr>
            <a:endParaRPr lang="en-US" sz="1400" b="0" dirty="0"/>
          </a:p>
          <a:p>
            <a:pPr>
              <a:buClr>
                <a:srgbClr val="FFC000"/>
              </a:buClr>
            </a:pPr>
            <a:endParaRPr lang="en-US" sz="1400" b="0" dirty="0">
              <a:latin typeface="Arial" panose="020B0604020202020204" pitchFamily="34" charset="0"/>
              <a:cs typeface="Arial" panose="020B0604020202020204" pitchFamily="34" charset="0"/>
            </a:endParaRPr>
          </a:p>
          <a:p>
            <a:pPr>
              <a:lnSpc>
                <a:spcPct val="150000"/>
              </a:lnSpc>
              <a:spcAft>
                <a:spcPts val="600"/>
              </a:spcAft>
              <a:buClr>
                <a:srgbClr val="FFC000"/>
              </a:buClr>
            </a:pPr>
            <a:endParaRPr lang="en-US" sz="1400" b="0" dirty="0">
              <a:latin typeface="Arial" panose="020B0604020202020204" pitchFamily="34" charset="0"/>
              <a:cs typeface="Arial" panose="020B0604020202020204" pitchFamily="34" charset="0"/>
            </a:endParaRPr>
          </a:p>
          <a:p>
            <a:pPr marL="342900" indent="-342900">
              <a:lnSpc>
                <a:spcPct val="150000"/>
              </a:lnSpc>
              <a:spcAft>
                <a:spcPts val="600"/>
              </a:spcAft>
              <a:buClr>
                <a:srgbClr val="FFC000"/>
              </a:buClr>
              <a:buFont typeface="Arial" pitchFamily="34" charset="0"/>
              <a:buChar char="•"/>
            </a:pPr>
            <a:endParaRPr lang="en-US" sz="1400" b="0" dirty="0">
              <a:latin typeface="Arial" panose="020B0604020202020204" pitchFamily="34" charset="0"/>
              <a:cs typeface="Arial" panose="020B0604020202020204" pitchFamily="34" charset="0"/>
            </a:endParaRPr>
          </a:p>
          <a:p>
            <a:pPr marL="342900" indent="-342900">
              <a:lnSpc>
                <a:spcPct val="150000"/>
              </a:lnSpc>
              <a:spcAft>
                <a:spcPts val="600"/>
              </a:spcAft>
              <a:buClr>
                <a:srgbClr val="FFC000"/>
              </a:buClr>
              <a:buFont typeface="Arial" pitchFamily="34" charset="0"/>
              <a:buChar char="•"/>
            </a:pPr>
            <a:endParaRPr lang="en-US" sz="1400" b="0" dirty="0">
              <a:latin typeface="Arial" panose="020B0604020202020204" pitchFamily="34" charset="0"/>
              <a:cs typeface="Arial" panose="020B0604020202020204" pitchFamily="34" charset="0"/>
            </a:endParaRPr>
          </a:p>
          <a:p>
            <a:pPr marL="342900" indent="-342900">
              <a:lnSpc>
                <a:spcPct val="150000"/>
              </a:lnSpc>
              <a:spcAft>
                <a:spcPts val="600"/>
              </a:spcAft>
              <a:buClr>
                <a:srgbClr val="FFC000"/>
              </a:buClr>
              <a:buFont typeface="Arial" pitchFamily="34" charset="0"/>
              <a:buChar char="•"/>
            </a:pPr>
            <a:endParaRPr lang="en-US" sz="1400" b="0" dirty="0">
              <a:latin typeface="Arial" panose="020B0604020202020204" pitchFamily="34" charset="0"/>
              <a:cs typeface="Arial" panose="020B0604020202020204" pitchFamily="34" charset="0"/>
            </a:endParaRPr>
          </a:p>
          <a:p>
            <a:pPr>
              <a:lnSpc>
                <a:spcPct val="150000"/>
              </a:lnSpc>
              <a:spcAft>
                <a:spcPts val="600"/>
              </a:spcAft>
              <a:buClr>
                <a:srgbClr val="FFC000"/>
              </a:buClr>
            </a:pPr>
            <a:endParaRPr lang="en-US"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4368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Additional Data Requirements</a:t>
            </a:r>
          </a:p>
        </p:txBody>
      </p:sp>
      <p:sp>
        <p:nvSpPr>
          <p:cNvPr id="3" name="Text Placeholder 2"/>
          <p:cNvSpPr>
            <a:spLocks noGrp="1"/>
          </p:cNvSpPr>
          <p:nvPr>
            <p:ph type="body" sz="quarter" idx="10"/>
          </p:nvPr>
        </p:nvSpPr>
        <p:spPr>
          <a:xfrm>
            <a:off x="324000" y="1251858"/>
            <a:ext cx="11545200" cy="5248094"/>
          </a:xfrm>
        </p:spPr>
        <p:txBody>
          <a:bodyPr/>
          <a:lstStyle/>
          <a:p>
            <a:pPr>
              <a:spcAft>
                <a:spcPts val="300"/>
              </a:spcAft>
              <a:buClr>
                <a:srgbClr val="92D050"/>
              </a:buClr>
            </a:pPr>
            <a:r>
              <a:rPr lang="en-US" sz="1400" dirty="0"/>
              <a:t>Required fields:</a:t>
            </a:r>
          </a:p>
          <a:p>
            <a:pPr marL="800100" lvl="1" indent="-342900">
              <a:spcAft>
                <a:spcPts val="300"/>
              </a:spcAft>
              <a:buClr>
                <a:srgbClr val="FFC000"/>
              </a:buClr>
              <a:buFont typeface="Arial" pitchFamily="34" charset="0"/>
              <a:buChar char="•"/>
            </a:pPr>
            <a:r>
              <a:rPr lang="en-US" sz="1400" dirty="0" err="1"/>
              <a:t>lineItemSubtotal</a:t>
            </a:r>
            <a:endParaRPr lang="en-US" sz="1400" dirty="0"/>
          </a:p>
          <a:p>
            <a:pPr marL="800100" lvl="1" indent="-342900">
              <a:spcAft>
                <a:spcPts val="300"/>
              </a:spcAft>
              <a:buClr>
                <a:srgbClr val="FFC000"/>
              </a:buClr>
              <a:buFont typeface="Arial" pitchFamily="34" charset="0"/>
              <a:buChar char="•"/>
            </a:pPr>
            <a:r>
              <a:rPr lang="en-US" sz="1400" dirty="0" err="1"/>
              <a:t>serviceLineItemSubtotal</a:t>
            </a:r>
            <a:endParaRPr lang="en-US" sz="1400" dirty="0"/>
          </a:p>
          <a:p>
            <a:pPr marL="800100" lvl="1" indent="-342900">
              <a:spcAft>
                <a:spcPts val="300"/>
              </a:spcAft>
              <a:buClr>
                <a:srgbClr val="FFC000"/>
              </a:buClr>
              <a:buFont typeface="Arial" pitchFamily="34" charset="0"/>
              <a:buChar char="•"/>
            </a:pPr>
            <a:endParaRPr lang="en-US" sz="1400" b="1" dirty="0"/>
          </a:p>
          <a:p>
            <a:pPr marL="800100" lvl="1" indent="-342900">
              <a:spcAft>
                <a:spcPts val="300"/>
              </a:spcAft>
              <a:buClr>
                <a:srgbClr val="FFC000"/>
              </a:buClr>
              <a:buFont typeface="Arial" pitchFamily="34" charset="0"/>
              <a:buChar char="•"/>
            </a:pPr>
            <a:endParaRPr lang="en-US" sz="1400" b="1" dirty="0"/>
          </a:p>
          <a:p>
            <a:pPr lvl="1">
              <a:spcAft>
                <a:spcPts val="300"/>
              </a:spcAft>
              <a:buClr>
                <a:srgbClr val="FFC000"/>
              </a:buClr>
            </a:pPr>
            <a:r>
              <a:rPr lang="en-US" sz="1400" b="1" dirty="0"/>
              <a:t>Optional fields:</a:t>
            </a:r>
          </a:p>
          <a:p>
            <a:pPr marL="742950" lvl="1" indent="-285750">
              <a:spcAft>
                <a:spcPts val="300"/>
              </a:spcAft>
              <a:buClr>
                <a:srgbClr val="FFC000"/>
              </a:buClr>
            </a:pPr>
            <a:endParaRPr lang="en-US" sz="1400" b="1" dirty="0"/>
          </a:p>
          <a:p>
            <a:pPr marL="742950" lvl="1" indent="-285750">
              <a:spcAft>
                <a:spcPts val="300"/>
              </a:spcAft>
              <a:buClr>
                <a:srgbClr val="FFC000"/>
              </a:buClr>
            </a:pPr>
            <a:r>
              <a:rPr lang="en-US" sz="1400" dirty="0"/>
              <a:t>Line level Tax details</a:t>
            </a:r>
          </a:p>
          <a:p>
            <a:pPr marL="742950" lvl="1" indent="-285750">
              <a:spcAft>
                <a:spcPts val="300"/>
              </a:spcAft>
              <a:buClr>
                <a:srgbClr val="FFC000"/>
              </a:buClr>
            </a:pPr>
            <a:r>
              <a:rPr lang="en-US" sz="1400" dirty="0"/>
              <a:t>Summary level tax details</a:t>
            </a:r>
          </a:p>
          <a:p>
            <a:pPr marL="742950" lvl="1" indent="-285750">
              <a:spcAft>
                <a:spcPts val="300"/>
              </a:spcAft>
              <a:buClr>
                <a:srgbClr val="FFC000"/>
              </a:buClr>
            </a:pPr>
            <a:r>
              <a:rPr lang="en-US" sz="1400" dirty="0"/>
              <a:t>Line and summary special handling and shipping amount</a:t>
            </a:r>
          </a:p>
          <a:p>
            <a:pPr marL="742950" lvl="1" indent="-285750">
              <a:spcAft>
                <a:spcPts val="300"/>
              </a:spcAft>
              <a:buClr>
                <a:srgbClr val="FFC000"/>
              </a:buClr>
            </a:pPr>
            <a:r>
              <a:rPr lang="en-US" sz="1400" dirty="0"/>
              <a:t>Line and summary discount amount.</a:t>
            </a:r>
          </a:p>
          <a:p>
            <a:pPr lvl="1">
              <a:spcAft>
                <a:spcPts val="600"/>
              </a:spcAft>
              <a:buClr>
                <a:srgbClr val="FFC000"/>
              </a:buClr>
            </a:pPr>
            <a:endParaRPr lang="en-US" sz="1400" dirty="0"/>
          </a:p>
          <a:p>
            <a:pPr lvl="1">
              <a:spcAft>
                <a:spcPts val="600"/>
              </a:spcAft>
              <a:buClr>
                <a:srgbClr val="FFC000"/>
              </a:buClr>
            </a:pPr>
            <a:endParaRPr lang="en-US" sz="1400" dirty="0"/>
          </a:p>
          <a:p>
            <a:pPr lvl="1">
              <a:spcAft>
                <a:spcPts val="600"/>
              </a:spcAft>
              <a:buClr>
                <a:srgbClr val="FFC000"/>
              </a:buClr>
            </a:pPr>
            <a:r>
              <a:rPr lang="en-US" sz="1400" dirty="0"/>
              <a:t>Note: IAG template supports material and Service lines.</a:t>
            </a:r>
          </a:p>
          <a:p>
            <a:pPr marL="742950" lvl="1" indent="-285750">
              <a:spcAft>
                <a:spcPts val="300"/>
              </a:spcAft>
              <a:buClr>
                <a:srgbClr val="FFC000"/>
              </a:buClr>
              <a:buFont typeface="Arial" panose="020B0604020202020204" pitchFamily="34" charset="0"/>
              <a:buChar char="•"/>
            </a:pPr>
            <a:endParaRPr lang="en-US" sz="1400" dirty="0"/>
          </a:p>
          <a:p>
            <a:pPr marL="742950" lvl="1" indent="-285750">
              <a:spcAft>
                <a:spcPts val="300"/>
              </a:spcAft>
              <a:buClr>
                <a:srgbClr val="FFC000"/>
              </a:buClr>
              <a:buFont typeface="Arial" panose="020B0604020202020204" pitchFamily="34" charset="0"/>
              <a:buChar char="•"/>
            </a:pPr>
            <a:endParaRPr lang="en-US" sz="1400" dirty="0"/>
          </a:p>
          <a:p>
            <a:pPr marL="800100" lvl="1" indent="-342900">
              <a:spcAft>
                <a:spcPts val="300"/>
              </a:spcAft>
              <a:buClr>
                <a:srgbClr val="FFC000"/>
              </a:buClr>
              <a:buFont typeface="Arial" pitchFamily="34" charset="0"/>
              <a:buChar char="•"/>
            </a:pPr>
            <a:endParaRPr lang="en-US" sz="1400" dirty="0"/>
          </a:p>
          <a:p>
            <a:pPr marL="800100" lvl="1" indent="-342900">
              <a:spcAft>
                <a:spcPts val="300"/>
              </a:spcAft>
              <a:buClr>
                <a:srgbClr val="FFC000"/>
              </a:buClr>
              <a:buFont typeface="Arial" pitchFamily="34" charset="0"/>
              <a:buChar char="•"/>
            </a:pPr>
            <a:endParaRPr lang="en-US" sz="1400" dirty="0"/>
          </a:p>
          <a:p>
            <a:pPr marL="457200" lvl="1">
              <a:spcAft>
                <a:spcPts val="300"/>
              </a:spcAft>
              <a:buClr>
                <a:srgbClr val="FFC000"/>
              </a:buClr>
            </a:pPr>
            <a:endParaRPr lang="en-US" sz="1400" dirty="0"/>
          </a:p>
          <a:p>
            <a:pPr marL="800100" lvl="1" indent="-342900">
              <a:spcAft>
                <a:spcPts val="300"/>
              </a:spcAft>
              <a:buClr>
                <a:srgbClr val="FFC000"/>
              </a:buClr>
              <a:buFont typeface="Arial" pitchFamily="34" charset="0"/>
              <a:buChar char="•"/>
            </a:pPr>
            <a:endParaRPr lang="en-US" sz="1400" dirty="0"/>
          </a:p>
          <a:p>
            <a:pPr marL="800100" lvl="1" indent="-342900">
              <a:spcAft>
                <a:spcPts val="300"/>
              </a:spcAft>
              <a:buClr>
                <a:srgbClr val="FFC000"/>
              </a:buClr>
              <a:buFont typeface="Arial" pitchFamily="34" charset="0"/>
              <a:buChar char="•"/>
            </a:pPr>
            <a:endParaRPr lang="en-US" sz="1400" dirty="0"/>
          </a:p>
          <a:p>
            <a:pPr marL="800100" lvl="1" indent="-342900">
              <a:spcAft>
                <a:spcPts val="300"/>
              </a:spcAft>
              <a:buClr>
                <a:srgbClr val="FFC000"/>
              </a:buClr>
              <a:buFont typeface="Arial" pitchFamily="34" charset="0"/>
              <a:buChar char="•"/>
            </a:pPr>
            <a:endParaRPr lang="en-US" sz="1400" dirty="0"/>
          </a:p>
          <a:p>
            <a:pPr marL="800100" lvl="1" indent="-342900">
              <a:spcAft>
                <a:spcPts val="300"/>
              </a:spcAft>
              <a:buClr>
                <a:srgbClr val="FFC000"/>
              </a:buClr>
              <a:buFont typeface="Arial" pitchFamily="34" charset="0"/>
              <a:buChar char="•"/>
            </a:pPr>
            <a:endParaRPr lang="en-US" sz="1400" dirty="0"/>
          </a:p>
          <a:p>
            <a:pPr marL="457200" lvl="1">
              <a:spcAft>
                <a:spcPts val="300"/>
              </a:spcAft>
              <a:buClr>
                <a:srgbClr val="FFC000"/>
              </a:buClr>
            </a:pPr>
            <a:endParaRPr lang="en-US" sz="1400" dirty="0"/>
          </a:p>
          <a:p>
            <a:pPr marL="800100" lvl="1" indent="-342900">
              <a:spcAft>
                <a:spcPts val="300"/>
              </a:spcAft>
              <a:buClr>
                <a:srgbClr val="FFC000"/>
              </a:buClr>
              <a:buFont typeface="Arial" pitchFamily="34" charset="0"/>
              <a:buChar char="•"/>
            </a:pPr>
            <a:endParaRPr lang="en-US" sz="1400" dirty="0"/>
          </a:p>
          <a:p>
            <a:pPr marL="800100" lvl="1" indent="-342900">
              <a:spcAft>
                <a:spcPts val="300"/>
              </a:spcAft>
              <a:buClr>
                <a:srgbClr val="FFC000"/>
              </a:buClr>
              <a:buFont typeface="Arial" pitchFamily="34" charset="0"/>
              <a:buChar char="•"/>
            </a:pPr>
            <a:endParaRPr lang="en-US" sz="1400" dirty="0"/>
          </a:p>
        </p:txBody>
      </p:sp>
    </p:spTree>
    <p:extLst>
      <p:ext uri="{BB962C8B-B14F-4D97-AF65-F5344CB8AC3E}">
        <p14:creationId xmlns:p14="http://schemas.microsoft.com/office/powerpoint/2010/main" val="518138289"/>
      </p:ext>
    </p:extLst>
  </p:cSld>
  <p:clrMapOvr>
    <a:masterClrMapping/>
  </p:clrMapOvr>
  <p:transition spd="med"/>
</p:sld>
</file>

<file path=ppt/theme/theme1.xml><?xml version="1.0" encoding="utf-8"?>
<a:theme xmlns:a="http://schemas.openxmlformats.org/drawingml/2006/main" name="SAP_Ariba_2016_16x9_white">
  <a:themeElements>
    <a:clrScheme name="SAP_colors_white_template">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16x9" id="{71B3E0F2-BEA8-4DF3-842B-F381919893AD}" vid="{EEFEC8A6-0E86-49D1-946D-68005C8EE404}"/>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SAP_16x9</Template>
  <TotalTime>4265</TotalTime>
  <Words>2045</Words>
  <Application>Microsoft Office PowerPoint</Application>
  <PresentationFormat>Custom</PresentationFormat>
  <Paragraphs>284</Paragraphs>
  <Slides>39</Slides>
  <Notes>39</Notes>
  <HiddenSlides>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9" baseType="lpstr">
      <vt:lpstr>Arial Unicode MS</vt:lpstr>
      <vt:lpstr>ＭＳ Ｐゴシック</vt:lpstr>
      <vt:lpstr>Arial</vt:lpstr>
      <vt:lpstr>Arial Narrow</vt:lpstr>
      <vt:lpstr>Courier New</vt:lpstr>
      <vt:lpstr>Symbol</vt:lpstr>
      <vt:lpstr>wingdings</vt:lpstr>
      <vt:lpstr>wingdings</vt:lpstr>
      <vt:lpstr>SAP_Ariba_2016_16x9_white</vt:lpstr>
      <vt:lpstr>Macro-Enabled Worksheet</vt:lpstr>
      <vt:lpstr>Ariba Network CSV Invoice upload guide</vt:lpstr>
      <vt:lpstr>Agenda</vt:lpstr>
      <vt:lpstr>CSV Invoice Overview</vt:lpstr>
      <vt:lpstr>CSV Invoice Overview</vt:lpstr>
      <vt:lpstr>CSV Invoice Scope</vt:lpstr>
      <vt:lpstr>CSV Invoice Scope</vt:lpstr>
      <vt:lpstr>Data requirements</vt:lpstr>
      <vt:lpstr>Invoice Data Requirements</vt:lpstr>
      <vt:lpstr>Additional Data Requirements</vt:lpstr>
      <vt:lpstr>CSV File Recommendations </vt:lpstr>
      <vt:lpstr>CSV template details</vt:lpstr>
      <vt:lpstr> CSV Sample / Field Mapping </vt:lpstr>
      <vt:lpstr>CSV template use</vt:lpstr>
      <vt:lpstr>Downloading the CSV Template AN01000240081-T</vt:lpstr>
      <vt:lpstr>Downloading the CSV Template (continued)</vt:lpstr>
      <vt:lpstr>Populate the CSV Invoice Template</vt:lpstr>
      <vt:lpstr>Upload the CSV Invoice</vt:lpstr>
      <vt:lpstr>Upload the CSV Invoice</vt:lpstr>
      <vt:lpstr>Upload the CSV Invoice</vt:lpstr>
      <vt:lpstr>Tracking CSV Invoice status</vt:lpstr>
      <vt:lpstr>Tracking CSV Invoice status</vt:lpstr>
      <vt:lpstr>Tracking CSV Invoice status</vt:lpstr>
      <vt:lpstr>Troubleshooting CSV Invoices</vt:lpstr>
      <vt:lpstr>Troubleshooting CSV Invoices </vt:lpstr>
      <vt:lpstr>Troubleshooting CSV Invoices </vt:lpstr>
      <vt:lpstr>CSV template Change log</vt:lpstr>
      <vt:lpstr>Moving from one version to another </vt:lpstr>
      <vt:lpstr>Contacts and Support</vt:lpstr>
      <vt:lpstr>Training and Resources</vt:lpstr>
      <vt:lpstr>Ariba Network Standard Documentation </vt:lpstr>
      <vt:lpstr>Ariba Network Standard Documentation </vt:lpstr>
      <vt:lpstr>Supplier Support</vt:lpstr>
      <vt:lpstr>Supplier Support</vt:lpstr>
      <vt:lpstr>PowerPoint Presentation</vt:lpstr>
      <vt:lpstr>PowerPoint Presentation</vt:lpstr>
      <vt:lpstr>Who Should You Contact?</vt:lpstr>
      <vt:lpstr>Thank you</vt:lpstr>
      <vt:lpstr>PowerPoint Presentation</vt:lpstr>
      <vt:lpstr>PowerPoint Presentation</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 Ariba PPT Template</dc:title>
  <dc:creator>SAP</dc:creator>
  <cp:keywords>2016/16:9/white</cp:keywords>
  <cp:lastModifiedBy>Mallesh, Nisha</cp:lastModifiedBy>
  <cp:revision>656</cp:revision>
  <dcterms:created xsi:type="dcterms:W3CDTF">2015-10-08T14:10:57Z</dcterms:created>
  <dcterms:modified xsi:type="dcterms:W3CDTF">2017-12-18T03:38:54Z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