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 id="2147483782" r:id="rId5"/>
  </p:sldMasterIdLst>
  <p:notesMasterIdLst>
    <p:notesMasterId r:id="rId89"/>
  </p:notesMasterIdLst>
  <p:handoutMasterIdLst>
    <p:handoutMasterId r:id="rId90"/>
  </p:handoutMasterIdLst>
  <p:sldIdLst>
    <p:sldId id="402" r:id="rId6"/>
    <p:sldId id="436" r:id="rId7"/>
    <p:sldId id="437" r:id="rId8"/>
    <p:sldId id="438" r:id="rId9"/>
    <p:sldId id="364" r:id="rId10"/>
    <p:sldId id="440" r:id="rId11"/>
    <p:sldId id="441" r:id="rId12"/>
    <p:sldId id="448" r:id="rId13"/>
    <p:sldId id="365" r:id="rId14"/>
    <p:sldId id="443" r:id="rId15"/>
    <p:sldId id="539" r:id="rId16"/>
    <p:sldId id="449" r:id="rId17"/>
    <p:sldId id="450" r:id="rId18"/>
    <p:sldId id="451" r:id="rId19"/>
    <p:sldId id="452" r:id="rId20"/>
    <p:sldId id="453" r:id="rId21"/>
    <p:sldId id="454" r:id="rId22"/>
    <p:sldId id="549" r:id="rId23"/>
    <p:sldId id="455" r:id="rId24"/>
    <p:sldId id="456" r:id="rId25"/>
    <p:sldId id="457" r:id="rId26"/>
    <p:sldId id="458" r:id="rId27"/>
    <p:sldId id="459" r:id="rId28"/>
    <p:sldId id="460" r:id="rId29"/>
    <p:sldId id="461" r:id="rId30"/>
    <p:sldId id="462" r:id="rId31"/>
    <p:sldId id="472" r:id="rId32"/>
    <p:sldId id="473" r:id="rId33"/>
    <p:sldId id="474" r:id="rId34"/>
    <p:sldId id="475" r:id="rId35"/>
    <p:sldId id="476" r:id="rId36"/>
    <p:sldId id="482" r:id="rId37"/>
    <p:sldId id="483" r:id="rId38"/>
    <p:sldId id="484" r:id="rId39"/>
    <p:sldId id="580" r:id="rId40"/>
    <p:sldId id="485" r:id="rId41"/>
    <p:sldId id="486" r:id="rId42"/>
    <p:sldId id="548" r:id="rId43"/>
    <p:sldId id="495" r:id="rId44"/>
    <p:sldId id="496" r:id="rId45"/>
    <p:sldId id="497" r:id="rId46"/>
    <p:sldId id="498" r:id="rId47"/>
    <p:sldId id="573" r:id="rId48"/>
    <p:sldId id="574" r:id="rId49"/>
    <p:sldId id="575" r:id="rId50"/>
    <p:sldId id="499" r:id="rId51"/>
    <p:sldId id="500" r:id="rId52"/>
    <p:sldId id="543" r:id="rId53"/>
    <p:sldId id="501" r:id="rId54"/>
    <p:sldId id="502" r:id="rId55"/>
    <p:sldId id="503" r:id="rId56"/>
    <p:sldId id="504" r:id="rId57"/>
    <p:sldId id="505" r:id="rId58"/>
    <p:sldId id="506" r:id="rId59"/>
    <p:sldId id="508" r:id="rId60"/>
    <p:sldId id="510" r:id="rId61"/>
    <p:sldId id="511" r:id="rId62"/>
    <p:sldId id="512" r:id="rId63"/>
    <p:sldId id="576" r:id="rId64"/>
    <p:sldId id="564" r:id="rId65"/>
    <p:sldId id="569" r:id="rId66"/>
    <p:sldId id="268" r:id="rId67"/>
    <p:sldId id="269" r:id="rId68"/>
    <p:sldId id="577" r:id="rId69"/>
    <p:sldId id="522" r:id="rId70"/>
    <p:sldId id="578" r:id="rId71"/>
    <p:sldId id="579" r:id="rId72"/>
    <p:sldId id="523" r:id="rId73"/>
    <p:sldId id="524" r:id="rId74"/>
    <p:sldId id="525" r:id="rId75"/>
    <p:sldId id="526" r:id="rId76"/>
    <p:sldId id="527" r:id="rId77"/>
    <p:sldId id="528" r:id="rId78"/>
    <p:sldId id="529" r:id="rId79"/>
    <p:sldId id="530" r:id="rId80"/>
    <p:sldId id="531" r:id="rId81"/>
    <p:sldId id="532" r:id="rId82"/>
    <p:sldId id="533" r:id="rId83"/>
    <p:sldId id="534" r:id="rId84"/>
    <p:sldId id="535" r:id="rId85"/>
    <p:sldId id="413" r:id="rId86"/>
    <p:sldId id="581" r:id="rId87"/>
    <p:sldId id="265" r:id="rId88"/>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F46A7"/>
    <a:srgbClr val="FF0000"/>
    <a:srgbClr val="00195A"/>
    <a:srgbClr val="970A82"/>
    <a:srgbClr val="FF3399"/>
    <a:srgbClr val="FEE3A1"/>
    <a:srgbClr val="FFF1D0"/>
    <a:srgbClr val="FFF8E7"/>
    <a:srgbClr val="FEC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EEEA64-1CD5-479A-A738-40342AC85AC9}" v="86" dt="2024-03-07T17:37:11.165"/>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5701" autoAdjust="0"/>
  </p:normalViewPr>
  <p:slideViewPr>
    <p:cSldViewPr snapToGrid="0" showGuides="1">
      <p:cViewPr varScale="1">
        <p:scale>
          <a:sx n="120" d="100"/>
          <a:sy n="120" d="100"/>
        </p:scale>
        <p:origin x="114" y="192"/>
      </p:cViewPr>
      <p:guideLst>
        <p:guide pos="3841"/>
        <p:guide orient="horz" pos="2160"/>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2" d="100"/>
          <a:sy n="92" d="100"/>
        </p:scale>
        <p:origin x="40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notesMaster" Target="notesMasters/notesMaster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handoutMaster" Target="handoutMasters/handoutMaster1.xml"/><Relationship Id="rId95" Type="http://schemas.microsoft.com/office/2015/10/relationships/revisionInfo" Target="revisionInfo.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21:37:33.7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GB" sz="14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9</a:t>
            </a:fld>
            <a:endParaRPr kumimoji="0" lang="de-D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27131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de-DE" sz="1800" b="0" i="0" u="none" strike="noStrike" kern="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de-DE"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8677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83</a:t>
            </a:fld>
            <a:endParaRPr lang="de-DE" dirty="0"/>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544264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corporate/de/legal/copyright.html" TargetMode="External"/><Relationship Id="rId9" Type="http://schemas.openxmlformats.org/officeDocument/2006/relationships/hyperlink" Target="https://twitter.com/sap"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49255" y="6217668"/>
            <a:ext cx="1963635"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19" name="Speaker"/>
          <p:cNvSpPr>
            <a:spLocks noGrp="1"/>
          </p:cNvSpPr>
          <p:nvPr userDrawn="1">
            <p:ph type="subTitle" idx="1" hasCustomPrompt="1"/>
          </p:nvPr>
        </p:nvSpPr>
        <p:spPr bwMode="black">
          <a:xfrm>
            <a:off x="288000" y="5130489"/>
            <a:ext cx="1089917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5174" cy="3430006"/>
          </a:xfrm>
          <a:noFill/>
        </p:spPr>
        <p:txBody>
          <a:bodyPr tIns="504000"/>
          <a:lstStyle>
            <a:lvl1pPr algn="ctr">
              <a:defRPr sz="1600">
                <a:solidFill>
                  <a:schemeClr val="tx1"/>
                </a:solidFill>
              </a:defRPr>
            </a:lvl1pPr>
          </a:lstStyle>
          <a:p>
            <a:r>
              <a:rPr lang="en-US" dirty="0"/>
              <a:t>Click to insert title image or illustration</a:t>
            </a:r>
          </a:p>
        </p:txBody>
      </p:sp>
      <p:pic>
        <p:nvPicPr>
          <p:cNvPr id="7" name="SAP Ariba Logo" descr="SAP Ariba Logo" title="SAP Ariba Logo">
            <a:extLst>
              <a:ext uri="{FF2B5EF4-FFF2-40B4-BE49-F238E27FC236}">
                <a16:creationId xmlns:a16="http://schemas.microsoft.com/office/drawing/2014/main" id="{2F96132E-1950-4623-8EF9-82744C3A37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3646672"/>
            <a:ext cx="1108174" cy="216000"/>
          </a:xfrm>
          <a:prstGeom prst="rect">
            <a:avLst/>
          </a:prstGeom>
        </p:spPr>
      </p:pic>
    </p:spTree>
    <p:extLst>
      <p:ext uri="{BB962C8B-B14F-4D97-AF65-F5344CB8AC3E}">
        <p14:creationId xmlns:p14="http://schemas.microsoft.com/office/powerpoint/2010/main" val="24527176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6" name="Speaker"/>
          <p:cNvSpPr>
            <a:spLocks noGrp="1"/>
          </p:cNvSpPr>
          <p:nvPr userDrawn="1">
            <p:ph type="subTitle" idx="1" hasCustomPrompt="1"/>
          </p:nvPr>
        </p:nvSpPr>
        <p:spPr bwMode="black">
          <a:xfrm>
            <a:off x="287999" y="4268503"/>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4" name="Title 3"/>
          <p:cNvSpPr>
            <a:spLocks noGrp="1"/>
          </p:cNvSpPr>
          <p:nvPr>
            <p:ph type="title" hasCustomPrompt="1"/>
          </p:nvPr>
        </p:nvSpPr>
        <p:spPr>
          <a:xfrm>
            <a:off x="288000" y="2706317"/>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10" name="SAP Logo" descr="SAP Logo" title="SAP Logo">
            <a:extLst>
              <a:ext uri="{FF2B5EF4-FFF2-40B4-BE49-F238E27FC236}">
                <a16:creationId xmlns:a16="http://schemas.microsoft.com/office/drawing/2014/main" id="{251CD224-43D4-4D54-87EA-DD5933D21141}"/>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7" name="SAP Ariba Logo" descr="SAP Ariba Logo" title="SAP Ariba Logo">
            <a:extLst>
              <a:ext uri="{FF2B5EF4-FFF2-40B4-BE49-F238E27FC236}">
                <a16:creationId xmlns:a16="http://schemas.microsoft.com/office/drawing/2014/main" id="{686A7A9B-76A8-4C7F-8BCE-92349C51A3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1982410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7" orient="horz" pos="41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pic>
        <p:nvPicPr>
          <p:cNvPr id="7"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5" name="SAP Ariba Logo" descr="SAP Ariba Logo" title="SAP Ariba Logo">
            <a:extLst>
              <a:ext uri="{FF2B5EF4-FFF2-40B4-BE49-F238E27FC236}">
                <a16:creationId xmlns:a16="http://schemas.microsoft.com/office/drawing/2014/main" id="{96516E72-F364-4206-A433-CF5070CD9A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78109031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19"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44"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8"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0"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21"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2"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43" name="Follow all of SAP"/>
          <p:cNvSpPr txBox="1"/>
          <p:nvPr userDrawn="1"/>
        </p:nvSpPr>
        <p:spPr bwMode="black">
          <a:xfrm>
            <a:off x="503238"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0" name="SAP Ariba Logo" descr="SAP Ariba Logo" title="SAP Ariba Logo">
            <a:extLst>
              <a:ext uri="{FF2B5EF4-FFF2-40B4-BE49-F238E27FC236}">
                <a16:creationId xmlns:a16="http://schemas.microsoft.com/office/drawing/2014/main" id="{82677D37-4F06-4FD4-9B6F-3FFD34929A6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45192519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1" name="Copyright information">
            <a:hlinkClick r:id="rId2"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5565" y="5994000"/>
            <a:ext cx="1963635" cy="360000"/>
          </a:xfrm>
          <a:prstGeom prst="rect">
            <a:avLst/>
          </a:prstGeom>
        </p:spPr>
      </p:pic>
      <p:sp>
        <p:nvSpPr>
          <p:cNvPr id="32"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4"/>
              </a:rPr>
              <a:t>www.sap.com/corporate/de/legal/copyright.html</a:t>
            </a:r>
            <a:r>
              <a:rPr lang="de-DE" sz="800" kern="1200" noProof="0" dirty="0">
                <a:solidFill>
                  <a:schemeClr val="tx1"/>
                </a:solidFill>
                <a:effectLst/>
                <a:latin typeface="Arial"/>
                <a:ea typeface="+mn-ea"/>
                <a:cs typeface="+mn-cs"/>
              </a:rPr>
              <a:t>.</a:t>
            </a:r>
          </a:p>
        </p:txBody>
      </p:sp>
      <p:pic>
        <p:nvPicPr>
          <p:cNvPr id="26"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7"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28"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9"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20"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10" name="SAP Ariba Logo" descr="SAP Ariba Logo" title="SAP Ariba Logo">
            <a:extLst>
              <a:ext uri="{FF2B5EF4-FFF2-40B4-BE49-F238E27FC236}">
                <a16:creationId xmlns:a16="http://schemas.microsoft.com/office/drawing/2014/main" id="{38F9C765-2B7F-4D29-8684-0945DE90428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191186275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Cover White">
    <p:bg>
      <p:bgRef idx="1001">
        <a:schemeClr val="bg1"/>
      </p:bgRef>
    </p:bg>
    <p:spTree>
      <p:nvGrpSpPr>
        <p:cNvPr id="1" name=""/>
        <p:cNvGrpSpPr/>
        <p:nvPr/>
      </p:nvGrpSpPr>
      <p:grpSpPr>
        <a:xfrm>
          <a:off x="0" y="0"/>
          <a:ext cx="0" cy="0"/>
          <a:chOff x="0" y="0"/>
          <a:chExt cx="0" cy="0"/>
        </a:xfrm>
      </p:grpSpPr>
      <p:pic>
        <p:nvPicPr>
          <p:cNvPr id="12" name="SAP Logo" descr="SAP Logo" title="SAP Logo"/>
          <p:cNvPicPr>
            <a:picLocks noChangeAspect="1"/>
          </p:cNvPicPr>
          <p:nvPr userDrawn="1"/>
        </p:nvPicPr>
        <p:blipFill>
          <a:blip r:embed="rId2"/>
          <a:stretch>
            <a:fillRect/>
          </a:stretch>
        </p:blipFill>
        <p:spPr>
          <a:xfrm>
            <a:off x="6921167" y="6217668"/>
            <a:ext cx="1963635" cy="360000"/>
          </a:xfrm>
          <a:prstGeom prst="rect">
            <a:avLst/>
          </a:prstGeom>
        </p:spPr>
      </p:pic>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6" name="Speaker"/>
          <p:cNvSpPr>
            <a:spLocks noGrp="1"/>
          </p:cNvSpPr>
          <p:nvPr userDrawn="1">
            <p:ph type="subTitle" idx="1" hasCustomPrompt="1"/>
          </p:nvPr>
        </p:nvSpPr>
        <p:spPr bwMode="black">
          <a:xfrm>
            <a:off x="288000" y="4268505"/>
            <a:ext cx="8595171" cy="430887"/>
          </a:xfrm>
        </p:spPr>
        <p:txBody>
          <a:bodyPr wrap="square" anchor="t" anchorCtr="0">
            <a:noAutofit/>
          </a:bodyPr>
          <a:lstStyle>
            <a:lvl1pPr marL="0" marR="0" indent="0" algn="l" defTabSz="1088567"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83" indent="0" algn="ctr">
              <a:buNone/>
              <a:defRPr>
                <a:solidFill>
                  <a:schemeClr val="tx1">
                    <a:tint val="75000"/>
                  </a:schemeClr>
                </a:solidFill>
              </a:defRPr>
            </a:lvl2pPr>
            <a:lvl3pPr marL="1088567" indent="0" algn="ctr">
              <a:buNone/>
              <a:defRPr>
                <a:solidFill>
                  <a:schemeClr val="tx1">
                    <a:tint val="75000"/>
                  </a:schemeClr>
                </a:solidFill>
              </a:defRPr>
            </a:lvl3pPr>
            <a:lvl4pPr marL="1632850" indent="0" algn="ctr">
              <a:buNone/>
              <a:defRPr>
                <a:solidFill>
                  <a:schemeClr val="tx1">
                    <a:tint val="75000"/>
                  </a:schemeClr>
                </a:solidFill>
              </a:defRPr>
            </a:lvl4pPr>
            <a:lvl5pPr marL="2177135" indent="0" algn="ctr">
              <a:buNone/>
              <a:defRPr>
                <a:solidFill>
                  <a:schemeClr val="tx1">
                    <a:tint val="75000"/>
                  </a:schemeClr>
                </a:solidFill>
              </a:defRPr>
            </a:lvl5pPr>
            <a:lvl6pPr marL="2721419" indent="0" algn="ctr">
              <a:buNone/>
              <a:defRPr>
                <a:solidFill>
                  <a:schemeClr val="tx1">
                    <a:tint val="75000"/>
                  </a:schemeClr>
                </a:solidFill>
              </a:defRPr>
            </a:lvl6pPr>
            <a:lvl7pPr marL="3265702" indent="0" algn="ctr">
              <a:buNone/>
              <a:defRPr>
                <a:solidFill>
                  <a:schemeClr val="tx1">
                    <a:tint val="75000"/>
                  </a:schemeClr>
                </a:solidFill>
              </a:defRPr>
            </a:lvl7pPr>
            <a:lvl8pPr marL="3809986" indent="0" algn="ctr">
              <a:buNone/>
              <a:defRPr>
                <a:solidFill>
                  <a:schemeClr val="tx1">
                    <a:tint val="75000"/>
                  </a:schemeClr>
                </a:solidFill>
              </a:defRPr>
            </a:lvl8pPr>
            <a:lvl9pPr marL="4354269" indent="0" algn="ctr">
              <a:buNone/>
              <a:defRPr>
                <a:solidFill>
                  <a:schemeClr val="tx1">
                    <a:tint val="75000"/>
                  </a:schemeClr>
                </a:solidFill>
              </a:defRPr>
            </a:lvl9pPr>
          </a:lstStyle>
          <a:p>
            <a:r>
              <a:rPr lang="en-US" dirty="0"/>
              <a:t>Speaker’s Name, SAP</a:t>
            </a:r>
          </a:p>
          <a:p>
            <a:pPr marL="0" marR="0" lvl="0" indent="0" algn="l" defTabSz="1088567"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4" name="Presentation Title"/>
          <p:cNvSpPr>
            <a:spLocks noGrp="1"/>
          </p:cNvSpPr>
          <p:nvPr>
            <p:ph type="title" hasCustomPrompt="1"/>
          </p:nvPr>
        </p:nvSpPr>
        <p:spPr>
          <a:xfrm>
            <a:off x="288001" y="2706317"/>
            <a:ext cx="8596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grpSp>
        <p:nvGrpSpPr>
          <p:cNvPr id="2" name="Hero Motion Band"/>
          <p:cNvGrpSpPr/>
          <p:nvPr userDrawn="1"/>
        </p:nvGrpSpPr>
        <p:grpSpPr>
          <a:xfrm>
            <a:off x="9171174" y="0"/>
            <a:ext cx="3024002" cy="6858000"/>
            <a:chOff x="9171173" y="0"/>
            <a:chExt cx="3024002" cy="6855990"/>
          </a:xfrm>
        </p:grpSpPr>
        <p:sp>
          <p:nvSpPr>
            <p:cNvPr id="17" name="Rectangle SAP Gold"/>
            <p:cNvSpPr/>
            <p:nvPr userDrawn="1"/>
          </p:nvSpPr>
          <p:spPr bwMode="gray">
            <a:xfrm>
              <a:off x="11187175" y="0"/>
              <a:ext cx="1008000" cy="6855990"/>
            </a:xfrm>
            <a:prstGeom prst="rect">
              <a:avLst/>
            </a:prstGeom>
            <a:solidFill>
              <a:schemeClr val="accent1"/>
            </a:solidFill>
            <a:ln w="6350" algn="ctr">
              <a:noFill/>
              <a:miter lim="800000"/>
              <a:headEnd/>
              <a:tailEnd/>
            </a:ln>
          </p:spPr>
          <p:txBody>
            <a:bodyPr lIns="90000" tIns="72000" rIns="90000" bIns="72000" rtlCol="0" anchor="ctr"/>
            <a:lstStyle/>
            <a:p>
              <a:pPr marR="0" algn="ctr" defTabSz="914225" eaLnBrk="1" fontAlgn="base" latinLnBrk="0" hangingPunct="1">
                <a:lnSpc>
                  <a:spcPct val="100000"/>
                </a:lnSpc>
                <a:spcBef>
                  <a:spcPct val="50000"/>
                </a:spcBef>
                <a:spcAft>
                  <a:spcPct val="0"/>
                </a:spcAft>
                <a:buClr>
                  <a:srgbClr val="F0AB00"/>
                </a:buClr>
                <a:buSzPct val="80000"/>
                <a:tabLst/>
              </a:pPr>
              <a:endParaRPr kumimoji="0" lang="en-US" sz="2001"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8" name="Rectangle SAP Gold 30%"/>
            <p:cNvSpPr/>
            <p:nvPr userDrawn="1"/>
          </p:nvSpPr>
          <p:spPr bwMode="gray">
            <a:xfrm>
              <a:off x="10179174" y="0"/>
              <a:ext cx="1008000" cy="685599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4225" eaLnBrk="1" fontAlgn="base" latinLnBrk="0" hangingPunct="1">
                <a:lnSpc>
                  <a:spcPct val="100000"/>
                </a:lnSpc>
                <a:spcBef>
                  <a:spcPct val="50000"/>
                </a:spcBef>
                <a:spcAft>
                  <a:spcPct val="0"/>
                </a:spcAft>
                <a:buClr>
                  <a:srgbClr val="F0AB00"/>
                </a:buClr>
                <a:buSzPct val="80000"/>
                <a:tabLst/>
              </a:pPr>
              <a:endParaRPr kumimoji="0" lang="en-US" sz="2001"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 name="Rectangle SAP Gold 60%"/>
            <p:cNvSpPr/>
            <p:nvPr userDrawn="1"/>
          </p:nvSpPr>
          <p:spPr bwMode="gray">
            <a:xfrm>
              <a:off x="9171173" y="0"/>
              <a:ext cx="1008000" cy="685599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4225" eaLnBrk="1" fontAlgn="base" latinLnBrk="0" hangingPunct="1">
                <a:lnSpc>
                  <a:spcPct val="100000"/>
                </a:lnSpc>
                <a:spcBef>
                  <a:spcPct val="50000"/>
                </a:spcBef>
                <a:spcAft>
                  <a:spcPct val="0"/>
                </a:spcAft>
                <a:buClr>
                  <a:srgbClr val="F0AB00"/>
                </a:buClr>
                <a:buSzPct val="80000"/>
                <a:tabLst/>
              </a:pPr>
              <a:endParaRPr kumimoji="0" lang="en-US" sz="2001" b="0" i="0" u="none" strike="noStrike" kern="0" cap="none" spc="0" normalizeH="0" baseline="0" noProof="0" dirty="0">
                <a:ln>
                  <a:noFill/>
                </a:ln>
                <a:effectLst/>
                <a:uLnTx/>
                <a:uFillTx/>
                <a:ea typeface="Arial Unicode MS" pitchFamily="34" charset="-128"/>
                <a:cs typeface="Arial Unicode MS" pitchFamily="34" charset="-128"/>
              </a:endParaRPr>
            </a:p>
          </p:txBody>
        </p:sp>
      </p:grpSp>
      <p:pic>
        <p:nvPicPr>
          <p:cNvPr id="11" name="SAP Ariba Logo" descr="SAP Ariba Logo" title="SAP Arib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12481921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6" pos="559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11371324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ext - blue">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6523654"/>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366177160"/>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8" name="Title 4"/>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9" name="SAP Logo" descr="SAP Logo" title="SAP Logo">
            <a:extLst>
              <a:ext uri="{FF2B5EF4-FFF2-40B4-BE49-F238E27FC236}">
                <a16:creationId xmlns:a16="http://schemas.microsoft.com/office/drawing/2014/main" id="{6E13D478-79B9-4DF0-A964-50C2206E25E8}"/>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10" name="SAP Ariba Logo" descr="SAP Ariba Logo" title="SAP Ariba Logo">
            <a:extLst>
              <a:ext uri="{FF2B5EF4-FFF2-40B4-BE49-F238E27FC236}">
                <a16:creationId xmlns:a16="http://schemas.microsoft.com/office/drawing/2014/main" id="{24C63741-565D-441D-A8D6-2CBDFED260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30480462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564257"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CONFIDENTIAL</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2021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5" r:id="rId3"/>
    <p:sldLayoutId id="2147483741" r:id="rId4"/>
    <p:sldLayoutId id="2147483765" r:id="rId5"/>
    <p:sldLayoutId id="2147483767" r:id="rId6"/>
    <p:sldLayoutId id="2147483743" r:id="rId7"/>
    <p:sldLayoutId id="2147483774" r:id="rId8"/>
    <p:sldLayoutId id="2147483745" r:id="rId9"/>
    <p:sldLayoutId id="2147483760" r:id="rId10"/>
    <p:sldLayoutId id="2147483768" r:id="rId11"/>
    <p:sldLayoutId id="2147483769" r:id="rId12"/>
    <p:sldLayoutId id="2147483770" r:id="rId13"/>
    <p:sldLayoutId id="2147483744" r:id="rId14"/>
    <p:sldLayoutId id="2147483757" r:id="rId15"/>
    <p:sldLayoutId id="2147483748" r:id="rId16"/>
    <p:sldLayoutId id="2147483771" r:id="rId17"/>
    <p:sldLayoutId id="2147483763" r:id="rId18"/>
    <p:sldLayoutId id="2147483751" r:id="rId19"/>
    <p:sldLayoutId id="2147483756" r:id="rId20"/>
    <p:sldLayoutId id="2147483740" r:id="rId21"/>
    <p:sldLayoutId id="2147483754" r:id="rId22"/>
    <p:sldLayoutId id="2147483755" r:id="rId23"/>
    <p:sldLayoutId id="2147483799" r:id="rId24"/>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95A"/>
        </a:solidFill>
        <a:effectLst/>
      </p:bgPr>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
        <p:nvSpPr>
          <p:cNvPr id="13" name="Slide number">
            <a:extLst>
              <a:ext uri="{FF2B5EF4-FFF2-40B4-BE49-F238E27FC236}">
                <a16:creationId xmlns:a16="http://schemas.microsoft.com/office/drawing/2014/main" id="{6F6D7778-F272-4F12-ADD2-8AE6FF10DDDC}"/>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4" name="Classification">
            <a:extLst>
              <a:ext uri="{FF2B5EF4-FFF2-40B4-BE49-F238E27FC236}">
                <a16:creationId xmlns:a16="http://schemas.microsoft.com/office/drawing/2014/main" id="{4950D02E-DEA7-4F24-8212-FEEF73ED9421}"/>
              </a:ext>
            </a:extLst>
          </p:cNvPr>
          <p:cNvSpPr txBox="1"/>
          <p:nvPr userDrawn="1"/>
        </p:nvSpPr>
        <p:spPr bwMode="black">
          <a:xfrm>
            <a:off x="2814655" y="6559834"/>
            <a:ext cx="564257"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CONFIDENTIAL</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5" name="Copyright">
            <a:extLst>
              <a:ext uri="{FF2B5EF4-FFF2-40B4-BE49-F238E27FC236}">
                <a16:creationId xmlns:a16="http://schemas.microsoft.com/office/drawing/2014/main" id="{A507F817-5D47-4500-8930-FF4D058FA111}"/>
              </a:ext>
            </a:extLst>
          </p:cNvPr>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2019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Tree>
    <p:extLst>
      <p:ext uri="{BB962C8B-B14F-4D97-AF65-F5344CB8AC3E}">
        <p14:creationId xmlns:p14="http://schemas.microsoft.com/office/powerpoint/2010/main" val="2031361106"/>
      </p:ext>
    </p:extLst>
  </p:cSld>
  <p:clrMap bg1="dk1" tx1="lt1" bg2="dk2" tx2="lt2" accent1="accent1" accent2="accent2" accent3="accent3" accent4="accent4" accent5="accent5" accent6="accent6" hlink="hlink" folHlink="folHlink"/>
  <p:sldLayoutIdLst>
    <p:sldLayoutId id="2147483789" r:id="rId1"/>
    <p:sldLayoutId id="2147483791" r:id="rId2"/>
    <p:sldLayoutId id="2147483798"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image" Target="../media/image36.png"/><Relationship Id="rId7"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xml"/><Relationship Id="rId10" Type="http://schemas.openxmlformats.org/officeDocument/2006/relationships/image" Target="../media/image20.png"/><Relationship Id="rId4" Type="http://schemas.openxmlformats.org/officeDocument/2006/relationships/slide" Target="slide33.xml"/><Relationship Id="rId9" Type="http://schemas.openxmlformats.org/officeDocument/2006/relationships/slide" Target="slide77.xml"/></Relationships>
</file>

<file path=ppt/slides/_rels/slide11.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33.xml"/><Relationship Id="rId7" Type="http://schemas.openxmlformats.org/officeDocument/2006/relationships/slide" Target="slide4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4" Type="http://schemas.openxmlformats.org/officeDocument/2006/relationships/slide" Target="slide2.xml"/><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6.xml"/><Relationship Id="rId18" Type="http://schemas.openxmlformats.org/officeDocument/2006/relationships/slide" Target="slide31.xml"/><Relationship Id="rId3" Type="http://schemas.openxmlformats.org/officeDocument/2006/relationships/slide" Target="slide2.xml"/><Relationship Id="rId21" Type="http://schemas.openxmlformats.org/officeDocument/2006/relationships/image" Target="../media/image38.png"/><Relationship Id="rId7" Type="http://schemas.openxmlformats.org/officeDocument/2006/relationships/slide" Target="slide77.xml"/><Relationship Id="rId12" Type="http://schemas.openxmlformats.org/officeDocument/2006/relationships/slide" Target="slide25.xml"/><Relationship Id="rId17" Type="http://schemas.openxmlformats.org/officeDocument/2006/relationships/slide" Target="slide28.xml"/><Relationship Id="rId2" Type="http://schemas.openxmlformats.org/officeDocument/2006/relationships/slide" Target="slide46.xml"/><Relationship Id="rId16" Type="http://schemas.openxmlformats.org/officeDocument/2006/relationships/slide" Target="slide20.xml"/><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22.xml"/><Relationship Id="rId5" Type="http://schemas.openxmlformats.org/officeDocument/2006/relationships/slide" Target="slide12.xml"/><Relationship Id="rId15" Type="http://schemas.openxmlformats.org/officeDocument/2006/relationships/slide" Target="slide19.xml"/><Relationship Id="rId23" Type="http://schemas.openxmlformats.org/officeDocument/2006/relationships/image" Target="../media/image20.png"/><Relationship Id="rId10" Type="http://schemas.openxmlformats.org/officeDocument/2006/relationships/slide" Target="slide27.xml"/><Relationship Id="rId19" Type="http://schemas.openxmlformats.org/officeDocument/2006/relationships/slide" Target="slide32.xml"/><Relationship Id="rId4" Type="http://schemas.openxmlformats.org/officeDocument/2006/relationships/slide" Target="slide3.xml"/><Relationship Id="rId9" Type="http://schemas.openxmlformats.org/officeDocument/2006/relationships/slide" Target="slide21.xml"/><Relationship Id="rId14" Type="http://schemas.openxmlformats.org/officeDocument/2006/relationships/slide" Target="slide14.xml"/><Relationship Id="rId22"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2.xml"/><Relationship Id="rId7" Type="http://schemas.openxmlformats.org/officeDocument/2006/relationships/slide" Target="slide77.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2.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2.xml"/><Relationship Id="rId7" Type="http://schemas.openxmlformats.org/officeDocument/2006/relationships/slide" Target="slide77.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2.xml"/><Relationship Id="rId10" Type="http://schemas.openxmlformats.org/officeDocument/2006/relationships/slide" Target="slide16.xml"/><Relationship Id="rId4" Type="http://schemas.openxmlformats.org/officeDocument/2006/relationships/slide" Target="slide3.xml"/><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20.png"/><Relationship Id="rId3" Type="http://schemas.openxmlformats.org/officeDocument/2006/relationships/slide" Target="slide16.xml"/><Relationship Id="rId7" Type="http://schemas.openxmlformats.org/officeDocument/2006/relationships/slide" Target="slide3.xml"/><Relationship Id="rId12"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customXml" Target="../ink/ink1.xml"/><Relationship Id="rId5" Type="http://schemas.openxmlformats.org/officeDocument/2006/relationships/slide" Target="slide46.xml"/><Relationship Id="rId10" Type="http://schemas.openxmlformats.org/officeDocument/2006/relationships/slide" Target="slide77.xml"/><Relationship Id="rId4" Type="http://schemas.openxmlformats.org/officeDocument/2006/relationships/slide" Target="slide17.xml"/><Relationship Id="rId9" Type="http://schemas.openxmlformats.org/officeDocument/2006/relationships/slide" Target="slide33.xml"/></Relationships>
</file>

<file path=ppt/slides/_rels/slide16.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43.png"/><Relationship Id="rId7" Type="http://schemas.openxmlformats.org/officeDocument/2006/relationships/slide" Target="slide12.xml"/><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xml"/><Relationship Id="rId10" Type="http://schemas.openxmlformats.org/officeDocument/2006/relationships/image" Target="../media/image20.png"/><Relationship Id="rId4" Type="http://schemas.openxmlformats.org/officeDocument/2006/relationships/slide" Target="slide46.xml"/><Relationship Id="rId9" Type="http://schemas.openxmlformats.org/officeDocument/2006/relationships/slide" Target="slide77.xml"/></Relationships>
</file>

<file path=ppt/slides/_rels/slide17.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46.xml"/><Relationship Id="rId7" Type="http://schemas.openxmlformats.org/officeDocument/2006/relationships/slide" Target="slide33.xml"/><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4" Type="http://schemas.openxmlformats.org/officeDocument/2006/relationships/slide" Target="slide2.xml"/><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mailto:SupplierEnablement@T-Mobile.com" TargetMode="External"/><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 Target="slide2.xml"/><Relationship Id="rId7" Type="http://schemas.openxmlformats.org/officeDocument/2006/relationships/slide" Target="slide77.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2.xml"/><Relationship Id="rId10" Type="http://schemas.openxmlformats.org/officeDocument/2006/relationships/image" Target="../media/image20.png"/><Relationship Id="rId4" Type="http://schemas.openxmlformats.org/officeDocument/2006/relationships/slide" Target="slide3.xml"/><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slide" Target="slide3.xml"/><Relationship Id="rId7" Type="http://schemas.openxmlformats.org/officeDocument/2006/relationships/slide" Target="slide77.xml"/><Relationship Id="rId12"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6.xml"/><Relationship Id="rId11" Type="http://schemas.openxmlformats.org/officeDocument/2006/relationships/image" Target="../media/image13.png"/><Relationship Id="rId5" Type="http://schemas.openxmlformats.org/officeDocument/2006/relationships/slide" Target="slide33.xml"/><Relationship Id="rId10" Type="http://schemas.openxmlformats.org/officeDocument/2006/relationships/image" Target="../media/image12.png"/><Relationship Id="rId4" Type="http://schemas.openxmlformats.org/officeDocument/2006/relationships/slide" Target="slide12.xml"/><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 Target="slide2.xml"/><Relationship Id="rId7" Type="http://schemas.openxmlformats.org/officeDocument/2006/relationships/slide" Target="slide77.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2.xml"/><Relationship Id="rId10" Type="http://schemas.openxmlformats.org/officeDocument/2006/relationships/image" Target="../media/image20.png"/><Relationship Id="rId4" Type="http://schemas.openxmlformats.org/officeDocument/2006/relationships/slide" Target="slide3.xml"/><Relationship Id="rId9" Type="http://schemas.openxmlformats.org/officeDocument/2006/relationships/image" Target="../media/image51.png"/></Relationships>
</file>

<file path=ppt/slides/_rels/slide2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20.png"/><Relationship Id="rId3" Type="http://schemas.openxmlformats.org/officeDocument/2006/relationships/image" Target="../media/image53.png"/><Relationship Id="rId7" Type="http://schemas.openxmlformats.org/officeDocument/2006/relationships/slide" Target="slide46.xml"/><Relationship Id="rId12" Type="http://schemas.openxmlformats.org/officeDocument/2006/relationships/slide" Target="slide77.xml"/><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slide" Target="slide33.xml"/><Relationship Id="rId5" Type="http://schemas.openxmlformats.org/officeDocument/2006/relationships/image" Target="../media/image55.png"/><Relationship Id="rId10" Type="http://schemas.openxmlformats.org/officeDocument/2006/relationships/slide" Target="slide12.xml"/><Relationship Id="rId4" Type="http://schemas.openxmlformats.org/officeDocument/2006/relationships/image" Target="../media/image54.png"/><Relationship Id="rId9" Type="http://schemas.openxmlformats.org/officeDocument/2006/relationships/slide" Target="slide3.xml"/></Relationships>
</file>

<file path=ppt/slides/_rels/slide22.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46.xml"/><Relationship Id="rId7" Type="http://schemas.openxmlformats.org/officeDocument/2006/relationships/slide" Target="slide33.xml"/><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10" Type="http://schemas.openxmlformats.org/officeDocument/2006/relationships/image" Target="../media/image20.png"/><Relationship Id="rId4" Type="http://schemas.openxmlformats.org/officeDocument/2006/relationships/slide" Target="slide2.xml"/><Relationship Id="rId9" Type="http://schemas.openxmlformats.org/officeDocument/2006/relationships/image" Target="../media/image58.png"/></Relationships>
</file>

<file path=ppt/slides/_rels/slide23.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46.xml"/><Relationship Id="rId7" Type="http://schemas.openxmlformats.org/officeDocument/2006/relationships/slide" Target="slide33.xml"/><Relationship Id="rId2" Type="http://schemas.openxmlformats.org/officeDocument/2006/relationships/hyperlink" Target="mailto:T-MobileEnablement@ariba.com" TargetMode="Externa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4" Type="http://schemas.openxmlformats.org/officeDocument/2006/relationships/slide" Target="slide2.xml"/><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46.xml"/><Relationship Id="rId7" Type="http://schemas.openxmlformats.org/officeDocument/2006/relationships/slide" Target="slide33.xml"/><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4" Type="http://schemas.openxmlformats.org/officeDocument/2006/relationships/slide" Target="slide2.xml"/><Relationship Id="rId9"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46.xml"/><Relationship Id="rId7" Type="http://schemas.openxmlformats.org/officeDocument/2006/relationships/slide" Target="slide33.xml"/><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image" Target="../media/image20.png"/><Relationship Id="rId5" Type="http://schemas.openxmlformats.org/officeDocument/2006/relationships/slide" Target="slide3.xml"/><Relationship Id="rId10" Type="http://schemas.openxmlformats.org/officeDocument/2006/relationships/image" Target="../media/image62.png"/><Relationship Id="rId4" Type="http://schemas.openxmlformats.org/officeDocument/2006/relationships/slide" Target="slide2.xml"/><Relationship Id="rId9" Type="http://schemas.openxmlformats.org/officeDocument/2006/relationships/image" Target="../media/image61.png"/></Relationships>
</file>

<file path=ppt/slides/_rels/slide26.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64.png"/><Relationship Id="rId7" Type="http://schemas.openxmlformats.org/officeDocument/2006/relationships/slide" Target="slide12.xml"/><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image" Target="../media/image20.png"/><Relationship Id="rId5" Type="http://schemas.openxmlformats.org/officeDocument/2006/relationships/slide" Target="slide2.xml"/><Relationship Id="rId10" Type="http://schemas.openxmlformats.org/officeDocument/2006/relationships/image" Target="../media/image62.png"/><Relationship Id="rId4" Type="http://schemas.openxmlformats.org/officeDocument/2006/relationships/slide" Target="slide46.xml"/><Relationship Id="rId9" Type="http://schemas.openxmlformats.org/officeDocument/2006/relationships/slide" Target="slide77.xml"/></Relationships>
</file>

<file path=ppt/slides/_rels/slide27.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46.xml"/><Relationship Id="rId7" Type="http://schemas.openxmlformats.org/officeDocument/2006/relationships/slide" Target="slide33.xml"/><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10" Type="http://schemas.openxmlformats.org/officeDocument/2006/relationships/image" Target="../media/image20.png"/><Relationship Id="rId4" Type="http://schemas.openxmlformats.org/officeDocument/2006/relationships/slide" Target="slide2.xml"/><Relationship Id="rId9" Type="http://schemas.openxmlformats.org/officeDocument/2006/relationships/image" Target="../media/image62.png"/></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2.xml"/><Relationship Id="rId7" Type="http://schemas.openxmlformats.org/officeDocument/2006/relationships/slide" Target="slide77.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2.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46.xml"/><Relationship Id="rId7" Type="http://schemas.openxmlformats.org/officeDocument/2006/relationships/slide" Target="slide33.xml"/><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10" Type="http://schemas.openxmlformats.org/officeDocument/2006/relationships/image" Target="../media/image20.png"/><Relationship Id="rId4" Type="http://schemas.openxmlformats.org/officeDocument/2006/relationships/slide" Target="slide2.xml"/><Relationship Id="rId9" Type="http://schemas.openxmlformats.org/officeDocument/2006/relationships/image" Target="../media/image62.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slide" Target="slide2.xml"/><Relationship Id="rId18" Type="http://schemas.openxmlformats.org/officeDocument/2006/relationships/slide" Target="slide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3.xml"/><Relationship Id="rId17" Type="http://schemas.openxmlformats.org/officeDocument/2006/relationships/slide" Target="slide77.xml"/><Relationship Id="rId2" Type="http://schemas.openxmlformats.org/officeDocument/2006/relationships/slide" Target="slide4.xml"/><Relationship Id="rId16"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image" Target="../media/image19.png"/><Relationship Id="rId5" Type="http://schemas.openxmlformats.org/officeDocument/2006/relationships/slide" Target="slide7.xml"/><Relationship Id="rId15" Type="http://schemas.openxmlformats.org/officeDocument/2006/relationships/slide" Target="slide12.xml"/><Relationship Id="rId10" Type="http://schemas.openxmlformats.org/officeDocument/2006/relationships/image" Target="../media/image18.png"/><Relationship Id="rId19" Type="http://schemas.openxmlformats.org/officeDocument/2006/relationships/image" Target="../media/image20.png"/><Relationship Id="rId4" Type="http://schemas.openxmlformats.org/officeDocument/2006/relationships/slide" Target="slide6.xml"/><Relationship Id="rId9" Type="http://schemas.openxmlformats.org/officeDocument/2006/relationships/image" Target="../media/image17.png"/><Relationship Id="rId14" Type="http://schemas.openxmlformats.org/officeDocument/2006/relationships/slide" Target="slide3.xml"/></Relationships>
</file>

<file path=ppt/slides/_rels/slide30.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68.png"/><Relationship Id="rId7" Type="http://schemas.openxmlformats.org/officeDocument/2006/relationships/slide" Target="slide12.xml"/><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image" Target="../media/image20.png"/><Relationship Id="rId5" Type="http://schemas.openxmlformats.org/officeDocument/2006/relationships/slide" Target="slide2.xml"/><Relationship Id="rId10" Type="http://schemas.openxmlformats.org/officeDocument/2006/relationships/image" Target="../media/image69.png"/><Relationship Id="rId4" Type="http://schemas.openxmlformats.org/officeDocument/2006/relationships/slide" Target="slide46.xml"/><Relationship Id="rId9" Type="http://schemas.openxmlformats.org/officeDocument/2006/relationships/slide" Target="slide77.xml"/></Relationships>
</file>

<file path=ppt/slides/_rels/slide31.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image" Target="../media/image20.png"/><Relationship Id="rId3" Type="http://schemas.openxmlformats.org/officeDocument/2006/relationships/slide" Target="slide46.xml"/><Relationship Id="rId7" Type="http://schemas.openxmlformats.org/officeDocument/2006/relationships/slide" Target="slide33.xml"/><Relationship Id="rId12" Type="http://schemas.openxmlformats.org/officeDocument/2006/relationships/image" Target="../media/image74.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image" Target="../media/image73.png"/><Relationship Id="rId5" Type="http://schemas.openxmlformats.org/officeDocument/2006/relationships/slide" Target="slide3.xml"/><Relationship Id="rId10" Type="http://schemas.openxmlformats.org/officeDocument/2006/relationships/image" Target="../media/image72.png"/><Relationship Id="rId4" Type="http://schemas.openxmlformats.org/officeDocument/2006/relationships/slide" Target="slide2.xml"/><Relationship Id="rId9" Type="http://schemas.openxmlformats.org/officeDocument/2006/relationships/image" Target="../media/image71.png"/></Relationships>
</file>

<file path=ppt/slides/_rels/slide32.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46.xml"/><Relationship Id="rId7" Type="http://schemas.openxmlformats.org/officeDocument/2006/relationships/slide" Target="slide33.xml"/><Relationship Id="rId12" Type="http://schemas.openxmlformats.org/officeDocument/2006/relationships/image" Target="../media/image20.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image" Target="../media/image78.png"/><Relationship Id="rId5" Type="http://schemas.openxmlformats.org/officeDocument/2006/relationships/slide" Target="slide3.xml"/><Relationship Id="rId10" Type="http://schemas.openxmlformats.org/officeDocument/2006/relationships/image" Target="../media/image77.png"/><Relationship Id="rId4" Type="http://schemas.openxmlformats.org/officeDocument/2006/relationships/slide" Target="slide2.xml"/><Relationship Id="rId9" Type="http://schemas.openxmlformats.org/officeDocument/2006/relationships/image" Target="../media/image76.png"/></Relationships>
</file>

<file path=ppt/slides/_rels/slide3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81.png"/><Relationship Id="rId3" Type="http://schemas.openxmlformats.org/officeDocument/2006/relationships/slide" Target="slide36.xml"/><Relationship Id="rId7" Type="http://schemas.openxmlformats.org/officeDocument/2006/relationships/slide" Target="slide3.xml"/><Relationship Id="rId12" Type="http://schemas.openxmlformats.org/officeDocument/2006/relationships/image" Target="../media/image80.png"/><Relationship Id="rId2" Type="http://schemas.openxmlformats.org/officeDocument/2006/relationships/slide" Target="slide34.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79.png"/><Relationship Id="rId5" Type="http://schemas.openxmlformats.org/officeDocument/2006/relationships/slide" Target="slide46.xml"/><Relationship Id="rId10" Type="http://schemas.openxmlformats.org/officeDocument/2006/relationships/slide" Target="slide77.xml"/><Relationship Id="rId4" Type="http://schemas.openxmlformats.org/officeDocument/2006/relationships/slide" Target="slide37.xml"/><Relationship Id="rId9" Type="http://schemas.openxmlformats.org/officeDocument/2006/relationships/slide" Target="slide33.xml"/><Relationship Id="rId14" Type="http://schemas.openxmlformats.org/officeDocument/2006/relationships/image" Target="../media/image20.png"/></Relationships>
</file>

<file path=ppt/slides/_rels/slide34.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83.png"/><Relationship Id="rId7" Type="http://schemas.openxmlformats.org/officeDocument/2006/relationships/slide" Target="slide3.xml"/><Relationship Id="rId12" Type="http://schemas.openxmlformats.org/officeDocument/2006/relationships/image" Target="../media/image20.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85.png"/><Relationship Id="rId5" Type="http://schemas.openxmlformats.org/officeDocument/2006/relationships/slide" Target="slide46.xml"/><Relationship Id="rId10" Type="http://schemas.openxmlformats.org/officeDocument/2006/relationships/slide" Target="slide77.xml"/><Relationship Id="rId4" Type="http://schemas.openxmlformats.org/officeDocument/2006/relationships/image" Target="../media/image84.png"/><Relationship Id="rId9" Type="http://schemas.openxmlformats.org/officeDocument/2006/relationships/slide" Target="slide33.xml"/></Relationships>
</file>

<file path=ppt/slides/_rels/slide35.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46.xml"/><Relationship Id="rId7" Type="http://schemas.openxmlformats.org/officeDocument/2006/relationships/slide" Target="slide33.xml"/><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4" Type="http://schemas.openxmlformats.org/officeDocument/2006/relationships/slide" Target="slide2.xml"/><Relationship Id="rId9" Type="http://schemas.openxmlformats.org/officeDocument/2006/relationships/image" Target="../media/image20.png"/></Relationships>
</file>

<file path=ppt/slides/_rels/slide36.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88.png"/><Relationship Id="rId7" Type="http://schemas.openxmlformats.org/officeDocument/2006/relationships/slide" Target="slide12.xml"/><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xml"/><Relationship Id="rId10" Type="http://schemas.openxmlformats.org/officeDocument/2006/relationships/image" Target="../media/image20.png"/><Relationship Id="rId4" Type="http://schemas.openxmlformats.org/officeDocument/2006/relationships/slide" Target="slide46.xml"/><Relationship Id="rId9" Type="http://schemas.openxmlformats.org/officeDocument/2006/relationships/slide" Target="slide77.xml"/></Relationships>
</file>

<file path=ppt/slides/_rels/slide37.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90.png"/><Relationship Id="rId7" Type="http://schemas.openxmlformats.org/officeDocument/2006/relationships/slide" Target="slide12.xml"/><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xml"/><Relationship Id="rId10" Type="http://schemas.openxmlformats.org/officeDocument/2006/relationships/image" Target="../media/image20.png"/><Relationship Id="rId4" Type="http://schemas.openxmlformats.org/officeDocument/2006/relationships/slide" Target="slide46.xml"/><Relationship Id="rId9" Type="http://schemas.openxmlformats.org/officeDocument/2006/relationships/slide" Target="slide77.xml"/></Relationships>
</file>

<file path=ppt/slides/_rels/slide38.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91.png"/><Relationship Id="rId18" Type="http://schemas.openxmlformats.org/officeDocument/2006/relationships/image" Target="../media/image20.png"/><Relationship Id="rId3" Type="http://schemas.openxmlformats.org/officeDocument/2006/relationships/slide" Target="slide40.xml"/><Relationship Id="rId7" Type="http://schemas.openxmlformats.org/officeDocument/2006/relationships/slide" Target="slide2.xml"/><Relationship Id="rId12" Type="http://schemas.openxmlformats.org/officeDocument/2006/relationships/slide" Target="slide77.xml"/><Relationship Id="rId17" Type="http://schemas.openxmlformats.org/officeDocument/2006/relationships/image" Target="../media/image80.png"/><Relationship Id="rId2" Type="http://schemas.openxmlformats.org/officeDocument/2006/relationships/slide" Target="slide39.xml"/><Relationship Id="rId16" Type="http://schemas.openxmlformats.org/officeDocument/2006/relationships/slide" Target="slide45.xml"/><Relationship Id="rId1" Type="http://schemas.openxmlformats.org/officeDocument/2006/relationships/slideLayout" Target="../slideLayouts/slideLayout7.xml"/><Relationship Id="rId6" Type="http://schemas.openxmlformats.org/officeDocument/2006/relationships/slide" Target="slide46.xml"/><Relationship Id="rId11" Type="http://schemas.openxmlformats.org/officeDocument/2006/relationships/slide" Target="slide38.xml"/><Relationship Id="rId5" Type="http://schemas.openxmlformats.org/officeDocument/2006/relationships/slide" Target="slide42.xml"/><Relationship Id="rId15" Type="http://schemas.openxmlformats.org/officeDocument/2006/relationships/slide" Target="slide44.xml"/><Relationship Id="rId10" Type="http://schemas.openxmlformats.org/officeDocument/2006/relationships/slide" Target="slide33.xml"/><Relationship Id="rId4" Type="http://schemas.openxmlformats.org/officeDocument/2006/relationships/slide" Target="slide41.xml"/><Relationship Id="rId9" Type="http://schemas.openxmlformats.org/officeDocument/2006/relationships/slide" Target="slide12.xml"/><Relationship Id="rId14" Type="http://schemas.openxmlformats.org/officeDocument/2006/relationships/slide" Target="slide43.xml"/></Relationships>
</file>

<file path=ppt/slides/_rels/slide39.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93.png"/><Relationship Id="rId7" Type="http://schemas.openxmlformats.org/officeDocument/2006/relationships/slide" Target="slide3.xml"/><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20.png"/><Relationship Id="rId5" Type="http://schemas.openxmlformats.org/officeDocument/2006/relationships/slide" Target="slide46.xml"/><Relationship Id="rId10" Type="http://schemas.openxmlformats.org/officeDocument/2006/relationships/slide" Target="slide77.xml"/><Relationship Id="rId4" Type="http://schemas.openxmlformats.org/officeDocument/2006/relationships/image" Target="../media/image94.png"/><Relationship Id="rId9" Type="http://schemas.openxmlformats.org/officeDocument/2006/relationships/slide" Target="slide33.xml"/></Relationships>
</file>

<file path=ppt/slides/_rels/slide4.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image" Target="../media/image25.png"/><Relationship Id="rId3" Type="http://schemas.openxmlformats.org/officeDocument/2006/relationships/slide" Target="slide33.xml"/><Relationship Id="rId7" Type="http://schemas.openxmlformats.org/officeDocument/2006/relationships/slide" Target="slide46.xml"/><Relationship Id="rId12" Type="http://schemas.openxmlformats.org/officeDocument/2006/relationships/image" Target="../media/image24.png"/><Relationship Id="rId2" Type="http://schemas.openxmlformats.org/officeDocument/2006/relationships/slideLayout" Target="../slideLayouts/slideLayout7.xml"/><Relationship Id="rId16" Type="http://schemas.openxmlformats.org/officeDocument/2006/relationships/image" Target="../media/image20.png"/><Relationship Id="rId1" Type="http://schemas.openxmlformats.org/officeDocument/2006/relationships/tags" Target="../tags/tag1.xml"/><Relationship Id="rId6" Type="http://schemas.openxmlformats.org/officeDocument/2006/relationships/slide" Target="slide12.xml"/><Relationship Id="rId11" Type="http://schemas.openxmlformats.org/officeDocument/2006/relationships/image" Target="../media/image23.gif"/><Relationship Id="rId5" Type="http://schemas.openxmlformats.org/officeDocument/2006/relationships/slide" Target="slide3.xml"/><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slide" Target="slide2.xml"/><Relationship Id="rId9" Type="http://schemas.openxmlformats.org/officeDocument/2006/relationships/image" Target="../media/image21.png"/><Relationship Id="rId14" Type="http://schemas.openxmlformats.org/officeDocument/2006/relationships/image" Target="../media/image26.png"/></Relationships>
</file>

<file path=ppt/slides/_rels/slide40.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96.png"/><Relationship Id="rId7" Type="http://schemas.openxmlformats.org/officeDocument/2006/relationships/slide" Target="slide12.xml"/><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xml"/><Relationship Id="rId10" Type="http://schemas.openxmlformats.org/officeDocument/2006/relationships/image" Target="../media/image20.png"/><Relationship Id="rId4" Type="http://schemas.openxmlformats.org/officeDocument/2006/relationships/slide" Target="slide46.xml"/><Relationship Id="rId9" Type="http://schemas.openxmlformats.org/officeDocument/2006/relationships/slide" Target="slide77.xml"/></Relationships>
</file>

<file path=ppt/slides/_rels/slide41.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98.png"/><Relationship Id="rId7" Type="http://schemas.openxmlformats.org/officeDocument/2006/relationships/slide" Target="slide12.xml"/><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xml"/><Relationship Id="rId10" Type="http://schemas.openxmlformats.org/officeDocument/2006/relationships/image" Target="../media/image20.png"/><Relationship Id="rId4" Type="http://schemas.openxmlformats.org/officeDocument/2006/relationships/slide" Target="slide46.xml"/><Relationship Id="rId9" Type="http://schemas.openxmlformats.org/officeDocument/2006/relationships/slide" Target="slide77.xml"/></Relationships>
</file>

<file path=ppt/slides/_rels/slide42.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46.xml"/><Relationship Id="rId7" Type="http://schemas.openxmlformats.org/officeDocument/2006/relationships/slide" Target="slide33.xml"/><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10" Type="http://schemas.openxmlformats.org/officeDocument/2006/relationships/image" Target="../media/image20.png"/><Relationship Id="rId4" Type="http://schemas.openxmlformats.org/officeDocument/2006/relationships/slide" Target="slide2.xml"/><Relationship Id="rId9" Type="http://schemas.openxmlformats.org/officeDocument/2006/relationships/image" Target="../media/image100.png"/></Relationships>
</file>

<file path=ppt/slides/_rels/slide4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03.png"/></Relationships>
</file>

<file path=ppt/slides/_rels/slide44.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2.xml"/><Relationship Id="rId10" Type="http://schemas.openxmlformats.org/officeDocument/2006/relationships/image" Target="../media/image20.png"/><Relationship Id="rId4" Type="http://schemas.openxmlformats.org/officeDocument/2006/relationships/slide" Target="slide3.xml"/><Relationship Id="rId9" Type="http://schemas.openxmlformats.org/officeDocument/2006/relationships/image" Target="../media/image104.png"/></Relationships>
</file>

<file path=ppt/slides/_rels/slide45.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image" Target="../media/image20.png"/><Relationship Id="rId5" Type="http://schemas.openxmlformats.org/officeDocument/2006/relationships/slide" Target="slide12.xml"/><Relationship Id="rId10" Type="http://schemas.openxmlformats.org/officeDocument/2006/relationships/image" Target="../media/image105.png"/><Relationship Id="rId4" Type="http://schemas.openxmlformats.org/officeDocument/2006/relationships/slide" Target="slide3.xml"/><Relationship Id="rId9" Type="http://schemas.openxmlformats.org/officeDocument/2006/relationships/image" Target="../media/image104.png"/></Relationships>
</file>

<file path=ppt/slides/_rels/slide46.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3.xml"/><Relationship Id="rId18" Type="http://schemas.openxmlformats.org/officeDocument/2006/relationships/slide" Target="slide3.xml"/><Relationship Id="rId3" Type="http://schemas.openxmlformats.org/officeDocument/2006/relationships/slide" Target="slide50.xml"/><Relationship Id="rId21" Type="http://schemas.openxmlformats.org/officeDocument/2006/relationships/slide" Target="slide77.xml"/><Relationship Id="rId7" Type="http://schemas.openxmlformats.org/officeDocument/2006/relationships/slide" Target="slide64.xml"/><Relationship Id="rId12" Type="http://schemas.openxmlformats.org/officeDocument/2006/relationships/slide" Target="slide72.xml"/><Relationship Id="rId17" Type="http://schemas.openxmlformats.org/officeDocument/2006/relationships/slide" Target="slide2.xml"/><Relationship Id="rId25" Type="http://schemas.openxmlformats.org/officeDocument/2006/relationships/image" Target="../media/image20.png"/><Relationship Id="rId2" Type="http://schemas.openxmlformats.org/officeDocument/2006/relationships/slide" Target="slide47.xml"/><Relationship Id="rId16" Type="http://schemas.openxmlformats.org/officeDocument/2006/relationships/slide" Target="slide46.xml"/><Relationship Id="rId20" Type="http://schemas.openxmlformats.org/officeDocument/2006/relationships/slide" Target="slide33.xml"/><Relationship Id="rId1" Type="http://schemas.openxmlformats.org/officeDocument/2006/relationships/slideLayout" Target="../slideLayouts/slideLayout7.xml"/><Relationship Id="rId6" Type="http://schemas.openxmlformats.org/officeDocument/2006/relationships/slide" Target="slide59.xml"/><Relationship Id="rId11" Type="http://schemas.openxmlformats.org/officeDocument/2006/relationships/slide" Target="slide71.xml"/><Relationship Id="rId24" Type="http://schemas.openxmlformats.org/officeDocument/2006/relationships/image" Target="../media/image108.png"/><Relationship Id="rId5" Type="http://schemas.openxmlformats.org/officeDocument/2006/relationships/slide" Target="slide57.xml"/><Relationship Id="rId15" Type="http://schemas.openxmlformats.org/officeDocument/2006/relationships/slide" Target="slide76.xml"/><Relationship Id="rId23" Type="http://schemas.openxmlformats.org/officeDocument/2006/relationships/image" Target="../media/image107.png"/><Relationship Id="rId10" Type="http://schemas.openxmlformats.org/officeDocument/2006/relationships/slide" Target="slide49.xml"/><Relationship Id="rId19" Type="http://schemas.openxmlformats.org/officeDocument/2006/relationships/slide" Target="slide12.xml"/><Relationship Id="rId4" Type="http://schemas.openxmlformats.org/officeDocument/2006/relationships/slide" Target="slide69.xml"/><Relationship Id="rId9" Type="http://schemas.openxmlformats.org/officeDocument/2006/relationships/slide" Target="slide68.xml"/><Relationship Id="rId14" Type="http://schemas.openxmlformats.org/officeDocument/2006/relationships/slide" Target="slide75.xml"/><Relationship Id="rId22" Type="http://schemas.openxmlformats.org/officeDocument/2006/relationships/image" Target="../media/image106.png"/></Relationships>
</file>

<file path=ppt/slides/_rels/slide4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2.xml"/><Relationship Id="rId7" Type="http://schemas.openxmlformats.org/officeDocument/2006/relationships/slide" Target="slide77.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2.xml"/><Relationship Id="rId4" Type="http://schemas.openxmlformats.org/officeDocument/2006/relationships/slide" Target="slide3.xml"/></Relationships>
</file>

<file path=ppt/slides/_rels/slide4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2.xml"/><Relationship Id="rId7" Type="http://schemas.openxmlformats.org/officeDocument/2006/relationships/slide" Target="slide77.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2.xml"/><Relationship Id="rId4" Type="http://schemas.openxmlformats.org/officeDocument/2006/relationships/slide" Target="slide3.xml"/></Relationships>
</file>

<file path=ppt/slides/_rels/slide49.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110.png"/><Relationship Id="rId7" Type="http://schemas.openxmlformats.org/officeDocument/2006/relationships/slide" Target="slide12.xml"/><Relationship Id="rId12" Type="http://schemas.openxmlformats.org/officeDocument/2006/relationships/image" Target="../media/image20.png"/><Relationship Id="rId2"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image" Target="../media/image111.png"/><Relationship Id="rId5" Type="http://schemas.openxmlformats.org/officeDocument/2006/relationships/slide" Target="slide2.xml"/><Relationship Id="rId10" Type="http://schemas.openxmlformats.org/officeDocument/2006/relationships/image" Target="../media/image62.png"/><Relationship Id="rId4" Type="http://schemas.openxmlformats.org/officeDocument/2006/relationships/slide" Target="slide46.xml"/><Relationship Id="rId9" Type="http://schemas.openxmlformats.org/officeDocument/2006/relationships/slide" Target="slide77.xml"/></Relationships>
</file>

<file path=ppt/slides/_rels/slide5.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33.xml"/><Relationship Id="rId7" Type="http://schemas.openxmlformats.org/officeDocument/2006/relationships/slide" Target="slide46.xml"/><Relationship Id="rId2" Type="http://schemas.openxmlformats.org/officeDocument/2006/relationships/hyperlink" Target="mailto:ordersender-prod@ansmtp.ariba.com" TargetMode="Externa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10" Type="http://schemas.openxmlformats.org/officeDocument/2006/relationships/image" Target="../media/image20.png"/><Relationship Id="rId4" Type="http://schemas.openxmlformats.org/officeDocument/2006/relationships/slide" Target="slide2.xml"/><Relationship Id="rId9" Type="http://schemas.openxmlformats.org/officeDocument/2006/relationships/image" Target="../media/image28.png"/></Relationships>
</file>

<file path=ppt/slides/_rels/slide50.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13.png"/><Relationship Id="rId7" Type="http://schemas.openxmlformats.org/officeDocument/2006/relationships/slide" Target="slide3.xml"/><Relationship Id="rId12" Type="http://schemas.openxmlformats.org/officeDocument/2006/relationships/image" Target="../media/image20.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115.png"/><Relationship Id="rId5" Type="http://schemas.openxmlformats.org/officeDocument/2006/relationships/slide" Target="slide46.xml"/><Relationship Id="rId10" Type="http://schemas.openxmlformats.org/officeDocument/2006/relationships/slide" Target="slide77.xml"/><Relationship Id="rId4" Type="http://schemas.openxmlformats.org/officeDocument/2006/relationships/image" Target="../media/image114.png"/><Relationship Id="rId9" Type="http://schemas.openxmlformats.org/officeDocument/2006/relationships/slide" Target="slide33.xml"/></Relationships>
</file>

<file path=ppt/slides/_rels/slide51.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20.png"/><Relationship Id="rId3" Type="http://schemas.openxmlformats.org/officeDocument/2006/relationships/image" Target="../media/image117.png"/><Relationship Id="rId7" Type="http://schemas.openxmlformats.org/officeDocument/2006/relationships/slide" Target="slide2.xml"/><Relationship Id="rId12" Type="http://schemas.openxmlformats.org/officeDocument/2006/relationships/image" Target="../media/image120.png"/><Relationship Id="rId2" Type="http://schemas.openxmlformats.org/officeDocument/2006/relationships/image" Target="../media/image116.png"/><Relationship Id="rId1" Type="http://schemas.openxmlformats.org/officeDocument/2006/relationships/slideLayout" Target="../slideLayouts/slideLayout7.xml"/><Relationship Id="rId6" Type="http://schemas.openxmlformats.org/officeDocument/2006/relationships/slide" Target="slide46.xml"/><Relationship Id="rId11" Type="http://schemas.openxmlformats.org/officeDocument/2006/relationships/slide" Target="slide77.xml"/><Relationship Id="rId5" Type="http://schemas.openxmlformats.org/officeDocument/2006/relationships/image" Target="../media/image119.png"/><Relationship Id="rId10" Type="http://schemas.openxmlformats.org/officeDocument/2006/relationships/slide" Target="slide33.xml"/><Relationship Id="rId4" Type="http://schemas.openxmlformats.org/officeDocument/2006/relationships/image" Target="../media/image118.png"/><Relationship Id="rId9" Type="http://schemas.openxmlformats.org/officeDocument/2006/relationships/slide" Target="slide12.xml"/></Relationships>
</file>

<file path=ppt/slides/_rels/slide52.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20.png"/><Relationship Id="rId3" Type="http://schemas.openxmlformats.org/officeDocument/2006/relationships/image" Target="../media/image122.png"/><Relationship Id="rId7" Type="http://schemas.openxmlformats.org/officeDocument/2006/relationships/slide" Target="slide46.xml"/><Relationship Id="rId12" Type="http://schemas.openxmlformats.org/officeDocument/2006/relationships/slide" Target="slide77.xml"/><Relationship Id="rId2" Type="http://schemas.openxmlformats.org/officeDocument/2006/relationships/image" Target="../media/image121.png"/><Relationship Id="rId1" Type="http://schemas.openxmlformats.org/officeDocument/2006/relationships/slideLayout" Target="../slideLayouts/slideLayout7.xml"/><Relationship Id="rId6" Type="http://schemas.openxmlformats.org/officeDocument/2006/relationships/image" Target="../media/image125.png"/><Relationship Id="rId11" Type="http://schemas.openxmlformats.org/officeDocument/2006/relationships/slide" Target="slide33.xml"/><Relationship Id="rId5" Type="http://schemas.openxmlformats.org/officeDocument/2006/relationships/image" Target="../media/image124.png"/><Relationship Id="rId10" Type="http://schemas.openxmlformats.org/officeDocument/2006/relationships/slide" Target="slide12.xml"/><Relationship Id="rId4" Type="http://schemas.openxmlformats.org/officeDocument/2006/relationships/image" Target="../media/image123.png"/><Relationship Id="rId9" Type="http://schemas.openxmlformats.org/officeDocument/2006/relationships/slide" Target="slide3.xml"/></Relationships>
</file>

<file path=ppt/slides/_rels/slide5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27.png"/><Relationship Id="rId7" Type="http://schemas.openxmlformats.org/officeDocument/2006/relationships/slide" Target="slide2.xml"/><Relationship Id="rId12" Type="http://schemas.openxmlformats.org/officeDocument/2006/relationships/image" Target="../media/image20.png"/><Relationship Id="rId2" Type="http://schemas.openxmlformats.org/officeDocument/2006/relationships/image" Target="../media/image126.png"/><Relationship Id="rId1" Type="http://schemas.openxmlformats.org/officeDocument/2006/relationships/slideLayout" Target="../slideLayouts/slideLayout7.xml"/><Relationship Id="rId6" Type="http://schemas.openxmlformats.org/officeDocument/2006/relationships/slide" Target="slide46.xml"/><Relationship Id="rId11" Type="http://schemas.openxmlformats.org/officeDocument/2006/relationships/slide" Target="slide77.xml"/><Relationship Id="rId5" Type="http://schemas.openxmlformats.org/officeDocument/2006/relationships/image" Target="../media/image129.png"/><Relationship Id="rId10" Type="http://schemas.openxmlformats.org/officeDocument/2006/relationships/slide" Target="slide33.xml"/><Relationship Id="rId4" Type="http://schemas.openxmlformats.org/officeDocument/2006/relationships/image" Target="../media/image128.png"/><Relationship Id="rId9" Type="http://schemas.openxmlformats.org/officeDocument/2006/relationships/slide" Target="slide12.xml"/></Relationships>
</file>

<file path=ppt/slides/_rels/slide54.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46.xml"/><Relationship Id="rId7" Type="http://schemas.openxmlformats.org/officeDocument/2006/relationships/slide" Target="slide33.xml"/><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image" Target="../media/image20.png"/><Relationship Id="rId5" Type="http://schemas.openxmlformats.org/officeDocument/2006/relationships/slide" Target="slide3.xml"/><Relationship Id="rId10" Type="http://schemas.openxmlformats.org/officeDocument/2006/relationships/image" Target="../media/image132.png"/><Relationship Id="rId4" Type="http://schemas.openxmlformats.org/officeDocument/2006/relationships/slide" Target="slide2.xml"/><Relationship Id="rId9" Type="http://schemas.openxmlformats.org/officeDocument/2006/relationships/image" Target="../media/image131.png"/></Relationships>
</file>

<file path=ppt/slides/_rels/slide55.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134.png"/><Relationship Id="rId7" Type="http://schemas.openxmlformats.org/officeDocument/2006/relationships/slide" Target="slide12.xml"/><Relationship Id="rId2" Type="http://schemas.openxmlformats.org/officeDocument/2006/relationships/image" Target="../media/image133.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xml"/><Relationship Id="rId10" Type="http://schemas.openxmlformats.org/officeDocument/2006/relationships/image" Target="../media/image20.png"/><Relationship Id="rId4" Type="http://schemas.openxmlformats.org/officeDocument/2006/relationships/slide" Target="slide46.xml"/><Relationship Id="rId9" Type="http://schemas.openxmlformats.org/officeDocument/2006/relationships/slide" Target="slide77.xml"/></Relationships>
</file>

<file path=ppt/slides/_rels/slide56.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20.png"/><Relationship Id="rId3" Type="http://schemas.openxmlformats.org/officeDocument/2006/relationships/image" Target="../media/image136.png"/><Relationship Id="rId7" Type="http://schemas.openxmlformats.org/officeDocument/2006/relationships/slide" Target="slide3.xml"/><Relationship Id="rId12" Type="http://schemas.openxmlformats.org/officeDocument/2006/relationships/image" Target="../media/image100.png"/><Relationship Id="rId2" Type="http://schemas.openxmlformats.org/officeDocument/2006/relationships/image" Target="../media/image135.pn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138.png"/><Relationship Id="rId5" Type="http://schemas.openxmlformats.org/officeDocument/2006/relationships/slide" Target="slide46.xml"/><Relationship Id="rId10" Type="http://schemas.openxmlformats.org/officeDocument/2006/relationships/slide" Target="slide77.xml"/><Relationship Id="rId4" Type="http://schemas.openxmlformats.org/officeDocument/2006/relationships/image" Target="../media/image137.png"/><Relationship Id="rId9" Type="http://schemas.openxmlformats.org/officeDocument/2006/relationships/slide" Target="slide33.xml"/></Relationships>
</file>

<file path=ppt/slides/_rels/slide57.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140.png"/><Relationship Id="rId7" Type="http://schemas.openxmlformats.org/officeDocument/2006/relationships/slide" Target="slide12.xml"/><Relationship Id="rId12" Type="http://schemas.openxmlformats.org/officeDocument/2006/relationships/image" Target="../media/image20.png"/><Relationship Id="rId2" Type="http://schemas.openxmlformats.org/officeDocument/2006/relationships/image" Target="../media/image139.png"/><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image" Target="../media/image142.png"/><Relationship Id="rId5" Type="http://schemas.openxmlformats.org/officeDocument/2006/relationships/slide" Target="slide2.xml"/><Relationship Id="rId10" Type="http://schemas.openxmlformats.org/officeDocument/2006/relationships/image" Target="../media/image141.png"/><Relationship Id="rId4" Type="http://schemas.openxmlformats.org/officeDocument/2006/relationships/slide" Target="slide46.xml"/><Relationship Id="rId9" Type="http://schemas.openxmlformats.org/officeDocument/2006/relationships/slide" Target="slide77.xml"/></Relationships>
</file>

<file path=ppt/slides/_rels/slide58.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144.png"/><Relationship Id="rId7" Type="http://schemas.openxmlformats.org/officeDocument/2006/relationships/slide" Target="slide12.xml"/><Relationship Id="rId2" Type="http://schemas.openxmlformats.org/officeDocument/2006/relationships/image" Target="../media/image143.png"/><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image" Target="../media/image20.png"/><Relationship Id="rId5" Type="http://schemas.openxmlformats.org/officeDocument/2006/relationships/slide" Target="slide2.xml"/><Relationship Id="rId10" Type="http://schemas.openxmlformats.org/officeDocument/2006/relationships/image" Target="../media/image145.png"/><Relationship Id="rId4" Type="http://schemas.openxmlformats.org/officeDocument/2006/relationships/slide" Target="slide46.xml"/><Relationship Id="rId9" Type="http://schemas.openxmlformats.org/officeDocument/2006/relationships/slide" Target="slide77.xml"/></Relationships>
</file>

<file path=ppt/slides/_rels/slide59.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image" Target="../media/image20.png"/><Relationship Id="rId5" Type="http://schemas.openxmlformats.org/officeDocument/2006/relationships/slide" Target="slide12.xml"/><Relationship Id="rId10" Type="http://schemas.openxmlformats.org/officeDocument/2006/relationships/image" Target="../media/image146.png"/><Relationship Id="rId4" Type="http://schemas.openxmlformats.org/officeDocument/2006/relationships/slide" Target="slide3.xml"/><Relationship Id="rId9" Type="http://schemas.openxmlformats.org/officeDocument/2006/relationships/image" Target="../media/image104.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2.xml"/><Relationship Id="rId7" Type="http://schemas.openxmlformats.org/officeDocument/2006/relationships/slide" Target="slide77.xml"/><Relationship Id="rId2" Type="http://schemas.openxmlformats.org/officeDocument/2006/relationships/slide" Target="slide33.xml"/><Relationship Id="rId1" Type="http://schemas.openxmlformats.org/officeDocument/2006/relationships/slideLayout" Target="../slideLayouts/slideLayout7.xml"/><Relationship Id="rId6" Type="http://schemas.openxmlformats.org/officeDocument/2006/relationships/slide" Target="slide46.xml"/><Relationship Id="rId5" Type="http://schemas.openxmlformats.org/officeDocument/2006/relationships/slide" Target="slide12.xml"/><Relationship Id="rId4" Type="http://schemas.openxmlformats.org/officeDocument/2006/relationships/slide" Target="slide3.xml"/></Relationships>
</file>

<file path=ppt/slides/_rels/slide60.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46.png"/><Relationship Id="rId4" Type="http://schemas.openxmlformats.org/officeDocument/2006/relationships/image" Target="../media/image149.png"/></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4.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55.png"/><Relationship Id="rId7" Type="http://schemas.openxmlformats.org/officeDocument/2006/relationships/image" Target="../media/image158.png"/><Relationship Id="rId2" Type="http://schemas.openxmlformats.org/officeDocument/2006/relationships/image" Target="../media/image154.png"/><Relationship Id="rId1" Type="http://schemas.openxmlformats.org/officeDocument/2006/relationships/slideLayout" Target="../slideLayouts/slideLayout7.xml"/><Relationship Id="rId6" Type="http://schemas.openxmlformats.org/officeDocument/2006/relationships/image" Target="../media/image157.png"/><Relationship Id="rId11" Type="http://schemas.openxmlformats.org/officeDocument/2006/relationships/image" Target="../media/image20.png"/><Relationship Id="rId5" Type="http://schemas.openxmlformats.org/officeDocument/2006/relationships/hyperlink" Target="mailto:APInfo@T-Mobile.com" TargetMode="External"/><Relationship Id="rId10" Type="http://schemas.openxmlformats.org/officeDocument/2006/relationships/image" Target="../media/image146.png"/><Relationship Id="rId4" Type="http://schemas.openxmlformats.org/officeDocument/2006/relationships/image" Target="../media/image156.png"/><Relationship Id="rId9" Type="http://schemas.openxmlformats.org/officeDocument/2006/relationships/image" Target="../media/image160.png"/></Relationships>
</file>

<file path=ppt/slides/_rels/slide65.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164.png"/><Relationship Id="rId3" Type="http://schemas.openxmlformats.org/officeDocument/2006/relationships/image" Target="../media/image162.png"/><Relationship Id="rId7" Type="http://schemas.openxmlformats.org/officeDocument/2006/relationships/slide" Target="slide3.xml"/><Relationship Id="rId12" Type="http://schemas.openxmlformats.org/officeDocument/2006/relationships/image" Target="../media/image146.png"/><Relationship Id="rId2" Type="http://schemas.openxmlformats.org/officeDocument/2006/relationships/image" Target="../media/image161.pn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157.png"/><Relationship Id="rId5" Type="http://schemas.openxmlformats.org/officeDocument/2006/relationships/slide" Target="slide46.xml"/><Relationship Id="rId10" Type="http://schemas.openxmlformats.org/officeDocument/2006/relationships/slide" Target="slide77.xml"/><Relationship Id="rId4" Type="http://schemas.openxmlformats.org/officeDocument/2006/relationships/image" Target="../media/image163.png"/><Relationship Id="rId9" Type="http://schemas.openxmlformats.org/officeDocument/2006/relationships/slide" Target="slide33.xml"/><Relationship Id="rId14" Type="http://schemas.openxmlformats.org/officeDocument/2006/relationships/image" Target="../media/image20.png"/></Relationships>
</file>

<file path=ppt/slides/_rels/slide6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67.xml"/><Relationship Id="rId7" Type="http://schemas.openxmlformats.org/officeDocument/2006/relationships/image" Target="../media/image164.png"/><Relationship Id="rId2" Type="http://schemas.openxmlformats.org/officeDocument/2006/relationships/image" Target="../media/image140.png"/><Relationship Id="rId1" Type="http://schemas.openxmlformats.org/officeDocument/2006/relationships/slideLayout" Target="../slideLayouts/slideLayout7.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65.png"/></Relationships>
</file>

<file path=ppt/slides/_rels/slide6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45.png"/><Relationship Id="rId4" Type="http://schemas.openxmlformats.org/officeDocument/2006/relationships/slide" Target="slide67.xml"/></Relationships>
</file>

<file path=ppt/slides/_rels/slide68.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image" Target="../media/image20.png"/><Relationship Id="rId3" Type="http://schemas.openxmlformats.org/officeDocument/2006/relationships/image" Target="../media/image167.png"/><Relationship Id="rId7" Type="http://schemas.openxmlformats.org/officeDocument/2006/relationships/slide" Target="slide12.xml"/><Relationship Id="rId12" Type="http://schemas.openxmlformats.org/officeDocument/2006/relationships/image" Target="../media/image164.png"/><Relationship Id="rId2" Type="http://schemas.openxmlformats.org/officeDocument/2006/relationships/image" Target="../media/image166.png"/><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image" Target="../media/image168.png"/><Relationship Id="rId5" Type="http://schemas.openxmlformats.org/officeDocument/2006/relationships/slide" Target="slide2.xml"/><Relationship Id="rId10" Type="http://schemas.openxmlformats.org/officeDocument/2006/relationships/image" Target="../media/image157.png"/><Relationship Id="rId4" Type="http://schemas.openxmlformats.org/officeDocument/2006/relationships/slide" Target="slide46.xml"/><Relationship Id="rId9" Type="http://schemas.openxmlformats.org/officeDocument/2006/relationships/slide" Target="slide77.xml"/></Relationships>
</file>

<file path=ppt/slides/_rels/slide69.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46.xml"/><Relationship Id="rId7" Type="http://schemas.openxmlformats.org/officeDocument/2006/relationships/slide" Target="slide33.xml"/><Relationship Id="rId12" Type="http://schemas.openxmlformats.org/officeDocument/2006/relationships/image" Target="../media/image20.png"/><Relationship Id="rId2" Type="http://schemas.openxmlformats.org/officeDocument/2006/relationships/image" Target="../media/image169.pn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image" Target="../media/image164.png"/><Relationship Id="rId5" Type="http://schemas.openxmlformats.org/officeDocument/2006/relationships/slide" Target="slide3.xml"/><Relationship Id="rId10" Type="http://schemas.openxmlformats.org/officeDocument/2006/relationships/image" Target="../media/image171.png"/><Relationship Id="rId4" Type="http://schemas.openxmlformats.org/officeDocument/2006/relationships/slide" Target="slide2.xml"/><Relationship Id="rId9" Type="http://schemas.openxmlformats.org/officeDocument/2006/relationships/image" Target="../media/image170.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2.xml"/><Relationship Id="rId7" Type="http://schemas.openxmlformats.org/officeDocument/2006/relationships/slide" Target="slide77.xml"/><Relationship Id="rId2" Type="http://schemas.openxmlformats.org/officeDocument/2006/relationships/slide" Target="slide33.xml"/><Relationship Id="rId1" Type="http://schemas.openxmlformats.org/officeDocument/2006/relationships/slideLayout" Target="../slideLayouts/slideLayout7.xml"/><Relationship Id="rId6" Type="http://schemas.openxmlformats.org/officeDocument/2006/relationships/slide" Target="slide46.xml"/><Relationship Id="rId5" Type="http://schemas.openxmlformats.org/officeDocument/2006/relationships/slide" Target="slide12.xml"/><Relationship Id="rId4" Type="http://schemas.openxmlformats.org/officeDocument/2006/relationships/slide" Target="slide3.xml"/></Relationships>
</file>

<file path=ppt/slides/_rels/slide7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2.xml"/><Relationship Id="rId7" Type="http://schemas.openxmlformats.org/officeDocument/2006/relationships/slide" Target="slide77.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2.xml"/><Relationship Id="rId4" Type="http://schemas.openxmlformats.org/officeDocument/2006/relationships/slide" Target="slide3.xml"/></Relationships>
</file>

<file path=ppt/slides/_rels/slide7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2.xml"/><Relationship Id="rId7" Type="http://schemas.openxmlformats.org/officeDocument/2006/relationships/slide" Target="slide77.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2.xml"/><Relationship Id="rId4" Type="http://schemas.openxmlformats.org/officeDocument/2006/relationships/slide" Target="slide3.xml"/></Relationships>
</file>

<file path=ppt/slides/_rels/slide72.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173.png"/><Relationship Id="rId7" Type="http://schemas.openxmlformats.org/officeDocument/2006/relationships/slide" Target="slide12.xml"/><Relationship Id="rId2" Type="http://schemas.openxmlformats.org/officeDocument/2006/relationships/image" Target="../media/image172.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xml"/><Relationship Id="rId10" Type="http://schemas.openxmlformats.org/officeDocument/2006/relationships/image" Target="../media/image20.png"/><Relationship Id="rId4" Type="http://schemas.openxmlformats.org/officeDocument/2006/relationships/slide" Target="slide46.xml"/><Relationship Id="rId9" Type="http://schemas.openxmlformats.org/officeDocument/2006/relationships/slide" Target="slide77.xml"/></Relationships>
</file>

<file path=ppt/slides/_rels/slide73.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164.png"/><Relationship Id="rId7" Type="http://schemas.openxmlformats.org/officeDocument/2006/relationships/slide" Target="slide12.xml"/><Relationship Id="rId2" Type="http://schemas.openxmlformats.org/officeDocument/2006/relationships/image" Target="../media/image174.png"/><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image" Target="../media/image20.png"/><Relationship Id="rId5" Type="http://schemas.openxmlformats.org/officeDocument/2006/relationships/slide" Target="slide2.xml"/><Relationship Id="rId10" Type="http://schemas.openxmlformats.org/officeDocument/2006/relationships/image" Target="../media/image100.png"/><Relationship Id="rId4" Type="http://schemas.openxmlformats.org/officeDocument/2006/relationships/slide" Target="slide46.xml"/><Relationship Id="rId9" Type="http://schemas.openxmlformats.org/officeDocument/2006/relationships/slide" Target="slide77.xml"/></Relationships>
</file>

<file path=ppt/slides/_rels/slide74.xml.rels><?xml version="1.0" encoding="UTF-8" standalone="yes"?>
<Relationships xmlns="http://schemas.openxmlformats.org/package/2006/relationships"><Relationship Id="rId8" Type="http://schemas.openxmlformats.org/officeDocument/2006/relationships/image" Target="../media/image175.png"/><Relationship Id="rId3" Type="http://schemas.openxmlformats.org/officeDocument/2006/relationships/slide" Target="slide2.xml"/><Relationship Id="rId7" Type="http://schemas.openxmlformats.org/officeDocument/2006/relationships/slide" Target="slide77.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2.xml"/><Relationship Id="rId10" Type="http://schemas.openxmlformats.org/officeDocument/2006/relationships/image" Target="../media/image20.png"/><Relationship Id="rId4" Type="http://schemas.openxmlformats.org/officeDocument/2006/relationships/slide" Target="slide3.xml"/><Relationship Id="rId9" Type="http://schemas.openxmlformats.org/officeDocument/2006/relationships/image" Target="../media/image164.png"/></Relationships>
</file>

<file path=ppt/slides/_rels/slide7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77.png"/><Relationship Id="rId7" Type="http://schemas.openxmlformats.org/officeDocument/2006/relationships/slide" Target="slide3.xml"/><Relationship Id="rId12" Type="http://schemas.openxmlformats.org/officeDocument/2006/relationships/image" Target="../media/image20.png"/><Relationship Id="rId2" Type="http://schemas.openxmlformats.org/officeDocument/2006/relationships/image" Target="../media/image176.pn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179.png"/><Relationship Id="rId5" Type="http://schemas.openxmlformats.org/officeDocument/2006/relationships/slide" Target="slide46.xml"/><Relationship Id="rId10" Type="http://schemas.openxmlformats.org/officeDocument/2006/relationships/slide" Target="slide77.xml"/><Relationship Id="rId4" Type="http://schemas.openxmlformats.org/officeDocument/2006/relationships/image" Target="../media/image178.png"/><Relationship Id="rId9" Type="http://schemas.openxmlformats.org/officeDocument/2006/relationships/slide" Target="slide33.xml"/></Relationships>
</file>

<file path=ppt/slides/_rels/slide76.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20.png"/><Relationship Id="rId3" Type="http://schemas.openxmlformats.org/officeDocument/2006/relationships/image" Target="../media/image181.png"/><Relationship Id="rId7" Type="http://schemas.openxmlformats.org/officeDocument/2006/relationships/slide" Target="slide3.xml"/><Relationship Id="rId12" Type="http://schemas.openxmlformats.org/officeDocument/2006/relationships/image" Target="../media/image183.png"/><Relationship Id="rId2" Type="http://schemas.openxmlformats.org/officeDocument/2006/relationships/image" Target="../media/image180.PN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48.png"/><Relationship Id="rId5" Type="http://schemas.openxmlformats.org/officeDocument/2006/relationships/slide" Target="slide46.xml"/><Relationship Id="rId10" Type="http://schemas.openxmlformats.org/officeDocument/2006/relationships/slide" Target="slide77.xml"/><Relationship Id="rId4" Type="http://schemas.openxmlformats.org/officeDocument/2006/relationships/image" Target="../media/image182.png"/><Relationship Id="rId9" Type="http://schemas.openxmlformats.org/officeDocument/2006/relationships/slide" Target="slide33.xml"/></Relationships>
</file>

<file path=ppt/slides/_rels/slide77.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186.png"/><Relationship Id="rId3" Type="http://schemas.openxmlformats.org/officeDocument/2006/relationships/slide" Target="slide79.xml"/><Relationship Id="rId7" Type="http://schemas.openxmlformats.org/officeDocument/2006/relationships/slide" Target="slide3.xml"/><Relationship Id="rId12" Type="http://schemas.openxmlformats.org/officeDocument/2006/relationships/image" Target="../media/image185.png"/><Relationship Id="rId2"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184.png"/><Relationship Id="rId5" Type="http://schemas.openxmlformats.org/officeDocument/2006/relationships/slide" Target="slide46.xml"/><Relationship Id="rId10" Type="http://schemas.openxmlformats.org/officeDocument/2006/relationships/slide" Target="slide77.xml"/><Relationship Id="rId4" Type="http://schemas.openxmlformats.org/officeDocument/2006/relationships/slide" Target="slide80.xml"/><Relationship Id="rId9" Type="http://schemas.openxmlformats.org/officeDocument/2006/relationships/slide" Target="slide33.xml"/><Relationship Id="rId14" Type="http://schemas.openxmlformats.org/officeDocument/2006/relationships/image" Target="../media/image20.png"/></Relationships>
</file>

<file path=ppt/slides/_rels/slide78.xml.rels><?xml version="1.0" encoding="UTF-8" standalone="yes"?>
<Relationships xmlns="http://schemas.openxmlformats.org/package/2006/relationships"><Relationship Id="rId8" Type="http://schemas.openxmlformats.org/officeDocument/2006/relationships/hyperlink" Target="https://connectsupport.ariba.com/sites/Company?ANID=AN01013757121NAM&amp;h=S9piOuwlf5WlG6n7ZK9lQ" TargetMode="External"/><Relationship Id="rId3" Type="http://schemas.openxmlformats.org/officeDocument/2006/relationships/slide" Target="slide2.xml"/><Relationship Id="rId7" Type="http://schemas.openxmlformats.org/officeDocument/2006/relationships/slide" Target="slide77.xml"/><Relationship Id="rId12" Type="http://schemas.openxmlformats.org/officeDocument/2006/relationships/image" Target="../media/image20.png"/><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hyperlink" Target="https://support.ariba.com/AUC_Support_Tab/Contact_Support/?product=Ariba+Network&amp;locale=en&amp;persona=&amp;visibility=&amp;ANID=" TargetMode="External"/><Relationship Id="rId5" Type="http://schemas.openxmlformats.org/officeDocument/2006/relationships/slide" Target="slide12.xml"/><Relationship Id="rId10" Type="http://schemas.openxmlformats.org/officeDocument/2006/relationships/slide" Target="slide79.xml"/><Relationship Id="rId4" Type="http://schemas.openxmlformats.org/officeDocument/2006/relationships/slide" Target="slide3.xml"/><Relationship Id="rId9" Type="http://schemas.openxmlformats.org/officeDocument/2006/relationships/hyperlink" Target="mailto:SupplierEnablement@T-Mobile.com" TargetMode="External"/></Relationships>
</file>

<file path=ppt/slides/_rels/slide79.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46.xml"/><Relationship Id="rId7" Type="http://schemas.openxmlformats.org/officeDocument/2006/relationships/slide" Target="slide33.xml"/><Relationship Id="rId2" Type="http://schemas.openxmlformats.org/officeDocument/2006/relationships/image" Target="../media/image187.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10" Type="http://schemas.openxmlformats.org/officeDocument/2006/relationships/image" Target="../media/image20.png"/><Relationship Id="rId4" Type="http://schemas.openxmlformats.org/officeDocument/2006/relationships/slide" Target="slide2.xml"/><Relationship Id="rId9" Type="http://schemas.openxmlformats.org/officeDocument/2006/relationships/image" Target="../media/image188.png"/></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20.png"/><Relationship Id="rId3" Type="http://schemas.openxmlformats.org/officeDocument/2006/relationships/image" Target="../media/image30.png"/><Relationship Id="rId7" Type="http://schemas.openxmlformats.org/officeDocument/2006/relationships/slide" Target="slide33.xml"/><Relationship Id="rId12" Type="http://schemas.openxmlformats.org/officeDocument/2006/relationships/slide" Target="slide77.xm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slide" Target="slide46.xml"/><Relationship Id="rId5" Type="http://schemas.openxmlformats.org/officeDocument/2006/relationships/image" Target="../media/image32.png"/><Relationship Id="rId10" Type="http://schemas.openxmlformats.org/officeDocument/2006/relationships/slide" Target="slide12.xml"/><Relationship Id="rId4" Type="http://schemas.openxmlformats.org/officeDocument/2006/relationships/image" Target="../media/image31.png"/><Relationship Id="rId9" Type="http://schemas.openxmlformats.org/officeDocument/2006/relationships/slide" Target="slide3.xml"/></Relationships>
</file>

<file path=ppt/slides/_rels/slide80.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hyperlink" Target="http://trust.ariba.com/" TargetMode="External"/><Relationship Id="rId18" Type="http://schemas.openxmlformats.org/officeDocument/2006/relationships/image" Target="../media/image20.png"/><Relationship Id="rId3" Type="http://schemas.openxmlformats.org/officeDocument/2006/relationships/hyperlink" Target="https://my.ariba.com/30-on-Thursdays-Webinar-Series_Registration-Page.html" TargetMode="External"/><Relationship Id="rId7" Type="http://schemas.openxmlformats.org/officeDocument/2006/relationships/slide" Target="slide3.xml"/><Relationship Id="rId12" Type="http://schemas.openxmlformats.org/officeDocument/2006/relationships/hyperlink" Target="https://connect.ariba.com/anfaq.htm" TargetMode="External"/><Relationship Id="rId17" Type="http://schemas.openxmlformats.org/officeDocument/2006/relationships/hyperlink" Target="https://uex.ariba.com/?q=external-login&amp;a_fenb=is&amp;a_persona=seller&amp;a_context=transactions&amp;a_domn=aribanetwork&amp;a_lgin=false&amp;a_lang=en&amp;a_redirect=learning-center" TargetMode="External"/><Relationship Id="rId2" Type="http://schemas.openxmlformats.org/officeDocument/2006/relationships/hyperlink" Target="https://gateway.on24.com/wcc/gateway/elitesaparibacustsupport/1391535" TargetMode="External"/><Relationship Id="rId16" Type="http://schemas.openxmlformats.org/officeDocument/2006/relationships/hyperlink" Target="https://uex.ariba.com/?q=external-login&amp;a_fenb=is&amp;a_persona=seller&amp;a_context=transactions&amp;a_domn=aribanetwork&amp;a_lgin=false&amp;a_lang=en&amp;a_redirect=support-center" TargetMode="Externa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hyperlink" Target="https://www.ariba.com/ariba-network/ariba-network-for-suppliers/subscriptions-and-pricing" TargetMode="External"/><Relationship Id="rId5" Type="http://schemas.openxmlformats.org/officeDocument/2006/relationships/slide" Target="slide46.xml"/><Relationship Id="rId15" Type="http://schemas.openxmlformats.org/officeDocument/2006/relationships/hyperlink" Target="https://www.ariba.com/ariba-network/ariba-network-for-suppliers/fulfillment-on-ariba-network" TargetMode="External"/><Relationship Id="rId10" Type="http://schemas.openxmlformats.org/officeDocument/2006/relationships/slide" Target="slide77.xml"/><Relationship Id="rId4" Type="http://schemas.openxmlformats.org/officeDocument/2006/relationships/hyperlink" Target="https://www.ariba.com/resources/live-demos" TargetMode="External"/><Relationship Id="rId9" Type="http://schemas.openxmlformats.org/officeDocument/2006/relationships/slide" Target="slide33.xml"/><Relationship Id="rId14" Type="http://schemas.openxmlformats.org/officeDocument/2006/relationships/hyperlink" Target="https://www.ariba.com/ariba-network/ariba-network-for-suppliers/selling-on-ariba-network/sap-ariba-discovery"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34.png"/><Relationship Id="rId7" Type="http://schemas.openxmlformats.org/officeDocument/2006/relationships/slide" Target="slide2.xml"/><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77.xml"/><Relationship Id="rId5" Type="http://schemas.openxmlformats.org/officeDocument/2006/relationships/image" Target="../media/image35.png"/><Relationship Id="rId10" Type="http://schemas.openxmlformats.org/officeDocument/2006/relationships/slide" Target="slide46.xml"/><Relationship Id="rId4" Type="http://schemas.openxmlformats.org/officeDocument/2006/relationships/hyperlink" Target="https://www.sap.com/products/business-network/suppliers/enterprise-account.html" TargetMode="External"/><Relationship Id="rId9"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esentation Title"/>
          <p:cNvSpPr>
            <a:spLocks noGrp="1"/>
          </p:cNvSpPr>
          <p:nvPr>
            <p:ph type="title"/>
          </p:nvPr>
        </p:nvSpPr>
        <p:spPr bwMode="gray">
          <a:xfrm>
            <a:off x="288001" y="2706317"/>
            <a:ext cx="8596800" cy="997196"/>
          </a:xfrm>
        </p:spPr>
        <p:txBody>
          <a:bodyPr/>
          <a:lstStyle/>
          <a:p>
            <a:r>
              <a:rPr lang="en-US" dirty="0"/>
              <a:t>T-Mobile </a:t>
            </a:r>
            <a:br>
              <a:rPr lang="en-US" dirty="0"/>
            </a:br>
            <a:r>
              <a:rPr lang="en-US" dirty="0">
                <a:solidFill>
                  <a:schemeClr val="accent1"/>
                </a:solidFill>
              </a:rPr>
              <a:t>Supplier Guide </a:t>
            </a:r>
            <a:endParaRPr lang="de-DE" dirty="0">
              <a:solidFill>
                <a:schemeClr val="accent1"/>
              </a:solidFill>
            </a:endParaRPr>
          </a:p>
        </p:txBody>
      </p:sp>
      <p:pic>
        <p:nvPicPr>
          <p:cNvPr id="10" name="Picture 9">
            <a:extLst>
              <a:ext uri="{FF2B5EF4-FFF2-40B4-BE49-F238E27FC236}">
                <a16:creationId xmlns:a16="http://schemas.microsoft.com/office/drawing/2014/main" id="{88BE37B4-BF35-47E9-9B65-B6D3D08302A2}"/>
              </a:ext>
            </a:extLst>
          </p:cNvPr>
          <p:cNvPicPr>
            <a:picLocks noChangeAspect="1"/>
          </p:cNvPicPr>
          <p:nvPr/>
        </p:nvPicPr>
        <p:blipFill>
          <a:blip r:embed="rId2"/>
          <a:stretch>
            <a:fillRect/>
          </a:stretch>
        </p:blipFill>
        <p:spPr>
          <a:xfrm>
            <a:off x="7856622" y="2121570"/>
            <a:ext cx="2626895" cy="2614863"/>
          </a:xfrm>
          <a:prstGeom prst="rect">
            <a:avLst/>
          </a:prstGeom>
        </p:spPr>
      </p:pic>
      <p:pic>
        <p:nvPicPr>
          <p:cNvPr id="3" name="Picture 2">
            <a:extLst>
              <a:ext uri="{FF2B5EF4-FFF2-40B4-BE49-F238E27FC236}">
                <a16:creationId xmlns:a16="http://schemas.microsoft.com/office/drawing/2014/main" id="{4C103E1E-0E1C-9103-64B6-CAA3A623716B}"/>
              </a:ext>
            </a:extLst>
          </p:cNvPr>
          <p:cNvPicPr>
            <a:picLocks noChangeAspect="1"/>
          </p:cNvPicPr>
          <p:nvPr/>
        </p:nvPicPr>
        <p:blipFill>
          <a:blip r:embed="rId3"/>
          <a:stretch>
            <a:fillRect/>
          </a:stretch>
        </p:blipFill>
        <p:spPr>
          <a:xfrm>
            <a:off x="288000" y="1673396"/>
            <a:ext cx="1128423" cy="558355"/>
          </a:xfrm>
          <a:prstGeom prst="rect">
            <a:avLst/>
          </a:prstGeom>
        </p:spPr>
      </p:pic>
      <p:pic>
        <p:nvPicPr>
          <p:cNvPr id="5" name="Picture 4">
            <a:extLst>
              <a:ext uri="{FF2B5EF4-FFF2-40B4-BE49-F238E27FC236}">
                <a16:creationId xmlns:a16="http://schemas.microsoft.com/office/drawing/2014/main" id="{B8F25F8D-DB23-37C8-E1F8-53E91BDFC2A9}"/>
              </a:ext>
            </a:extLst>
          </p:cNvPr>
          <p:cNvPicPr>
            <a:picLocks noChangeAspect="1"/>
          </p:cNvPicPr>
          <p:nvPr/>
        </p:nvPicPr>
        <p:blipFill>
          <a:blip r:embed="rId4"/>
          <a:stretch>
            <a:fillRect/>
          </a:stretch>
        </p:blipFill>
        <p:spPr>
          <a:xfrm>
            <a:off x="0" y="5588747"/>
            <a:ext cx="3558949" cy="1098818"/>
          </a:xfrm>
          <a:prstGeom prst="rect">
            <a:avLst/>
          </a:prstGeom>
        </p:spPr>
      </p:pic>
    </p:spTree>
    <p:extLst>
      <p:ext uri="{BB962C8B-B14F-4D97-AF65-F5344CB8AC3E}">
        <p14:creationId xmlns:p14="http://schemas.microsoft.com/office/powerpoint/2010/main" val="3316874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B6AF-E34D-4D34-93D8-D7234420A660}"/>
              </a:ext>
            </a:extLst>
          </p:cNvPr>
          <p:cNvSpPr>
            <a:spLocks noGrp="1"/>
          </p:cNvSpPr>
          <p:nvPr>
            <p:ph type="title"/>
          </p:nvPr>
        </p:nvSpPr>
        <p:spPr>
          <a:xfrm>
            <a:off x="504002" y="504001"/>
            <a:ext cx="11186476" cy="369332"/>
          </a:xfrm>
        </p:spPr>
        <p:txBody>
          <a:bodyPr/>
          <a:lstStyle/>
          <a:p>
            <a:r>
              <a:rPr lang="en-US" dirty="0"/>
              <a:t>Supplier Fee Schedule</a:t>
            </a:r>
          </a:p>
        </p:txBody>
      </p:sp>
      <p:sp>
        <p:nvSpPr>
          <p:cNvPr id="4" name="Rectangle 3">
            <a:extLst>
              <a:ext uri="{FF2B5EF4-FFF2-40B4-BE49-F238E27FC236}">
                <a16:creationId xmlns:a16="http://schemas.microsoft.com/office/drawing/2014/main" id="{A8373CAF-3ABA-40E7-B7B9-B775885CEAEC}"/>
              </a:ext>
            </a:extLst>
          </p:cNvPr>
          <p:cNvSpPr txBox="1">
            <a:spLocks noChangeArrowheads="1"/>
          </p:cNvSpPr>
          <p:nvPr/>
        </p:nvSpPr>
        <p:spPr bwMode="auto">
          <a:xfrm>
            <a:off x="4310789" y="1313337"/>
            <a:ext cx="3393150" cy="377826"/>
          </a:xfrm>
          <a:prstGeom prst="rect">
            <a:avLst/>
          </a:prstGeom>
          <a:noFill/>
          <a:ln w="9525">
            <a:noFill/>
            <a:miter lim="800000"/>
            <a:headEnd/>
            <a:tailEnd/>
          </a:ln>
        </p:spPr>
        <p:txBody>
          <a:bodyPr vert="horz" wrap="square" lIns="81637" tIns="40819" rIns="81637" bIns="40819" numCol="1" anchor="t" anchorCtr="0" compatLnSpc="1">
            <a:prstTxWarp prst="textNoShape">
              <a:avLst/>
            </a:prstTxWarp>
          </a:bodyPr>
          <a:lstStyle/>
          <a:p>
            <a:pPr defTabSz="898494">
              <a:lnSpc>
                <a:spcPct val="90000"/>
              </a:lnSpc>
              <a:spcBef>
                <a:spcPct val="40000"/>
              </a:spcBef>
              <a:buClr>
                <a:srgbClr val="FFC000"/>
              </a:buClr>
              <a:buSzPct val="130000"/>
              <a:defRPr/>
            </a:pPr>
            <a:r>
              <a:rPr lang="en-US" sz="2001" kern="0" dirty="0">
                <a:solidFill>
                  <a:srgbClr val="000000"/>
                </a:solidFill>
              </a:rPr>
              <a:t>Please select your currency:</a:t>
            </a:r>
          </a:p>
        </p:txBody>
      </p:sp>
      <p:grpSp>
        <p:nvGrpSpPr>
          <p:cNvPr id="3" name="Group 2">
            <a:extLst>
              <a:ext uri="{FF2B5EF4-FFF2-40B4-BE49-F238E27FC236}">
                <a16:creationId xmlns:a16="http://schemas.microsoft.com/office/drawing/2014/main" id="{C4FEC6DD-EC50-4F59-92EA-0A7A056E1696}"/>
              </a:ext>
            </a:extLst>
          </p:cNvPr>
          <p:cNvGrpSpPr/>
          <p:nvPr/>
        </p:nvGrpSpPr>
        <p:grpSpPr>
          <a:xfrm>
            <a:off x="5116758" y="1878109"/>
            <a:ext cx="1781209" cy="1888082"/>
            <a:chOff x="4140231" y="2071687"/>
            <a:chExt cx="1781209" cy="1888082"/>
          </a:xfrm>
        </p:grpSpPr>
        <p:sp>
          <p:nvSpPr>
            <p:cNvPr id="5" name="Rectangle: Rounded Corners 4">
              <a:hlinkClick r:id="rId2" action="ppaction://hlinksldjump"/>
              <a:extLst>
                <a:ext uri="{FF2B5EF4-FFF2-40B4-BE49-F238E27FC236}">
                  <a16:creationId xmlns:a16="http://schemas.microsoft.com/office/drawing/2014/main" id="{AD951819-6AA9-4B75-87D8-EF48CD7B6753}"/>
                </a:ext>
              </a:extLst>
            </p:cNvPr>
            <p:cNvSpPr/>
            <p:nvPr/>
          </p:nvSpPr>
          <p:spPr>
            <a:xfrm>
              <a:off x="4140231" y="2071687"/>
              <a:ext cx="1781209" cy="1227253"/>
            </a:xfrm>
            <a:prstGeom prst="roundRect">
              <a:avLst/>
            </a:prstGeom>
            <a:no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6" name="Freeform: Shape 5">
              <a:hlinkClick r:id="rId2" action="ppaction://hlinksldjump"/>
              <a:extLst>
                <a:ext uri="{FF2B5EF4-FFF2-40B4-BE49-F238E27FC236}">
                  <a16:creationId xmlns:a16="http://schemas.microsoft.com/office/drawing/2014/main" id="{5FA5890F-026D-481B-ABF6-4E8061EE1A84}"/>
                </a:ext>
              </a:extLst>
            </p:cNvPr>
            <p:cNvSpPr/>
            <p:nvPr/>
          </p:nvSpPr>
          <p:spPr>
            <a:xfrm>
              <a:off x="4140231" y="3298941"/>
              <a:ext cx="1781209" cy="660828"/>
            </a:xfrm>
            <a:custGeom>
              <a:avLst/>
              <a:gdLst>
                <a:gd name="connsiteX0" fmla="*/ 0 w 1781209"/>
                <a:gd name="connsiteY0" fmla="*/ 0 h 660828"/>
                <a:gd name="connsiteX1" fmla="*/ 1781209 w 1781209"/>
                <a:gd name="connsiteY1" fmla="*/ 0 h 660828"/>
                <a:gd name="connsiteX2" fmla="*/ 1781209 w 1781209"/>
                <a:gd name="connsiteY2" fmla="*/ 660828 h 660828"/>
                <a:gd name="connsiteX3" fmla="*/ 0 w 1781209"/>
                <a:gd name="connsiteY3" fmla="*/ 660828 h 660828"/>
                <a:gd name="connsiteX4" fmla="*/ 0 w 1781209"/>
                <a:gd name="connsiteY4" fmla="*/ 0 h 660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209" h="660828">
                  <a:moveTo>
                    <a:pt x="0" y="0"/>
                  </a:moveTo>
                  <a:lnTo>
                    <a:pt x="1781209" y="0"/>
                  </a:lnTo>
                  <a:lnTo>
                    <a:pt x="1781209" y="660828"/>
                  </a:lnTo>
                  <a:lnTo>
                    <a:pt x="0" y="6608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0" numCol="1" spcCol="1270" anchor="t" anchorCtr="0">
              <a:noAutofit/>
            </a:bodyPr>
            <a:lstStyle/>
            <a:p>
              <a:pPr algn="ctr" defTabSz="800107">
                <a:lnSpc>
                  <a:spcPct val="90000"/>
                </a:lnSpc>
                <a:spcBef>
                  <a:spcPct val="0"/>
                </a:spcBef>
                <a:spcAft>
                  <a:spcPct val="35000"/>
                </a:spcAft>
              </a:pPr>
              <a:r>
                <a:rPr lang="en-US" sz="1800" dirty="0"/>
                <a:t>$USD</a:t>
              </a:r>
            </a:p>
          </p:txBody>
        </p:sp>
      </p:grpSp>
      <p:pic>
        <p:nvPicPr>
          <p:cNvPr id="13" name="Picture 12">
            <a:hlinkClick r:id="rId2" action="ppaction://hlinksldjump"/>
            <a:extLst>
              <a:ext uri="{FF2B5EF4-FFF2-40B4-BE49-F238E27FC236}">
                <a16:creationId xmlns:a16="http://schemas.microsoft.com/office/drawing/2014/main" id="{DC032225-6125-4C10-A1E0-5EE4A17B61D4}"/>
              </a:ext>
            </a:extLst>
          </p:cNvPr>
          <p:cNvPicPr>
            <a:picLocks noChangeAspect="1"/>
          </p:cNvPicPr>
          <p:nvPr/>
        </p:nvPicPr>
        <p:blipFill>
          <a:blip r:embed="rId3"/>
          <a:stretch>
            <a:fillRect/>
          </a:stretch>
        </p:blipFill>
        <p:spPr>
          <a:xfrm>
            <a:off x="5463132" y="1919077"/>
            <a:ext cx="1088463" cy="1088463"/>
          </a:xfrm>
          <a:prstGeom prst="rect">
            <a:avLst/>
          </a:prstGeom>
        </p:spPr>
      </p:pic>
      <p:sp>
        <p:nvSpPr>
          <p:cNvPr id="34" name="object 31">
            <a:hlinkClick r:id="rId4" action="ppaction://hlinksldjump"/>
            <a:extLst>
              <a:ext uri="{FF2B5EF4-FFF2-40B4-BE49-F238E27FC236}">
                <a16:creationId xmlns:a16="http://schemas.microsoft.com/office/drawing/2014/main" id="{3CFDF8F4-3D9C-4267-B02C-54304F56A7D3}"/>
              </a:ext>
            </a:extLst>
          </p:cNvPr>
          <p:cNvSpPr txBox="1"/>
          <p:nvPr/>
        </p:nvSpPr>
        <p:spPr>
          <a:xfrm>
            <a:off x="11785579" y="4050478"/>
            <a:ext cx="409595" cy="94914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sz="1000" dirty="0">
              <a:solidFill>
                <a:prstClr val="black"/>
              </a:solidFill>
              <a:cs typeface="Arial"/>
            </a:endParaRPr>
          </a:p>
        </p:txBody>
      </p:sp>
      <p:sp>
        <p:nvSpPr>
          <p:cNvPr id="35" name="object 29">
            <a:hlinkClick r:id="rId5" action="ppaction://hlinksldjump"/>
            <a:extLst>
              <a:ext uri="{FF2B5EF4-FFF2-40B4-BE49-F238E27FC236}">
                <a16:creationId xmlns:a16="http://schemas.microsoft.com/office/drawing/2014/main" id="{7D37DA10-0C67-4996-8223-01A4E69731FF}"/>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sz="1000" dirty="0">
              <a:solidFill>
                <a:prstClr val="black"/>
              </a:solidFill>
              <a:cs typeface="Arial"/>
            </a:endParaRPr>
          </a:p>
        </p:txBody>
      </p:sp>
      <p:sp>
        <p:nvSpPr>
          <p:cNvPr id="36" name="object 31">
            <a:hlinkClick r:id="rId6" action="ppaction://hlinksldjump"/>
            <a:extLst>
              <a:ext uri="{FF2B5EF4-FFF2-40B4-BE49-F238E27FC236}">
                <a16:creationId xmlns:a16="http://schemas.microsoft.com/office/drawing/2014/main" id="{BFE939AE-2EC6-4F5F-8454-43C011BEA723}"/>
              </a:ext>
            </a:extLst>
          </p:cNvPr>
          <p:cNvSpPr txBox="1"/>
          <p:nvPr/>
        </p:nvSpPr>
        <p:spPr>
          <a:xfrm>
            <a:off x="11787364" y="1229858"/>
            <a:ext cx="407810" cy="949765"/>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sz="1000" dirty="0">
              <a:solidFill>
                <a:prstClr val="black"/>
              </a:solidFill>
              <a:cs typeface="Arial"/>
            </a:endParaRPr>
          </a:p>
        </p:txBody>
      </p:sp>
      <p:sp>
        <p:nvSpPr>
          <p:cNvPr id="37" name="object 48">
            <a:extLst>
              <a:ext uri="{FF2B5EF4-FFF2-40B4-BE49-F238E27FC236}">
                <a16:creationId xmlns:a16="http://schemas.microsoft.com/office/drawing/2014/main" id="{CAAE82C8-B9A3-4E17-B3A4-CB60A268677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sz="1799" kern="0" dirty="0">
              <a:solidFill>
                <a:prstClr val="black"/>
              </a:solidFill>
            </a:endParaRPr>
          </a:p>
        </p:txBody>
      </p:sp>
      <p:sp>
        <p:nvSpPr>
          <p:cNvPr id="38" name="object 31">
            <a:hlinkClick r:id="rId7" action="ppaction://hlinksldjump"/>
            <a:extLst>
              <a:ext uri="{FF2B5EF4-FFF2-40B4-BE49-F238E27FC236}">
                <a16:creationId xmlns:a16="http://schemas.microsoft.com/office/drawing/2014/main" id="{FAC35986-DCA6-478A-A6C7-E4B645921359}"/>
              </a:ext>
            </a:extLst>
          </p:cNvPr>
          <p:cNvSpPr txBox="1"/>
          <p:nvPr/>
        </p:nvSpPr>
        <p:spPr>
          <a:xfrm>
            <a:off x="11785579" y="2175290"/>
            <a:ext cx="409595" cy="980601"/>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sz="1000" dirty="0">
              <a:solidFill>
                <a:prstClr val="black"/>
              </a:solidFill>
              <a:cs typeface="Arial"/>
            </a:endParaRPr>
          </a:p>
        </p:txBody>
      </p:sp>
      <p:sp>
        <p:nvSpPr>
          <p:cNvPr id="39" name="object 31">
            <a:hlinkClick r:id="rId4" action="ppaction://hlinksldjump"/>
            <a:extLst>
              <a:ext uri="{FF2B5EF4-FFF2-40B4-BE49-F238E27FC236}">
                <a16:creationId xmlns:a16="http://schemas.microsoft.com/office/drawing/2014/main" id="{F416F61B-60C2-4987-9A0B-18D99192E847}"/>
              </a:ext>
            </a:extLst>
          </p:cNvPr>
          <p:cNvSpPr txBox="1"/>
          <p:nvPr/>
        </p:nvSpPr>
        <p:spPr>
          <a:xfrm>
            <a:off x="11778214" y="3117139"/>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sz="1000" dirty="0">
              <a:solidFill>
                <a:prstClr val="black"/>
              </a:solidFill>
              <a:cs typeface="Arial"/>
            </a:endParaRPr>
          </a:p>
        </p:txBody>
      </p:sp>
      <p:sp>
        <p:nvSpPr>
          <p:cNvPr id="40" name="object 31">
            <a:hlinkClick r:id="rId8" action="ppaction://hlinksldjump"/>
            <a:extLst>
              <a:ext uri="{FF2B5EF4-FFF2-40B4-BE49-F238E27FC236}">
                <a16:creationId xmlns:a16="http://schemas.microsoft.com/office/drawing/2014/main" id="{1C40C649-B63B-4865-96AA-67F38DDBCD2D}"/>
              </a:ext>
            </a:extLst>
          </p:cNvPr>
          <p:cNvSpPr txBox="1"/>
          <p:nvPr/>
        </p:nvSpPr>
        <p:spPr>
          <a:xfrm>
            <a:off x="11778214" y="4991828"/>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sz="1000" dirty="0">
              <a:solidFill>
                <a:prstClr val="black"/>
              </a:solidFill>
              <a:cs typeface="Arial"/>
            </a:endParaRPr>
          </a:p>
        </p:txBody>
      </p:sp>
      <p:sp>
        <p:nvSpPr>
          <p:cNvPr id="41" name="object 31">
            <a:hlinkClick r:id="rId9" action="ppaction://hlinksldjump"/>
            <a:extLst>
              <a:ext uri="{FF2B5EF4-FFF2-40B4-BE49-F238E27FC236}">
                <a16:creationId xmlns:a16="http://schemas.microsoft.com/office/drawing/2014/main" id="{ADC259C2-AD46-414A-9EEF-284510C60FB5}"/>
              </a:ext>
            </a:extLst>
          </p:cNvPr>
          <p:cNvSpPr txBox="1"/>
          <p:nvPr/>
        </p:nvSpPr>
        <p:spPr>
          <a:xfrm>
            <a:off x="11785579" y="591736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sz="1000" dirty="0">
              <a:solidFill>
                <a:prstClr val="black"/>
              </a:solidFill>
              <a:cs typeface="Arial"/>
            </a:endParaRPr>
          </a:p>
        </p:txBody>
      </p:sp>
      <p:pic>
        <p:nvPicPr>
          <p:cNvPr id="7" name="Picture 6">
            <a:extLst>
              <a:ext uri="{FF2B5EF4-FFF2-40B4-BE49-F238E27FC236}">
                <a16:creationId xmlns:a16="http://schemas.microsoft.com/office/drawing/2014/main" id="{F69BAE6B-F868-4C41-D29B-09DE642DA03E}"/>
              </a:ext>
            </a:extLst>
          </p:cNvPr>
          <p:cNvPicPr>
            <a:picLocks noChangeAspect="1"/>
          </p:cNvPicPr>
          <p:nvPr/>
        </p:nvPicPr>
        <p:blipFill>
          <a:blip r:embed="rId10"/>
          <a:stretch>
            <a:fillRect/>
          </a:stretch>
        </p:blipFill>
        <p:spPr>
          <a:xfrm>
            <a:off x="0" y="6387684"/>
            <a:ext cx="3974937" cy="274344"/>
          </a:xfrm>
          <a:prstGeom prst="rect">
            <a:avLst/>
          </a:prstGeom>
        </p:spPr>
      </p:pic>
    </p:spTree>
    <p:extLst>
      <p:ext uri="{BB962C8B-B14F-4D97-AF65-F5344CB8AC3E}">
        <p14:creationId xmlns:p14="http://schemas.microsoft.com/office/powerpoint/2010/main" val="1135223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Group 32"/>
          <p:cNvGraphicFramePr>
            <a:graphicFrameLocks noGrp="1"/>
          </p:cNvGraphicFramePr>
          <p:nvPr/>
        </p:nvGraphicFramePr>
        <p:xfrm>
          <a:off x="391166" y="1397495"/>
          <a:ext cx="4491133" cy="3246544"/>
        </p:xfrm>
        <a:graphic>
          <a:graphicData uri="http://schemas.openxmlformats.org/drawingml/2006/table">
            <a:tbl>
              <a:tblPr/>
              <a:tblGrid>
                <a:gridCol w="4491133">
                  <a:extLst>
                    <a:ext uri="{9D8B030D-6E8A-4147-A177-3AD203B41FA5}">
                      <a16:colId xmlns:a16="http://schemas.microsoft.com/office/drawing/2014/main" val="20000"/>
                    </a:ext>
                  </a:extLst>
                </a:gridCol>
              </a:tblGrid>
              <a:tr h="365405">
                <a:tc>
                  <a:txBody>
                    <a:bodyPr/>
                    <a:lstStyle/>
                    <a:p>
                      <a:pPr marL="0" marR="0" lvl="0" indent="0" algn="ctr" defTabSz="465138" rtl="0" eaLnBrk="1" fontAlgn="base" latinLnBrk="0" hangingPunct="1">
                        <a:lnSpc>
                          <a:spcPct val="100000"/>
                        </a:lnSpc>
                        <a:spcBef>
                          <a:spcPct val="20000"/>
                        </a:spcBef>
                        <a:spcAft>
                          <a:spcPct val="0"/>
                        </a:spcAft>
                        <a:buClr>
                          <a:schemeClr val="folHlink"/>
                        </a:buClr>
                        <a:buSzPct val="130000"/>
                        <a:buFontTx/>
                        <a:buNone/>
                        <a:tabLst/>
                      </a:pPr>
                      <a:r>
                        <a:rPr kumimoji="0" lang="en-US" sz="2000" b="1" i="0" u="none" strike="noStrike" cap="none" normalizeH="0" baseline="0" dirty="0">
                          <a:ln>
                            <a:noFill/>
                          </a:ln>
                          <a:solidFill>
                            <a:schemeClr val="tx1"/>
                          </a:solidFill>
                          <a:effectLst/>
                          <a:latin typeface="+mn-lt"/>
                        </a:rPr>
                        <a:t>Transaction Fees</a:t>
                      </a:r>
                    </a:p>
                  </a:txBody>
                  <a:tcPr marL="121920" marR="121920" marT="45719" marB="45719" horzOverflow="overflow">
                    <a:lnL cap="flat">
                      <a:noFill/>
                    </a:lnL>
                    <a:lnR cap="flat">
                      <a:noFill/>
                    </a:lnR>
                    <a:lnT cap="flat">
                      <a:noFill/>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53298">
                <a:tc>
                  <a:txBody>
                    <a:bodyPr/>
                    <a:lstStyle/>
                    <a:p>
                      <a:pPr marL="0" marR="0" lvl="0" indent="0" algn="ctr" defTabSz="465138" rtl="0" eaLnBrk="1" fontAlgn="base" latinLnBrk="0" hangingPunct="1">
                        <a:lnSpc>
                          <a:spcPct val="100000"/>
                        </a:lnSpc>
                        <a:spcBef>
                          <a:spcPct val="20000"/>
                        </a:spcBef>
                        <a:spcAft>
                          <a:spcPct val="0"/>
                        </a:spcAft>
                        <a:buClr>
                          <a:schemeClr val="folHlink"/>
                        </a:buClr>
                        <a:buSzPct val="130000"/>
                        <a:buFontTx/>
                        <a:buNone/>
                        <a:tabLst/>
                      </a:pPr>
                      <a:r>
                        <a:rPr kumimoji="0" lang="en-US" sz="1400" b="0" i="0" u="none" strike="noStrike" cap="none" normalizeH="0" baseline="0" dirty="0">
                          <a:ln>
                            <a:noFill/>
                          </a:ln>
                          <a:solidFill>
                            <a:schemeClr val="tx1"/>
                          </a:solidFill>
                          <a:effectLst/>
                          <a:latin typeface="+mn-lt"/>
                        </a:rPr>
                        <a:t>Billed every quarter</a:t>
                      </a:r>
                    </a:p>
                    <a:p>
                      <a:pPr marL="0" marR="0" lvl="0" indent="0" algn="ctr" defTabSz="465138" rtl="0" eaLnBrk="1" fontAlgn="base" latinLnBrk="0" hangingPunct="1">
                        <a:lnSpc>
                          <a:spcPct val="100000"/>
                        </a:lnSpc>
                        <a:spcBef>
                          <a:spcPct val="20000"/>
                        </a:spcBef>
                        <a:spcAft>
                          <a:spcPct val="0"/>
                        </a:spcAft>
                        <a:buClr>
                          <a:schemeClr val="folHlink"/>
                        </a:buClr>
                        <a:buSzPct val="130000"/>
                        <a:buFontTx/>
                        <a:buNone/>
                        <a:tabLst/>
                        <a:defRPr/>
                      </a:pPr>
                      <a:r>
                        <a:rPr kumimoji="0" lang="en-US" sz="1400" b="0" i="0" u="none" strike="noStrike" kern="1200" cap="none" normalizeH="0" baseline="0" dirty="0">
                          <a:ln>
                            <a:noFill/>
                          </a:ln>
                          <a:solidFill>
                            <a:schemeClr val="tx1"/>
                          </a:solidFill>
                          <a:effectLst/>
                          <a:latin typeface="+mn-lt"/>
                          <a:ea typeface="+mn-ea"/>
                          <a:cs typeface="+mn-cs"/>
                        </a:rPr>
                        <a:t>Per-relationship fee cap: $20,000/year</a:t>
                      </a:r>
                    </a:p>
                  </a:txBody>
                  <a:tcPr marL="121920" marR="121920" marT="45719" marB="45719" horzOverflow="overflow">
                    <a:lnL cap="flat">
                      <a:noFill/>
                    </a:lnL>
                    <a:lnR cap="flat">
                      <a:noFill/>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097008">
                <a:tc>
                  <a:txBody>
                    <a:bodyPr/>
                    <a:lstStyle/>
                    <a:p>
                      <a:pPr marL="0" marR="0" lvl="0" indent="0" algn="ctr" defTabSz="465138" rtl="0" eaLnBrk="1" fontAlgn="base" latinLnBrk="0" hangingPunct="1">
                        <a:lnSpc>
                          <a:spcPct val="100000"/>
                        </a:lnSpc>
                        <a:spcBef>
                          <a:spcPct val="20000"/>
                        </a:spcBef>
                        <a:spcAft>
                          <a:spcPct val="0"/>
                        </a:spcAft>
                        <a:buClr>
                          <a:schemeClr val="folHlink"/>
                        </a:buClr>
                        <a:buSzPct val="130000"/>
                        <a:buFontTx/>
                        <a:buNone/>
                        <a:tabLst/>
                      </a:pPr>
                      <a:r>
                        <a:rPr kumimoji="0" lang="en-US" sz="2000" b="1" i="0" u="none" strike="noStrike" kern="1200" cap="none" normalizeH="0" baseline="0" dirty="0">
                          <a:ln>
                            <a:noFill/>
                          </a:ln>
                          <a:solidFill>
                            <a:schemeClr val="tx1"/>
                          </a:solidFill>
                          <a:effectLst/>
                          <a:latin typeface="+mn-lt"/>
                          <a:ea typeface="+mn-ea"/>
                          <a:cs typeface="+mn-cs"/>
                        </a:rPr>
                        <a:t>Without Service Entry Sheets</a:t>
                      </a:r>
                    </a:p>
                    <a:p>
                      <a:pPr marL="0" marR="0" lvl="0" indent="0" algn="ctr" defTabSz="465138" rtl="0" eaLnBrk="1" fontAlgn="base" latinLnBrk="0" hangingPunct="1">
                        <a:lnSpc>
                          <a:spcPct val="100000"/>
                        </a:lnSpc>
                        <a:spcBef>
                          <a:spcPct val="20000"/>
                        </a:spcBef>
                        <a:spcAft>
                          <a:spcPct val="0"/>
                        </a:spcAft>
                        <a:buClr>
                          <a:schemeClr val="folHlink"/>
                        </a:buClr>
                        <a:buSzPct val="130000"/>
                        <a:buFontTx/>
                        <a:buNone/>
                        <a:tabLst/>
                      </a:pPr>
                      <a:r>
                        <a:rPr kumimoji="0" lang="en-US" sz="1800" b="0" i="0" u="none" strike="noStrike" kern="1200" cap="none" normalizeH="0" baseline="0" dirty="0">
                          <a:ln>
                            <a:noFill/>
                          </a:ln>
                          <a:solidFill>
                            <a:schemeClr val="tx1"/>
                          </a:solidFill>
                          <a:effectLst/>
                          <a:latin typeface="+mn-lt"/>
                          <a:ea typeface="+mn-ea"/>
                          <a:cs typeface="+mn-cs"/>
                        </a:rPr>
                        <a:t>0.155% of transaction volume</a:t>
                      </a:r>
                    </a:p>
                    <a:p>
                      <a:pPr marL="0" marR="0" lvl="0" indent="0" algn="ctr" defTabSz="465138" rtl="0" eaLnBrk="1" fontAlgn="base" latinLnBrk="0" hangingPunct="1">
                        <a:lnSpc>
                          <a:spcPct val="100000"/>
                        </a:lnSpc>
                        <a:spcBef>
                          <a:spcPct val="20000"/>
                        </a:spcBef>
                        <a:spcAft>
                          <a:spcPct val="0"/>
                        </a:spcAft>
                        <a:buClr>
                          <a:schemeClr val="folHlink"/>
                        </a:buClr>
                        <a:buSzPct val="130000"/>
                        <a:buFontTx/>
                        <a:buNone/>
                        <a:tabLst/>
                      </a:pPr>
                      <a:endParaRPr kumimoji="0" lang="en-US" sz="1800" b="0" i="0" u="none" strike="noStrike" kern="1200" cap="none" normalizeH="0" baseline="0" dirty="0">
                        <a:ln>
                          <a:noFill/>
                        </a:ln>
                        <a:solidFill>
                          <a:schemeClr val="tx1"/>
                        </a:solidFill>
                        <a:effectLst/>
                        <a:latin typeface="+mn-lt"/>
                        <a:ea typeface="+mn-ea"/>
                        <a:cs typeface="+mn-cs"/>
                      </a:endParaRPr>
                    </a:p>
                    <a:p>
                      <a:pPr marL="0" marR="0" lvl="0" indent="0" algn="ctr" defTabSz="465138" rtl="0" eaLnBrk="1" fontAlgn="base" latinLnBrk="0" hangingPunct="1">
                        <a:lnSpc>
                          <a:spcPct val="100000"/>
                        </a:lnSpc>
                        <a:spcBef>
                          <a:spcPct val="20000"/>
                        </a:spcBef>
                        <a:spcAft>
                          <a:spcPct val="0"/>
                        </a:spcAft>
                        <a:buClr>
                          <a:schemeClr val="folHlink"/>
                        </a:buClr>
                        <a:buSzPct val="130000"/>
                        <a:buFontTx/>
                        <a:buNone/>
                        <a:tabLst/>
                      </a:pPr>
                      <a:r>
                        <a:rPr kumimoji="0" lang="en-US" sz="2000" b="1" i="0" u="none" strike="noStrike" kern="1200" cap="none" normalizeH="0" baseline="0" dirty="0">
                          <a:ln>
                            <a:noFill/>
                          </a:ln>
                          <a:solidFill>
                            <a:schemeClr val="tx1"/>
                          </a:solidFill>
                          <a:effectLst/>
                          <a:latin typeface="+mn-lt"/>
                          <a:ea typeface="+mn-ea"/>
                          <a:cs typeface="+mn-cs"/>
                        </a:rPr>
                        <a:t>With Service Entry Sheets</a:t>
                      </a:r>
                    </a:p>
                    <a:p>
                      <a:pPr marL="0" marR="0" lvl="0" indent="0" algn="ctr" defTabSz="465138" rtl="0" eaLnBrk="1" fontAlgn="base" latinLnBrk="0" hangingPunct="1">
                        <a:lnSpc>
                          <a:spcPct val="100000"/>
                        </a:lnSpc>
                        <a:spcBef>
                          <a:spcPct val="20000"/>
                        </a:spcBef>
                        <a:spcAft>
                          <a:spcPct val="0"/>
                        </a:spcAft>
                        <a:buClr>
                          <a:schemeClr val="folHlink"/>
                        </a:buClr>
                        <a:buSzPct val="130000"/>
                        <a:buFontTx/>
                        <a:buNone/>
                        <a:tabLst/>
                      </a:pPr>
                      <a:r>
                        <a:rPr kumimoji="0" lang="en-US" sz="1800" b="0" i="0" u="none" strike="noStrike" kern="1200" cap="none" normalizeH="0" baseline="0" dirty="0">
                          <a:ln>
                            <a:noFill/>
                          </a:ln>
                          <a:solidFill>
                            <a:schemeClr val="tx1"/>
                          </a:solidFill>
                          <a:effectLst/>
                          <a:latin typeface="+mn-lt"/>
                          <a:ea typeface="+mn-ea"/>
                          <a:cs typeface="+mn-cs"/>
                        </a:rPr>
                        <a:t>0.35% of transaction volume</a:t>
                      </a:r>
                    </a:p>
                  </a:txBody>
                  <a:tcPr marL="121920" marR="121920" marT="45719" marB="45719"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23" name="Cross 22"/>
          <p:cNvSpPr/>
          <p:nvPr/>
        </p:nvSpPr>
        <p:spPr>
          <a:xfrm>
            <a:off x="5224430" y="2822237"/>
            <a:ext cx="564862" cy="535371"/>
          </a:xfrm>
          <a:prstGeom prst="plus">
            <a:avLst>
              <a:gd name="adj" fmla="val 39493"/>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24" name="Group 32"/>
          <p:cNvGraphicFramePr>
            <a:graphicFrameLocks noGrp="1"/>
          </p:cNvGraphicFramePr>
          <p:nvPr/>
        </p:nvGraphicFramePr>
        <p:xfrm>
          <a:off x="6131423" y="1393693"/>
          <a:ext cx="5313109" cy="3553308"/>
        </p:xfrm>
        <a:graphic>
          <a:graphicData uri="http://schemas.openxmlformats.org/drawingml/2006/table">
            <a:tbl>
              <a:tblPr firstRow="1" firstCol="1"/>
              <a:tblGrid>
                <a:gridCol w="2635672">
                  <a:extLst>
                    <a:ext uri="{9D8B030D-6E8A-4147-A177-3AD203B41FA5}">
                      <a16:colId xmlns:a16="http://schemas.microsoft.com/office/drawing/2014/main" val="20000"/>
                    </a:ext>
                  </a:extLst>
                </a:gridCol>
                <a:gridCol w="1380934">
                  <a:extLst>
                    <a:ext uri="{9D8B030D-6E8A-4147-A177-3AD203B41FA5}">
                      <a16:colId xmlns:a16="http://schemas.microsoft.com/office/drawing/2014/main" val="20001"/>
                    </a:ext>
                  </a:extLst>
                </a:gridCol>
                <a:gridCol w="1296503">
                  <a:extLst>
                    <a:ext uri="{9D8B030D-6E8A-4147-A177-3AD203B41FA5}">
                      <a16:colId xmlns:a16="http://schemas.microsoft.com/office/drawing/2014/main" val="20002"/>
                    </a:ext>
                  </a:extLst>
                </a:gridCol>
              </a:tblGrid>
              <a:tr h="358450">
                <a:tc gridSpan="3">
                  <a:txBody>
                    <a:bodyPr/>
                    <a:lstStyle/>
                    <a:p>
                      <a:pPr marL="0" marR="0" lvl="0" indent="0" algn="ctr" defTabSz="465138" rtl="0" eaLnBrk="1" fontAlgn="base" latinLnBrk="0" hangingPunct="1">
                        <a:lnSpc>
                          <a:spcPct val="100000"/>
                        </a:lnSpc>
                        <a:spcBef>
                          <a:spcPct val="20000"/>
                        </a:spcBef>
                        <a:spcAft>
                          <a:spcPct val="0"/>
                        </a:spcAft>
                        <a:buClr>
                          <a:schemeClr val="folHlink"/>
                        </a:buClr>
                        <a:buSzPct val="130000"/>
                        <a:buFontTx/>
                        <a:buNone/>
                        <a:tabLst/>
                      </a:pPr>
                      <a:r>
                        <a:rPr kumimoji="0" lang="en-US" sz="2000" b="1" i="0" u="none" strike="noStrike" cap="none" normalizeH="0" baseline="0" dirty="0">
                          <a:ln>
                            <a:noFill/>
                          </a:ln>
                          <a:solidFill>
                            <a:schemeClr val="tx1"/>
                          </a:solidFill>
                          <a:effectLst/>
                          <a:latin typeface="+mn-lt"/>
                        </a:rPr>
                        <a:t>Subscription Fees</a:t>
                      </a:r>
                    </a:p>
                  </a:txBody>
                  <a:tcPr marL="121920" marR="121920" marT="45719" marB="45719" horzOverflow="overflow">
                    <a:lnL cap="flat">
                      <a:noFill/>
                    </a:lnL>
                    <a:lnR cap="flat">
                      <a:noFill/>
                    </a:lnR>
                    <a:lnT cap="flat">
                      <a:noFill/>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pPr marL="0" marR="0" lvl="0" indent="0" algn="ctr" defTabSz="465138" rtl="0" eaLnBrk="1" fontAlgn="base" latinLnBrk="0" hangingPunct="1">
                        <a:lnSpc>
                          <a:spcPct val="100000"/>
                        </a:lnSpc>
                        <a:spcBef>
                          <a:spcPct val="20000"/>
                        </a:spcBef>
                        <a:spcAft>
                          <a:spcPct val="0"/>
                        </a:spcAft>
                        <a:buClr>
                          <a:schemeClr val="folHlink"/>
                        </a:buClr>
                        <a:buSzPct val="130000"/>
                        <a:buFontTx/>
                        <a:buNone/>
                        <a:tabLst/>
                      </a:pPr>
                      <a:endParaRPr kumimoji="0" lang="en-US" sz="2400" b="1" i="0" u="none" strike="noStrike" cap="none" normalizeH="0" baseline="0" dirty="0">
                        <a:ln>
                          <a:noFill/>
                        </a:ln>
                        <a:solidFill>
                          <a:schemeClr val="tx1"/>
                        </a:solidFill>
                        <a:effectLst/>
                        <a:latin typeface="Arial Narrow" pitchFamily="34" charset="0"/>
                      </a:endParaRPr>
                    </a:p>
                  </a:txBody>
                  <a:tcPr horzOverflow="overflow">
                    <a:lnL cap="flat">
                      <a:noFill/>
                    </a:lnL>
                    <a:lnR cap="flat">
                      <a:noFill/>
                    </a:lnR>
                    <a:lnT cap="flat">
                      <a:noFill/>
                    </a:lnT>
                    <a:lnB w="19050" cap="flat" cmpd="sng" algn="ctr">
                      <a:solidFill>
                        <a:srgbClr val="0099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5864">
                <a:tc gridSpan="3">
                  <a:txBody>
                    <a:bodyPr/>
                    <a:lstStyle/>
                    <a:p>
                      <a:pPr marL="0" marR="0" lvl="0" indent="0" algn="ctr" defTabSz="465138" rtl="0" eaLnBrk="1" fontAlgn="base" latinLnBrk="0" hangingPunct="1">
                        <a:lnSpc>
                          <a:spcPct val="100000"/>
                        </a:lnSpc>
                        <a:spcBef>
                          <a:spcPct val="20000"/>
                        </a:spcBef>
                        <a:spcAft>
                          <a:spcPct val="0"/>
                        </a:spcAft>
                        <a:buClr>
                          <a:schemeClr val="folHlink"/>
                        </a:buClr>
                        <a:buSzPct val="130000"/>
                        <a:buFontTx/>
                        <a:buNone/>
                        <a:tabLst/>
                      </a:pPr>
                      <a:r>
                        <a:rPr kumimoji="0" lang="en-US" sz="1400" b="0" i="0" u="none" strike="noStrike" cap="none" normalizeH="0" baseline="0" dirty="0">
                          <a:ln>
                            <a:noFill/>
                          </a:ln>
                          <a:solidFill>
                            <a:schemeClr val="tx1"/>
                          </a:solidFill>
                          <a:effectLst/>
                          <a:latin typeface="+mn-lt"/>
                        </a:rPr>
                        <a:t>Billed once a year</a:t>
                      </a:r>
                    </a:p>
                  </a:txBody>
                  <a:tcPr marL="121920" marR="121920" marT="45719" marB="45719" horzOverflow="overflow">
                    <a:lnL cap="flat">
                      <a:noFill/>
                    </a:lnL>
                    <a:lnR cap="flat">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757027">
                <a:tc>
                  <a:txBody>
                    <a:bodyPr/>
                    <a:lstStyle/>
                    <a:p>
                      <a:pPr marL="0" marR="0" lvl="0" indent="0" algn="l" defTabSz="465138" rtl="0" eaLnBrk="1" fontAlgn="base" latinLnBrk="0" hangingPunct="1">
                        <a:lnSpc>
                          <a:spcPct val="100000"/>
                        </a:lnSpc>
                        <a:spcBef>
                          <a:spcPct val="20000"/>
                        </a:spcBef>
                        <a:spcAft>
                          <a:spcPct val="0"/>
                        </a:spcAft>
                        <a:buClr>
                          <a:schemeClr val="folHlink"/>
                        </a:buClr>
                        <a:buSzPct val="130000"/>
                        <a:buFontTx/>
                        <a:buNone/>
                        <a:tabLst/>
                      </a:pPr>
                      <a:r>
                        <a:rPr kumimoji="0" lang="en-US" sz="1600" b="1" i="0" u="none" strike="noStrike" cap="none" normalizeH="0" baseline="0" dirty="0">
                          <a:ln>
                            <a:noFill/>
                          </a:ln>
                          <a:solidFill>
                            <a:schemeClr val="tx1"/>
                          </a:solidFill>
                          <a:effectLst/>
                          <a:latin typeface="+mn-lt"/>
                        </a:rPr>
                        <a:t>Annual Document Count </a:t>
                      </a:r>
                    </a:p>
                    <a:p>
                      <a:pPr marL="0" marR="0" lvl="0" indent="0" algn="l" defTabSz="465138" rtl="0" eaLnBrk="1" fontAlgn="base" latinLnBrk="0" hangingPunct="1">
                        <a:lnSpc>
                          <a:spcPct val="100000"/>
                        </a:lnSpc>
                        <a:spcBef>
                          <a:spcPct val="20000"/>
                        </a:spcBef>
                        <a:spcAft>
                          <a:spcPct val="0"/>
                        </a:spcAft>
                        <a:buClr>
                          <a:schemeClr val="folHlink"/>
                        </a:buClr>
                        <a:buSzPct val="130000"/>
                        <a:buFontTx/>
                        <a:buNone/>
                        <a:tabLst/>
                      </a:pPr>
                      <a:r>
                        <a:rPr kumimoji="0" lang="en-US" sz="1600" b="0" i="0" u="none" strike="noStrike" cap="none" normalizeH="0" baseline="0" dirty="0">
                          <a:ln>
                            <a:noFill/>
                          </a:ln>
                          <a:solidFill>
                            <a:schemeClr val="tx1"/>
                          </a:solidFill>
                          <a:effectLst/>
                          <a:latin typeface="+mn-lt"/>
                        </a:rPr>
                        <a:t>Across </a:t>
                      </a:r>
                      <a:r>
                        <a:rPr kumimoji="0" lang="en-US" sz="1600" b="0" i="0" u="sng" strike="noStrike" cap="none" normalizeH="0" baseline="0" dirty="0">
                          <a:ln>
                            <a:noFill/>
                          </a:ln>
                          <a:solidFill>
                            <a:schemeClr val="tx1"/>
                          </a:solidFill>
                          <a:effectLst/>
                          <a:latin typeface="+mn-lt"/>
                        </a:rPr>
                        <a:t>All</a:t>
                      </a:r>
                      <a:r>
                        <a:rPr kumimoji="0" lang="en-US" sz="1600" b="0" i="0" u="none" strike="noStrike" cap="none" normalizeH="0" baseline="0" dirty="0">
                          <a:ln>
                            <a:noFill/>
                          </a:ln>
                          <a:solidFill>
                            <a:schemeClr val="tx1"/>
                          </a:solidFill>
                          <a:effectLst/>
                          <a:latin typeface="+mn-lt"/>
                        </a:rPr>
                        <a:t> Customer Relationships</a:t>
                      </a:r>
                    </a:p>
                  </a:txBody>
                  <a:tcPr marL="121920" marR="12192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66344">
                        <a:lnSpc>
                          <a:spcPct val="100000"/>
                        </a:lnSpc>
                        <a:spcBef>
                          <a:spcPts val="336"/>
                        </a:spcBef>
                        <a:spcAft>
                          <a:spcPts val="0"/>
                        </a:spcAft>
                        <a:buNone/>
                      </a:pPr>
                      <a:r>
                        <a:rPr kumimoji="0" lang="en-US" sz="1600" b="1" i="0" u="none" strike="noStrike" cap="none" normalizeH="0" baseline="0" dirty="0">
                          <a:ln>
                            <a:noFill/>
                          </a:ln>
                          <a:solidFill>
                            <a:schemeClr val="tx1"/>
                          </a:solidFill>
                          <a:effectLst/>
                          <a:latin typeface="+mn-lt"/>
                        </a:rPr>
                        <a:t>Subscription</a:t>
                      </a:r>
                      <a:endParaRPr lang="nl-NL" sz="1600" b="1" i="0" u="none" strike="noStrike" cap="none" spc="-20" baseline="0" noProof="0" dirty="0">
                        <a:solidFill>
                          <a:srgbClr val="000000"/>
                        </a:solidFill>
                        <a:effectLst/>
                        <a:latin typeface="+mn-lt"/>
                        <a:ea typeface="+mn-ea"/>
                        <a:cs typeface="+mn-cs"/>
                      </a:endParaRPr>
                    </a:p>
                  </a:txBody>
                  <a:tcPr marL="6096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65138" rtl="0" eaLnBrk="1" fontAlgn="base" latinLnBrk="0" hangingPunct="1">
                        <a:lnSpc>
                          <a:spcPct val="100000"/>
                        </a:lnSpc>
                        <a:spcBef>
                          <a:spcPct val="20000"/>
                        </a:spcBef>
                        <a:spcAft>
                          <a:spcPct val="0"/>
                        </a:spcAft>
                        <a:buClr>
                          <a:schemeClr val="folHlink"/>
                        </a:buClr>
                        <a:buSzPct val="130000"/>
                        <a:buFontTx/>
                        <a:buNone/>
                        <a:tabLst/>
                      </a:pPr>
                      <a:r>
                        <a:rPr kumimoji="0" lang="en-US" sz="1600" b="1" i="0" u="none" strike="noStrike" cap="none" normalizeH="0" baseline="0" dirty="0">
                          <a:ln>
                            <a:noFill/>
                          </a:ln>
                          <a:solidFill>
                            <a:schemeClr val="tx1"/>
                          </a:solidFill>
                          <a:effectLst/>
                          <a:latin typeface="+mn-lt"/>
                        </a:rPr>
                        <a:t>Annual Fees</a:t>
                      </a:r>
                    </a:p>
                  </a:txBody>
                  <a:tcPr marL="121920" marR="12192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37598">
                <a:tc>
                  <a:txBody>
                    <a:bodyPr/>
                    <a:lstStyle/>
                    <a:p>
                      <a:pPr marL="0" marR="0" lvl="0" indent="0" algn="l" defTabSz="465138" rtl="0" eaLnBrk="1" fontAlgn="base" latinLnBrk="0" hangingPunct="1">
                        <a:lnSpc>
                          <a:spcPct val="100000"/>
                        </a:lnSpc>
                        <a:spcBef>
                          <a:spcPct val="20000"/>
                        </a:spcBef>
                        <a:spcAft>
                          <a:spcPct val="0"/>
                        </a:spcAft>
                        <a:buClr>
                          <a:schemeClr val="folHlink"/>
                        </a:buClr>
                        <a:buSzPct val="130000"/>
                        <a:buFontTx/>
                        <a:buNone/>
                        <a:tabLst/>
                      </a:pPr>
                      <a:r>
                        <a:rPr kumimoji="0" lang="en-US" sz="1600" b="0" i="0" u="none" strike="noStrike" kern="1200" cap="none" normalizeH="0" baseline="0" dirty="0">
                          <a:ln>
                            <a:noFill/>
                          </a:ln>
                          <a:solidFill>
                            <a:schemeClr val="tx1"/>
                          </a:solidFill>
                          <a:effectLst/>
                          <a:latin typeface="+mn-lt"/>
                          <a:ea typeface="+mn-ea"/>
                          <a:cs typeface="+mn-cs"/>
                        </a:rPr>
                        <a:t>Up to 4 documents</a:t>
                      </a:r>
                    </a:p>
                  </a:txBody>
                  <a:tcPr marL="121920" marR="12192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66344">
                        <a:lnSpc>
                          <a:spcPct val="100000"/>
                        </a:lnSpc>
                        <a:spcBef>
                          <a:spcPts val="336"/>
                        </a:spcBef>
                        <a:spcAft>
                          <a:spcPts val="0"/>
                        </a:spcAft>
                        <a:buNone/>
                      </a:pPr>
                      <a:r>
                        <a:rPr lang="nl-NL" sz="1600" b="0" i="0" u="none" strike="noStrike" cap="none" baseline="0" noProof="0" dirty="0">
                          <a:solidFill>
                            <a:srgbClr val="000000"/>
                          </a:solidFill>
                          <a:effectLst/>
                          <a:latin typeface="+mn-lt"/>
                          <a:ea typeface="+mn-ea"/>
                          <a:cs typeface="+mn-cs"/>
                        </a:rPr>
                        <a:t>Premium</a:t>
                      </a:r>
                    </a:p>
                  </a:txBody>
                  <a:tcPr marL="60960" marR="0"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r" defTabSz="466344">
                        <a:lnSpc>
                          <a:spcPct val="100000"/>
                        </a:lnSpc>
                        <a:spcBef>
                          <a:spcPts val="336"/>
                        </a:spcBef>
                        <a:spcAft>
                          <a:spcPts val="0"/>
                        </a:spcAft>
                        <a:buNone/>
                      </a:pPr>
                      <a:r>
                        <a:rPr kumimoji="0" lang="nl-NL" sz="1600" b="1" i="0" u="none" strike="noStrike" kern="1200" cap="none" normalizeH="0" baseline="0" noProof="0" dirty="0">
                          <a:ln>
                            <a:noFill/>
                          </a:ln>
                          <a:solidFill>
                            <a:schemeClr val="tx1"/>
                          </a:solidFill>
                          <a:effectLst/>
                          <a:latin typeface="+mn-lt"/>
                          <a:ea typeface="+mn-ea"/>
                          <a:cs typeface="+mn-cs"/>
                        </a:rPr>
                        <a:t>Free</a:t>
                      </a:r>
                    </a:p>
                  </a:txBody>
                  <a:tcPr marL="121920" marR="121920"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52651199"/>
                  </a:ext>
                </a:extLst>
              </a:tr>
              <a:tr h="337598">
                <a:tc>
                  <a:txBody>
                    <a:bodyPr/>
                    <a:lstStyle/>
                    <a:p>
                      <a:pPr marL="0" marR="0" lvl="0" indent="0" algn="l" defTabSz="465138" rtl="0" eaLnBrk="1" fontAlgn="base" latinLnBrk="0" hangingPunct="1">
                        <a:lnSpc>
                          <a:spcPct val="100000"/>
                        </a:lnSpc>
                        <a:spcBef>
                          <a:spcPct val="20000"/>
                        </a:spcBef>
                        <a:spcAft>
                          <a:spcPct val="0"/>
                        </a:spcAft>
                        <a:buClr>
                          <a:schemeClr val="folHlink"/>
                        </a:buClr>
                        <a:buSzPct val="130000"/>
                        <a:buFontTx/>
                        <a:buNone/>
                        <a:tabLst/>
                      </a:pPr>
                      <a:r>
                        <a:rPr kumimoji="0" lang="en-US" sz="1600" b="0" i="0" u="none" strike="noStrike" kern="1200" cap="none" normalizeH="0" baseline="0" dirty="0">
                          <a:ln>
                            <a:noFill/>
                          </a:ln>
                          <a:solidFill>
                            <a:schemeClr val="tx1"/>
                          </a:solidFill>
                          <a:effectLst/>
                          <a:latin typeface="+mn-lt"/>
                          <a:ea typeface="+mn-ea"/>
                          <a:cs typeface="+mn-cs"/>
                        </a:rPr>
                        <a:t>5 to 24 documents</a:t>
                      </a:r>
                    </a:p>
                  </a:txBody>
                  <a:tcPr marL="121920" marR="12192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66344">
                        <a:lnSpc>
                          <a:spcPct val="100000"/>
                        </a:lnSpc>
                        <a:spcBef>
                          <a:spcPts val="336"/>
                        </a:spcBef>
                        <a:spcAft>
                          <a:spcPts val="0"/>
                        </a:spcAft>
                        <a:buNone/>
                      </a:pPr>
                      <a:r>
                        <a:rPr lang="nl-NL" sz="1600" b="0" i="0" u="none" strike="noStrike" cap="none" baseline="0" noProof="0" dirty="0">
                          <a:solidFill>
                            <a:srgbClr val="000000"/>
                          </a:solidFill>
                          <a:effectLst/>
                          <a:latin typeface="+mn-lt"/>
                          <a:ea typeface="+mn-ea"/>
                          <a:cs typeface="+mn-cs"/>
                        </a:rPr>
                        <a:t>*Bronze</a:t>
                      </a:r>
                    </a:p>
                  </a:txBody>
                  <a:tcPr marL="60960" marR="0"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r" defTabSz="466344">
                        <a:lnSpc>
                          <a:spcPct val="100000"/>
                        </a:lnSpc>
                        <a:spcBef>
                          <a:spcPts val="336"/>
                        </a:spcBef>
                        <a:spcAft>
                          <a:spcPts val="0"/>
                        </a:spcAft>
                        <a:buNone/>
                      </a:pPr>
                      <a:r>
                        <a:rPr kumimoji="0" lang="de-DE" sz="1600" b="0" i="0" u="none" strike="noStrike" kern="1200" cap="none" normalizeH="0" baseline="0" noProof="0" dirty="0">
                          <a:ln>
                            <a:noFill/>
                          </a:ln>
                          <a:solidFill>
                            <a:schemeClr val="tx1"/>
                          </a:solidFill>
                          <a:effectLst/>
                          <a:latin typeface="+mn-lt"/>
                          <a:ea typeface="+mn-ea"/>
                          <a:cs typeface="+mn-cs"/>
                        </a:rPr>
                        <a:t>$50</a:t>
                      </a:r>
                      <a:endParaRPr kumimoji="0" lang="nl-NL" sz="1600" b="0" i="0" u="none" strike="noStrike" kern="1200" cap="none" normalizeH="0" baseline="0" noProof="0" dirty="0">
                        <a:ln>
                          <a:noFill/>
                        </a:ln>
                        <a:solidFill>
                          <a:schemeClr val="tx1"/>
                        </a:solidFill>
                        <a:effectLst/>
                        <a:latin typeface="+mn-lt"/>
                        <a:ea typeface="+mn-ea"/>
                        <a:cs typeface="+mn-cs"/>
                      </a:endParaRPr>
                    </a:p>
                  </a:txBody>
                  <a:tcPr marL="121920" marR="121920"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66952">
                <a:tc>
                  <a:txBody>
                    <a:bodyPr/>
                    <a:lstStyle/>
                    <a:p>
                      <a:pPr marL="0" marR="0" lvl="0" indent="0" algn="l" defTabSz="465138" rtl="0" eaLnBrk="1" fontAlgn="base" latinLnBrk="0" hangingPunct="1">
                        <a:lnSpc>
                          <a:spcPct val="100000"/>
                        </a:lnSpc>
                        <a:spcBef>
                          <a:spcPct val="20000"/>
                        </a:spcBef>
                        <a:spcAft>
                          <a:spcPct val="0"/>
                        </a:spcAft>
                        <a:buClr>
                          <a:schemeClr val="folHlink"/>
                        </a:buClr>
                        <a:buSzPct val="130000"/>
                        <a:buFontTx/>
                        <a:buNone/>
                        <a:tabLst/>
                        <a:defRPr/>
                      </a:pPr>
                      <a:r>
                        <a:rPr kumimoji="0" lang="en-US" sz="1600" b="0" i="0" u="none" strike="noStrike" kern="1200" cap="none" normalizeH="0" baseline="0" dirty="0">
                          <a:ln>
                            <a:noFill/>
                          </a:ln>
                          <a:solidFill>
                            <a:schemeClr val="tx1"/>
                          </a:solidFill>
                          <a:effectLst/>
                          <a:latin typeface="+mn-lt"/>
                          <a:ea typeface="+mn-ea"/>
                          <a:cs typeface="+mn-cs"/>
                        </a:rPr>
                        <a:t>25 to 99 documents </a:t>
                      </a:r>
                      <a:r>
                        <a:rPr kumimoji="0" lang="en-US" sz="1600" b="1" i="0" u="none" strike="noStrike" kern="1200" cap="none" normalizeH="0" baseline="0" dirty="0">
                          <a:ln>
                            <a:noFill/>
                          </a:ln>
                          <a:solidFill>
                            <a:schemeClr val="tx1"/>
                          </a:solidFill>
                          <a:effectLst/>
                          <a:latin typeface="+mn-lt"/>
                          <a:ea typeface="+mn-ea"/>
                          <a:cs typeface="+mn-cs"/>
                        </a:rPr>
                        <a:t>or </a:t>
                      </a:r>
                      <a:r>
                        <a:rPr kumimoji="0" lang="en-US" sz="1600" b="0" i="0" u="none" strike="noStrike" kern="1200" cap="none" normalizeH="0" baseline="0" dirty="0">
                          <a:ln>
                            <a:noFill/>
                          </a:ln>
                          <a:solidFill>
                            <a:schemeClr val="tx1"/>
                          </a:solidFill>
                          <a:effectLst/>
                          <a:latin typeface="+mn-lt"/>
                          <a:ea typeface="+mn-ea"/>
                          <a:cs typeface="+mn-cs"/>
                        </a:rPr>
                        <a:t>EDI/cXML usage</a:t>
                      </a:r>
                    </a:p>
                  </a:txBody>
                  <a:tcPr marL="121920" marR="12192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66344">
                        <a:lnSpc>
                          <a:spcPct val="100000"/>
                        </a:lnSpc>
                        <a:spcBef>
                          <a:spcPts val="336"/>
                        </a:spcBef>
                        <a:spcAft>
                          <a:spcPts val="0"/>
                        </a:spcAft>
                        <a:buNone/>
                      </a:pPr>
                      <a:r>
                        <a:rPr lang="nl-NL" sz="1600" b="0" i="0" u="none" strike="noStrike" cap="none" baseline="0" noProof="0" dirty="0">
                          <a:solidFill>
                            <a:srgbClr val="000000"/>
                          </a:solidFill>
                          <a:effectLst/>
                          <a:latin typeface="+mn-lt"/>
                          <a:ea typeface="+mn-ea"/>
                          <a:cs typeface="+mn-cs"/>
                        </a:rPr>
                        <a:t> Silver</a:t>
                      </a:r>
                    </a:p>
                  </a:txBody>
                  <a:tcPr marL="60960" marR="0"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r" defTabSz="466344">
                        <a:lnSpc>
                          <a:spcPct val="100000"/>
                        </a:lnSpc>
                        <a:spcBef>
                          <a:spcPts val="336"/>
                        </a:spcBef>
                        <a:spcAft>
                          <a:spcPts val="0"/>
                        </a:spcAft>
                        <a:buNone/>
                      </a:pPr>
                      <a:r>
                        <a:rPr kumimoji="0" lang="de-DE" sz="1600" b="0" i="0" u="none" strike="noStrike" kern="1200" cap="none" normalizeH="0" baseline="0" noProof="0" dirty="0">
                          <a:ln>
                            <a:noFill/>
                          </a:ln>
                          <a:solidFill>
                            <a:schemeClr val="tx1"/>
                          </a:solidFill>
                          <a:effectLst/>
                          <a:latin typeface="+mn-lt"/>
                          <a:ea typeface="+mn-ea"/>
                          <a:cs typeface="+mn-cs"/>
                        </a:rPr>
                        <a:t>$750</a:t>
                      </a:r>
                      <a:endParaRPr kumimoji="0" lang="nl-NL" sz="1600" b="0" i="0" u="none" strike="noStrike" kern="1200" cap="none" normalizeH="0" baseline="0" noProof="0" dirty="0">
                        <a:ln>
                          <a:noFill/>
                        </a:ln>
                        <a:solidFill>
                          <a:schemeClr val="tx1"/>
                        </a:solidFill>
                        <a:effectLst/>
                        <a:latin typeface="+mn-lt"/>
                        <a:ea typeface="+mn-ea"/>
                        <a:cs typeface="+mn-cs"/>
                      </a:endParaRPr>
                    </a:p>
                  </a:txBody>
                  <a:tcPr marL="121920" marR="121920"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69888">
                <a:tc>
                  <a:txBody>
                    <a:bodyPr/>
                    <a:lstStyle/>
                    <a:p>
                      <a:pPr marL="0" marR="0" lvl="0" indent="0" algn="l" defTabSz="465138" rtl="0" eaLnBrk="1" fontAlgn="base" latinLnBrk="0" hangingPunct="1">
                        <a:lnSpc>
                          <a:spcPct val="100000"/>
                        </a:lnSpc>
                        <a:spcBef>
                          <a:spcPct val="20000"/>
                        </a:spcBef>
                        <a:spcAft>
                          <a:spcPct val="0"/>
                        </a:spcAft>
                        <a:buClr>
                          <a:schemeClr val="folHlink"/>
                        </a:buClr>
                        <a:buSzPct val="130000"/>
                        <a:buFontTx/>
                        <a:buNone/>
                        <a:tabLst/>
                        <a:defRPr/>
                      </a:pPr>
                      <a:r>
                        <a:rPr kumimoji="0" lang="en-US" sz="1600" b="0" i="0" u="none" strike="noStrike" kern="1200" cap="none" normalizeH="0" baseline="0" dirty="0">
                          <a:ln>
                            <a:noFill/>
                          </a:ln>
                          <a:solidFill>
                            <a:schemeClr val="tx1"/>
                          </a:solidFill>
                          <a:effectLst/>
                          <a:latin typeface="+mn-lt"/>
                          <a:ea typeface="+mn-ea"/>
                          <a:cs typeface="+mn-cs"/>
                        </a:rPr>
                        <a:t>100 to 499 documents</a:t>
                      </a:r>
                    </a:p>
                  </a:txBody>
                  <a:tcPr marL="121920" marR="12192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66344">
                        <a:lnSpc>
                          <a:spcPct val="100000"/>
                        </a:lnSpc>
                        <a:spcBef>
                          <a:spcPts val="336"/>
                        </a:spcBef>
                        <a:spcAft>
                          <a:spcPts val="0"/>
                        </a:spcAft>
                        <a:buNone/>
                      </a:pPr>
                      <a:r>
                        <a:rPr lang="nl-NL" sz="1600" b="0" i="0" u="none" strike="noStrike" cap="none" spc="-20" baseline="0" noProof="0" dirty="0">
                          <a:solidFill>
                            <a:srgbClr val="000000"/>
                          </a:solidFill>
                          <a:effectLst/>
                          <a:latin typeface="+mn-lt"/>
                          <a:ea typeface="+mn-ea"/>
                          <a:cs typeface="+mn-cs"/>
                        </a:rPr>
                        <a:t> Gold</a:t>
                      </a:r>
                    </a:p>
                  </a:txBody>
                  <a:tcPr marL="60960" marR="0"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r" defTabSz="466344">
                        <a:lnSpc>
                          <a:spcPct val="100000"/>
                        </a:lnSpc>
                        <a:spcBef>
                          <a:spcPts val="336"/>
                        </a:spcBef>
                        <a:spcAft>
                          <a:spcPts val="0"/>
                        </a:spcAft>
                        <a:buNone/>
                      </a:pPr>
                      <a:r>
                        <a:rPr kumimoji="0" lang="en-US" sz="1600" b="0" i="0" u="none" strike="noStrike" kern="1200" cap="none" normalizeH="0" baseline="0" dirty="0">
                          <a:ln>
                            <a:noFill/>
                          </a:ln>
                          <a:solidFill>
                            <a:schemeClr val="tx1"/>
                          </a:solidFill>
                          <a:effectLst/>
                          <a:latin typeface="+mn-lt"/>
                          <a:ea typeface="+mn-ea"/>
                          <a:cs typeface="+mn-cs"/>
                        </a:rPr>
                        <a:t>$2,250</a:t>
                      </a:r>
                      <a:endParaRPr kumimoji="0" lang="nl-NL" sz="1600" b="0" i="0" u="none" strike="noStrike" kern="1200" cap="none" normalizeH="0" baseline="0" noProof="0" dirty="0">
                        <a:ln>
                          <a:noFill/>
                        </a:ln>
                        <a:solidFill>
                          <a:schemeClr val="tx1"/>
                        </a:solidFill>
                        <a:effectLst/>
                        <a:latin typeface="+mn-lt"/>
                        <a:ea typeface="+mn-ea"/>
                        <a:cs typeface="+mn-cs"/>
                      </a:endParaRPr>
                    </a:p>
                  </a:txBody>
                  <a:tcPr marL="121920" marR="121920"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25864">
                <a:tc>
                  <a:txBody>
                    <a:bodyPr/>
                    <a:lstStyle/>
                    <a:p>
                      <a:pPr marL="0" marR="0" lvl="0" indent="0" algn="l" defTabSz="465138" rtl="0" eaLnBrk="1" fontAlgn="base" latinLnBrk="0" hangingPunct="1">
                        <a:lnSpc>
                          <a:spcPct val="100000"/>
                        </a:lnSpc>
                        <a:spcBef>
                          <a:spcPct val="20000"/>
                        </a:spcBef>
                        <a:spcAft>
                          <a:spcPct val="0"/>
                        </a:spcAft>
                        <a:buClr>
                          <a:schemeClr val="folHlink"/>
                        </a:buClr>
                        <a:buSzPct val="130000"/>
                        <a:buFontTx/>
                        <a:buNone/>
                        <a:tabLst/>
                        <a:defRPr/>
                      </a:pPr>
                      <a:r>
                        <a:rPr kumimoji="0" lang="en-US" sz="1600" b="0" i="0" u="none" strike="noStrike" kern="1200" cap="none" normalizeH="0" baseline="0" dirty="0">
                          <a:ln>
                            <a:noFill/>
                          </a:ln>
                          <a:solidFill>
                            <a:schemeClr val="tx1"/>
                          </a:solidFill>
                          <a:effectLst/>
                          <a:latin typeface="+mn-lt"/>
                          <a:ea typeface="+mn-ea"/>
                          <a:cs typeface="+mn-cs"/>
                        </a:rPr>
                        <a:t>500 and more documents</a:t>
                      </a:r>
                    </a:p>
                  </a:txBody>
                  <a:tcPr marL="121920" marR="12192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66344">
                        <a:lnSpc>
                          <a:spcPct val="100000"/>
                        </a:lnSpc>
                        <a:spcBef>
                          <a:spcPts val="336"/>
                        </a:spcBef>
                        <a:spcAft>
                          <a:spcPts val="0"/>
                        </a:spcAft>
                        <a:buNone/>
                      </a:pPr>
                      <a:r>
                        <a:rPr lang="nl-NL" sz="1600" b="0" i="0" u="none" strike="noStrike" cap="none" baseline="0" noProof="0" dirty="0">
                          <a:solidFill>
                            <a:srgbClr val="000000"/>
                          </a:solidFill>
                          <a:effectLst/>
                          <a:latin typeface="+mn-lt"/>
                          <a:ea typeface="+mn-ea"/>
                          <a:cs typeface="+mn-cs"/>
                        </a:rPr>
                        <a:t> Platinum</a:t>
                      </a:r>
                      <a:r>
                        <a:rPr lang="nl-NL" sz="1600" b="0" i="0" u="none" strike="noStrike" cap="none" baseline="0" noProof="0" dirty="0">
                          <a:solidFill>
                            <a:srgbClr val="000000"/>
                          </a:solidFill>
                          <a:latin typeface="+mn-lt"/>
                          <a:ea typeface="+mn-ea"/>
                          <a:cs typeface="+mn-cs"/>
                        </a:rPr>
                        <a:t> </a:t>
                      </a:r>
                    </a:p>
                  </a:txBody>
                  <a:tcPr marL="60960" marR="0"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r" defTabSz="466344">
                        <a:lnSpc>
                          <a:spcPct val="100000"/>
                        </a:lnSpc>
                        <a:spcBef>
                          <a:spcPts val="336"/>
                        </a:spcBef>
                        <a:spcAft>
                          <a:spcPts val="0"/>
                        </a:spcAft>
                        <a:buNone/>
                      </a:pPr>
                      <a:r>
                        <a:rPr kumimoji="0" lang="en-US" sz="1600" b="0" i="0" u="none" strike="noStrike" kern="1200" cap="none" normalizeH="0" baseline="0" dirty="0">
                          <a:ln>
                            <a:noFill/>
                          </a:ln>
                          <a:solidFill>
                            <a:schemeClr val="tx1"/>
                          </a:solidFill>
                          <a:effectLst/>
                          <a:latin typeface="+mn-lt"/>
                          <a:ea typeface="+mn-ea"/>
                          <a:cs typeface="+mn-cs"/>
                        </a:rPr>
                        <a:t>$5,500</a:t>
                      </a:r>
                      <a:endParaRPr kumimoji="0" lang="nl-NL" sz="1600" b="0" i="0" u="none" strike="noStrike" kern="1200" cap="none" normalizeH="0" baseline="0" noProof="0" dirty="0">
                        <a:ln>
                          <a:noFill/>
                        </a:ln>
                        <a:solidFill>
                          <a:schemeClr val="tx1"/>
                        </a:solidFill>
                        <a:effectLst/>
                        <a:latin typeface="+mn-lt"/>
                        <a:ea typeface="+mn-ea"/>
                        <a:cs typeface="+mn-cs"/>
                      </a:endParaRPr>
                    </a:p>
                  </a:txBody>
                  <a:tcPr marL="121920" marR="121920"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4" name="Rectangle 3"/>
          <p:cNvSpPr/>
          <p:nvPr/>
        </p:nvSpPr>
        <p:spPr>
          <a:xfrm>
            <a:off x="6843974" y="4990711"/>
            <a:ext cx="4204837" cy="590931"/>
          </a:xfrm>
          <a:prstGeom prst="rect">
            <a:avLst/>
          </a:prstGeom>
        </p:spPr>
        <p:txBody>
          <a:bodyPr wrap="square">
            <a:spAutoFit/>
          </a:bodyPr>
          <a:lstStyle/>
          <a:p>
            <a:pPr marL="52388" marR="0" lvl="0" indent="-52388" algn="l" defTabSz="761970" rtl="0" eaLnBrk="1" fontAlgn="auto" latinLnBrk="0" hangingPunct="1">
              <a:lnSpc>
                <a:spcPct val="90000"/>
              </a:lnSpc>
              <a:spcBef>
                <a:spcPct val="40000"/>
              </a:spcBef>
              <a:spcAft>
                <a:spcPts val="0"/>
              </a:spcAft>
              <a:buClr>
                <a:srgbClr val="FFC000"/>
              </a:buClr>
              <a:buSzPct val="130000"/>
              <a:buFontTx/>
              <a:buNone/>
              <a:tabLst/>
              <a:defRPr/>
            </a:pPr>
            <a:r>
              <a:rPr kumimoji="0" lang="en-US" sz="1200" b="1" i="0" u="none" strike="noStrike" kern="0" cap="none" spc="0" normalizeH="0" baseline="0" noProof="0" dirty="0">
                <a:ln>
                  <a:noFill/>
                </a:ln>
                <a:solidFill>
                  <a:srgbClr val="000000"/>
                </a:solidFill>
                <a:effectLst/>
                <a:uLnTx/>
                <a:uFillTx/>
                <a:latin typeface="Arial"/>
                <a:ea typeface="+mn-ea"/>
                <a:cs typeface="+mn-cs"/>
              </a:rPr>
              <a:t>*Chargeable suppliers transacting less than $250,000 in annual financial volume will be assigned to the Bronze level irrespective of annual document count</a:t>
            </a:r>
          </a:p>
        </p:txBody>
      </p:sp>
      <p:sp>
        <p:nvSpPr>
          <p:cNvPr id="5" name="TextBox 4"/>
          <p:cNvSpPr txBox="1"/>
          <p:nvPr/>
        </p:nvSpPr>
        <p:spPr>
          <a:xfrm>
            <a:off x="391166" y="5168203"/>
            <a:ext cx="5398126" cy="1131079"/>
          </a:xfrm>
          <a:prstGeom prst="rect">
            <a:avLst/>
          </a:prstGeom>
          <a:noFill/>
          <a:ln w="28575">
            <a:solidFill>
              <a:schemeClr val="accent1"/>
            </a:solidFill>
          </a:ln>
        </p:spPr>
        <p:txBody>
          <a:bodyPr wrap="square" lIns="0" tIns="0" rIns="0" bIns="0" rtlCol="0">
            <a:spAutoFit/>
          </a:bodyPr>
          <a:lstStyle/>
          <a:p>
            <a:pPr marL="0" marR="0" lvl="0" indent="0" algn="ctr" defTabSz="1088776" rtl="0" eaLnBrk="1" fontAlgn="base" latinLnBrk="0" hangingPunct="1">
              <a:lnSpc>
                <a:spcPct val="100000"/>
              </a:lnSpc>
              <a:spcBef>
                <a:spcPts val="300"/>
              </a:spcBef>
              <a:spcAft>
                <a:spcPct val="0"/>
              </a:spcAft>
              <a:buClr>
                <a:srgbClr val="F0AB00"/>
              </a:buClr>
              <a:buSzPct val="80000"/>
              <a:buFontTx/>
              <a:buNone/>
              <a:tabLst/>
              <a:defRPr/>
            </a:pPr>
            <a:r>
              <a:rPr kumimoji="0" lang="en-US" sz="1800" b="1" i="0" u="sng" strike="noStrike" kern="0" cap="none" spc="0" normalizeH="0" baseline="0" noProof="0" dirty="0">
                <a:ln>
                  <a:noFill/>
                </a:ln>
                <a:solidFill>
                  <a:srgbClr val="008FD3"/>
                </a:solidFill>
                <a:effectLst/>
                <a:uLnTx/>
                <a:uFillTx/>
                <a:latin typeface="Arial"/>
                <a:ea typeface="Arial Unicode MS" pitchFamily="34" charset="-128"/>
                <a:cs typeface="Arial Unicode MS" pitchFamily="34" charset="-128"/>
              </a:rPr>
              <a:t>Fee Threshold</a:t>
            </a:r>
          </a:p>
          <a:p>
            <a:pPr marL="0" marR="0" lvl="0" indent="0" algn="ctr" defTabSz="1088776" rtl="0" eaLnBrk="1" fontAlgn="base" latinLnBrk="0" hangingPunct="1">
              <a:lnSpc>
                <a:spcPct val="100000"/>
              </a:lnSpc>
              <a:spcBef>
                <a:spcPts val="300"/>
              </a:spcBef>
              <a:spcAft>
                <a:spcPct val="0"/>
              </a:spcAft>
              <a:buClr>
                <a:srgbClr val="F0AB00"/>
              </a:buClr>
              <a:buSzPct val="80000"/>
              <a:buFontTx/>
              <a:buNone/>
              <a:tabLst/>
              <a:defRPr/>
            </a:pPr>
            <a:r>
              <a:rPr kumimoji="0" lang="en-US" sz="1800" b="1" i="0" u="none" strike="noStrike" kern="0" cap="none" spc="0" normalizeH="0" baseline="0" noProof="0" dirty="0">
                <a:ln>
                  <a:noFill/>
                </a:ln>
                <a:solidFill>
                  <a:srgbClr val="008FD3"/>
                </a:solidFill>
                <a:effectLst/>
                <a:uLnTx/>
                <a:uFillTx/>
                <a:latin typeface="Arial"/>
                <a:ea typeface="Arial Unicode MS" pitchFamily="34" charset="-128"/>
                <a:cs typeface="Arial Unicode MS" pitchFamily="34" charset="-128"/>
              </a:rPr>
              <a:t>$50,000 and 5 Documents</a:t>
            </a:r>
          </a:p>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4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Suppliers who do not cross the Fee Threshold will not be charged fees</a:t>
            </a:r>
          </a:p>
        </p:txBody>
      </p:sp>
      <p:sp>
        <p:nvSpPr>
          <p:cNvPr id="28" name="object 31">
            <a:hlinkClick r:id="rId3" action="ppaction://hlinksldjump"/>
            <a:extLst>
              <a:ext uri="{FF2B5EF4-FFF2-40B4-BE49-F238E27FC236}">
                <a16:creationId xmlns:a16="http://schemas.microsoft.com/office/drawing/2014/main" id="{3F30B9CD-33BE-4E19-8E6A-9E2291DF4C58}"/>
              </a:ext>
            </a:extLst>
          </p:cNvPr>
          <p:cNvSpPr txBox="1"/>
          <p:nvPr/>
        </p:nvSpPr>
        <p:spPr>
          <a:xfrm>
            <a:off x="11785579" y="4050478"/>
            <a:ext cx="409595" cy="94914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sz="1000" dirty="0">
              <a:solidFill>
                <a:prstClr val="black"/>
              </a:solidFill>
              <a:cs typeface="Arial"/>
            </a:endParaRPr>
          </a:p>
        </p:txBody>
      </p:sp>
      <p:sp>
        <p:nvSpPr>
          <p:cNvPr id="29" name="object 29">
            <a:hlinkClick r:id="rId4" action="ppaction://hlinksldjump"/>
            <a:extLst>
              <a:ext uri="{FF2B5EF4-FFF2-40B4-BE49-F238E27FC236}">
                <a16:creationId xmlns:a16="http://schemas.microsoft.com/office/drawing/2014/main" id="{1B4A4579-95C2-4EE0-A597-C3C59EC95FCD}"/>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sz="1000" dirty="0">
              <a:solidFill>
                <a:prstClr val="black"/>
              </a:solidFill>
              <a:cs typeface="Arial"/>
            </a:endParaRPr>
          </a:p>
        </p:txBody>
      </p:sp>
      <p:sp>
        <p:nvSpPr>
          <p:cNvPr id="30" name="object 31">
            <a:hlinkClick r:id="rId5" action="ppaction://hlinksldjump"/>
            <a:extLst>
              <a:ext uri="{FF2B5EF4-FFF2-40B4-BE49-F238E27FC236}">
                <a16:creationId xmlns:a16="http://schemas.microsoft.com/office/drawing/2014/main" id="{B7358CB6-8CC6-4920-B901-BC183F3ED510}"/>
              </a:ext>
            </a:extLst>
          </p:cNvPr>
          <p:cNvSpPr txBox="1"/>
          <p:nvPr/>
        </p:nvSpPr>
        <p:spPr>
          <a:xfrm>
            <a:off x="11787364" y="1229858"/>
            <a:ext cx="407810" cy="949765"/>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sz="1000" dirty="0">
              <a:solidFill>
                <a:prstClr val="black"/>
              </a:solidFill>
              <a:cs typeface="Arial"/>
            </a:endParaRPr>
          </a:p>
        </p:txBody>
      </p:sp>
      <p:sp>
        <p:nvSpPr>
          <p:cNvPr id="31" name="object 48">
            <a:extLst>
              <a:ext uri="{FF2B5EF4-FFF2-40B4-BE49-F238E27FC236}">
                <a16:creationId xmlns:a16="http://schemas.microsoft.com/office/drawing/2014/main" id="{B8111BC0-8145-4BAC-AF41-558E69B45C07}"/>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sz="1799" kern="0" dirty="0">
              <a:solidFill>
                <a:prstClr val="black"/>
              </a:solidFill>
            </a:endParaRPr>
          </a:p>
        </p:txBody>
      </p:sp>
      <p:sp>
        <p:nvSpPr>
          <p:cNvPr id="32" name="object 31">
            <a:hlinkClick r:id="rId6" action="ppaction://hlinksldjump"/>
            <a:extLst>
              <a:ext uri="{FF2B5EF4-FFF2-40B4-BE49-F238E27FC236}">
                <a16:creationId xmlns:a16="http://schemas.microsoft.com/office/drawing/2014/main" id="{EE1E3612-E9D0-4EDE-8E17-EA4899C6765E}"/>
              </a:ext>
            </a:extLst>
          </p:cNvPr>
          <p:cNvSpPr txBox="1"/>
          <p:nvPr/>
        </p:nvSpPr>
        <p:spPr>
          <a:xfrm>
            <a:off x="11785579" y="2175290"/>
            <a:ext cx="409595" cy="980601"/>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sz="1000" dirty="0">
              <a:solidFill>
                <a:prstClr val="black"/>
              </a:solidFill>
              <a:cs typeface="Arial"/>
            </a:endParaRPr>
          </a:p>
        </p:txBody>
      </p:sp>
      <p:sp>
        <p:nvSpPr>
          <p:cNvPr id="33" name="object 31">
            <a:hlinkClick r:id="rId3" action="ppaction://hlinksldjump"/>
            <a:extLst>
              <a:ext uri="{FF2B5EF4-FFF2-40B4-BE49-F238E27FC236}">
                <a16:creationId xmlns:a16="http://schemas.microsoft.com/office/drawing/2014/main" id="{D31A4986-ECA0-4679-916D-6FA2D552CADC}"/>
              </a:ext>
            </a:extLst>
          </p:cNvPr>
          <p:cNvSpPr txBox="1"/>
          <p:nvPr/>
        </p:nvSpPr>
        <p:spPr>
          <a:xfrm>
            <a:off x="11778214" y="3117139"/>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sz="1000" dirty="0">
              <a:solidFill>
                <a:prstClr val="black"/>
              </a:solidFill>
              <a:cs typeface="Arial"/>
            </a:endParaRPr>
          </a:p>
        </p:txBody>
      </p:sp>
      <p:sp>
        <p:nvSpPr>
          <p:cNvPr id="34" name="object 31">
            <a:hlinkClick r:id="rId7" action="ppaction://hlinksldjump"/>
            <a:extLst>
              <a:ext uri="{FF2B5EF4-FFF2-40B4-BE49-F238E27FC236}">
                <a16:creationId xmlns:a16="http://schemas.microsoft.com/office/drawing/2014/main" id="{51A45C04-D971-4C00-A899-36E9E0E35B07}"/>
              </a:ext>
            </a:extLst>
          </p:cNvPr>
          <p:cNvSpPr txBox="1"/>
          <p:nvPr/>
        </p:nvSpPr>
        <p:spPr>
          <a:xfrm>
            <a:off x="11778214" y="4991828"/>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sz="1000" dirty="0">
              <a:solidFill>
                <a:prstClr val="black"/>
              </a:solidFill>
              <a:cs typeface="Arial"/>
            </a:endParaRPr>
          </a:p>
        </p:txBody>
      </p:sp>
      <p:sp>
        <p:nvSpPr>
          <p:cNvPr id="35" name="object 31">
            <a:hlinkClick r:id="rId8" action="ppaction://hlinksldjump"/>
            <a:extLst>
              <a:ext uri="{FF2B5EF4-FFF2-40B4-BE49-F238E27FC236}">
                <a16:creationId xmlns:a16="http://schemas.microsoft.com/office/drawing/2014/main" id="{E6675E64-2413-4130-BE7E-F3E7651C6773}"/>
              </a:ext>
            </a:extLst>
          </p:cNvPr>
          <p:cNvSpPr txBox="1"/>
          <p:nvPr/>
        </p:nvSpPr>
        <p:spPr>
          <a:xfrm>
            <a:off x="11785579" y="591736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sz="1000" dirty="0">
              <a:solidFill>
                <a:prstClr val="black"/>
              </a:solidFill>
              <a:cs typeface="Arial"/>
            </a:endParaRPr>
          </a:p>
        </p:txBody>
      </p:sp>
      <p:pic>
        <p:nvPicPr>
          <p:cNvPr id="2" name="Picture 1">
            <a:extLst>
              <a:ext uri="{FF2B5EF4-FFF2-40B4-BE49-F238E27FC236}">
                <a16:creationId xmlns:a16="http://schemas.microsoft.com/office/drawing/2014/main" id="{ACBCA9B7-D0F5-094B-F8B3-DFAF09EA1C5F}"/>
              </a:ext>
            </a:extLst>
          </p:cNvPr>
          <p:cNvPicPr>
            <a:picLocks noChangeAspect="1"/>
          </p:cNvPicPr>
          <p:nvPr/>
        </p:nvPicPr>
        <p:blipFill>
          <a:blip r:embed="rId9"/>
          <a:stretch>
            <a:fillRect/>
          </a:stretch>
        </p:blipFill>
        <p:spPr>
          <a:xfrm>
            <a:off x="391166" y="6549102"/>
            <a:ext cx="3974937" cy="274344"/>
          </a:xfrm>
          <a:prstGeom prst="rect">
            <a:avLst/>
          </a:prstGeom>
        </p:spPr>
      </p:pic>
    </p:spTree>
    <p:extLst>
      <p:ext uri="{BB962C8B-B14F-4D97-AF65-F5344CB8AC3E}">
        <p14:creationId xmlns:p14="http://schemas.microsoft.com/office/powerpoint/2010/main" val="175862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6" presetClass="entr" presetSubtype="21"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fill="hold"/>
                                        <p:tgtEl>
                                          <p:spTgt spid="24"/>
                                        </p:tgtEl>
                                        <p:attrNameLst>
                                          <p:attrName>ppt_x</p:attrName>
                                        </p:attrNameLst>
                                      </p:cBhvr>
                                      <p:tavLst>
                                        <p:tav tm="0">
                                          <p:val>
                                            <p:strVal val="1+#ppt_w/2"/>
                                          </p:val>
                                        </p:tav>
                                        <p:tav tm="100000">
                                          <p:val>
                                            <p:strVal val="#ppt_x"/>
                                          </p:val>
                                        </p:tav>
                                      </p:tavLst>
                                    </p:anim>
                                    <p:anim calcmode="lin" valueType="num">
                                      <p:cBhvr additive="base">
                                        <p:cTn id="17" dur="1000" fill="hold"/>
                                        <p:tgtEl>
                                          <p:spTgt spid="2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1+#ppt_w/2"/>
                                          </p:val>
                                        </p:tav>
                                        <p:tav tm="100000">
                                          <p:val>
                                            <p:strVal val="#ppt_x"/>
                                          </p:val>
                                        </p:tav>
                                      </p:tavLst>
                                    </p:anim>
                                    <p:anim calcmode="lin" valueType="num">
                                      <p:cBhvr additive="base">
                                        <p:cTn id="21"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1">
            <a:hlinkClick r:id="rId2" action="ppaction://hlinksldjump"/>
            <a:extLst>
              <a:ext uri="{FF2B5EF4-FFF2-40B4-BE49-F238E27FC236}">
                <a16:creationId xmlns:a16="http://schemas.microsoft.com/office/drawing/2014/main" id="{A825ABA9-AEB9-4F42-832C-916A37FF6A95}"/>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4" name="Title"/>
          <p:cNvSpPr>
            <a:spLocks noGrp="1"/>
          </p:cNvSpPr>
          <p:nvPr>
            <p:ph type="title"/>
          </p:nvPr>
        </p:nvSpPr>
        <p:spPr bwMode="gray">
          <a:xfrm>
            <a:off x="504002" y="504001"/>
            <a:ext cx="11186476" cy="369332"/>
          </a:xfrm>
        </p:spPr>
        <p:txBody>
          <a:bodyPr/>
          <a:lstStyle/>
          <a:p>
            <a:r>
              <a:rPr lang="en-US" dirty="0"/>
              <a:t>Section 2: Set Up Your Account</a:t>
            </a:r>
          </a:p>
        </p:txBody>
      </p:sp>
      <p:sp>
        <p:nvSpPr>
          <p:cNvPr id="3" name="object 29">
            <a:hlinkClick r:id="rId3" action="ppaction://hlinksldjump"/>
            <a:extLst>
              <a:ext uri="{FF2B5EF4-FFF2-40B4-BE49-F238E27FC236}">
                <a16:creationId xmlns:a16="http://schemas.microsoft.com/office/drawing/2014/main" id="{5C9E1C17-3981-4DCE-A03C-10C123EC2AD4}"/>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4" name="object 31">
            <a:hlinkClick r:id="rId4" action="ppaction://hlinksldjump"/>
            <a:extLst>
              <a:ext uri="{FF2B5EF4-FFF2-40B4-BE49-F238E27FC236}">
                <a16:creationId xmlns:a16="http://schemas.microsoft.com/office/drawing/2014/main" id="{5BD54F89-9A4A-46DD-A868-C880FD3D50E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5" name="object 48">
            <a:extLst>
              <a:ext uri="{FF2B5EF4-FFF2-40B4-BE49-F238E27FC236}">
                <a16:creationId xmlns:a16="http://schemas.microsoft.com/office/drawing/2014/main" id="{ECE017E4-7BEA-4093-B746-B88BD0D55E06}"/>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6" name="object 31">
            <a:hlinkClick r:id="rId5" action="ppaction://hlinksldjump"/>
            <a:extLst>
              <a:ext uri="{FF2B5EF4-FFF2-40B4-BE49-F238E27FC236}">
                <a16:creationId xmlns:a16="http://schemas.microsoft.com/office/drawing/2014/main" id="{B6C65112-1FD2-45E6-87C3-210502D3E71B}"/>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7" name="object 31">
            <a:hlinkClick r:id="rId6" action="ppaction://hlinksldjump"/>
            <a:extLst>
              <a:ext uri="{FF2B5EF4-FFF2-40B4-BE49-F238E27FC236}">
                <a16:creationId xmlns:a16="http://schemas.microsoft.com/office/drawing/2014/main" id="{5035F5C5-E67E-4814-8A9B-68BAD95B6FDC}"/>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8" name="object 31">
            <a:hlinkClick r:id="rId6" action="ppaction://hlinksldjump"/>
            <a:extLst>
              <a:ext uri="{FF2B5EF4-FFF2-40B4-BE49-F238E27FC236}">
                <a16:creationId xmlns:a16="http://schemas.microsoft.com/office/drawing/2014/main" id="{4E5F3BF6-D86A-4ACF-BBF6-2516815C06CE}"/>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10" name="object 31">
            <a:hlinkClick r:id="rId7" action="ppaction://hlinksldjump"/>
            <a:extLst>
              <a:ext uri="{FF2B5EF4-FFF2-40B4-BE49-F238E27FC236}">
                <a16:creationId xmlns:a16="http://schemas.microsoft.com/office/drawing/2014/main" id="{5CADAD77-3DAF-4D62-8B89-D2366E7292CD}"/>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12" name="Freeform 3">
            <a:hlinkClick r:id="rId8" action="ppaction://hlinksldjump"/>
            <a:extLst>
              <a:ext uri="{FF2B5EF4-FFF2-40B4-BE49-F238E27FC236}">
                <a16:creationId xmlns:a16="http://schemas.microsoft.com/office/drawing/2014/main" id="{05984D57-3F90-41C2-8BD6-9AE29AB914FC}"/>
              </a:ext>
            </a:extLst>
          </p:cNvPr>
          <p:cNvSpPr/>
          <p:nvPr/>
        </p:nvSpPr>
        <p:spPr>
          <a:xfrm>
            <a:off x="2476287" y="3311376"/>
            <a:ext cx="2121466"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3"/>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rgbClr val="008FD3"/>
                </a:solidFill>
              </a:rPr>
              <a:t>Basic Account Configurations</a:t>
            </a:r>
          </a:p>
          <a:p>
            <a:pPr algn="ctr" defTabSz="844558">
              <a:lnSpc>
                <a:spcPct val="90000"/>
              </a:lnSpc>
              <a:spcBef>
                <a:spcPct val="0"/>
              </a:spcBef>
              <a:spcAft>
                <a:spcPct val="35000"/>
              </a:spcAft>
              <a:defRPr/>
            </a:pPr>
            <a:endParaRPr lang="en-US" sz="1600" b="1" kern="0" dirty="0">
              <a:solidFill>
                <a:srgbClr val="FFFFFF"/>
              </a:solidFill>
            </a:endParaRPr>
          </a:p>
        </p:txBody>
      </p:sp>
      <p:sp>
        <p:nvSpPr>
          <p:cNvPr id="14" name="Freeform 7">
            <a:hlinkClick r:id="rId9" action="ppaction://hlinksldjump"/>
            <a:extLst>
              <a:ext uri="{FF2B5EF4-FFF2-40B4-BE49-F238E27FC236}">
                <a16:creationId xmlns:a16="http://schemas.microsoft.com/office/drawing/2014/main" id="{81621FDB-9C61-4FC3-A913-4D8DCFEC52F2}"/>
              </a:ext>
            </a:extLst>
          </p:cNvPr>
          <p:cNvSpPr/>
          <p:nvPr/>
        </p:nvSpPr>
        <p:spPr>
          <a:xfrm>
            <a:off x="4918861" y="3311376"/>
            <a:ext cx="2028799"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4"/>
            </a:solidFill>
          </a:ln>
          <a:effectLst/>
        </p:spPr>
        <p:txBody>
          <a:bodyPr spcFirstLastPara="0" vert="horz" wrap="square" lIns="135129" tIns="135129" rIns="135129" bIns="0" numCol="1" spcCol="1270" anchor="t" anchorCtr="0">
            <a:normAutofit/>
          </a:bodyPr>
          <a:lstStyle/>
          <a:p>
            <a:pPr algn="ctr" defTabSz="844558">
              <a:lnSpc>
                <a:spcPct val="90000"/>
              </a:lnSpc>
              <a:spcBef>
                <a:spcPct val="0"/>
              </a:spcBef>
              <a:spcAft>
                <a:spcPct val="35000"/>
              </a:spcAft>
              <a:defRPr/>
            </a:pPr>
            <a:r>
              <a:rPr lang="en-US" sz="1600" b="1" kern="0" dirty="0">
                <a:solidFill>
                  <a:srgbClr val="4FB81C"/>
                </a:solidFill>
              </a:rPr>
              <a:t>Enablement Tasks</a:t>
            </a:r>
          </a:p>
          <a:p>
            <a:pPr algn="ctr" defTabSz="844558">
              <a:lnSpc>
                <a:spcPct val="90000"/>
              </a:lnSpc>
              <a:spcBef>
                <a:spcPct val="0"/>
              </a:spcBef>
              <a:spcAft>
                <a:spcPct val="35000"/>
              </a:spcAft>
              <a:defRPr/>
            </a:pPr>
            <a:endParaRPr lang="en-US" sz="1600" b="1" kern="0" dirty="0">
              <a:solidFill>
                <a:srgbClr val="FFFFFF"/>
              </a:solidFill>
            </a:endParaRPr>
          </a:p>
        </p:txBody>
      </p:sp>
      <p:sp>
        <p:nvSpPr>
          <p:cNvPr id="16" name="Freeform 5">
            <a:hlinkClick r:id="rId10" action="ppaction://hlinksldjump"/>
            <a:extLst>
              <a:ext uri="{FF2B5EF4-FFF2-40B4-BE49-F238E27FC236}">
                <a16:creationId xmlns:a16="http://schemas.microsoft.com/office/drawing/2014/main" id="{140CD478-C21F-4537-AE7F-233E5902E6BE}"/>
              </a:ext>
            </a:extLst>
          </p:cNvPr>
          <p:cNvSpPr/>
          <p:nvPr/>
        </p:nvSpPr>
        <p:spPr>
          <a:xfrm>
            <a:off x="7268767" y="3311376"/>
            <a:ext cx="2121466"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5"/>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rgbClr val="E35500"/>
                </a:solidFill>
              </a:rPr>
              <a:t>Advanced Account Configuration</a:t>
            </a:r>
          </a:p>
        </p:txBody>
      </p:sp>
      <p:sp>
        <p:nvSpPr>
          <p:cNvPr id="2" name="TextBox 1">
            <a:extLst>
              <a:ext uri="{FF2B5EF4-FFF2-40B4-BE49-F238E27FC236}">
                <a16:creationId xmlns:a16="http://schemas.microsoft.com/office/drawing/2014/main" id="{AFEEC054-43B9-42F6-8E6E-443E175E4A80}"/>
              </a:ext>
            </a:extLst>
          </p:cNvPr>
          <p:cNvSpPr txBox="1"/>
          <p:nvPr/>
        </p:nvSpPr>
        <p:spPr>
          <a:xfrm>
            <a:off x="4918861" y="4162854"/>
            <a:ext cx="2028799" cy="2246769"/>
          </a:xfrm>
          <a:prstGeom prst="rect">
            <a:avLst/>
          </a:prstGeom>
          <a:noFill/>
        </p:spPr>
        <p:txBody>
          <a:bodyPr wrap="square" lIns="0" tIns="0" rIns="0" bIns="0" rtlCol="0">
            <a:spAutoFit/>
          </a:bodyPr>
          <a:lstStyle/>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9" action="ppaction://hlinksldjump"/>
              </a:rPr>
              <a:t>Enablement Tasks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1" action="ppaction://hlinksldjump"/>
              </a:rPr>
              <a:t>Purchase Order Routing</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2" action="ppaction://hlinksldjump"/>
              </a:rPr>
              <a:t>Invoice Notifications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2" action="ppaction://hlinksldjump"/>
              </a:rPr>
              <a:t>Tax Details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3" action="ppaction://hlinksldjump"/>
              </a:rPr>
              <a:t>Remittances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endParaRPr lang="en-US" sz="1800" kern="0" dirty="0" err="1">
              <a:solidFill>
                <a:srgbClr val="000000"/>
              </a:solidFill>
              <a:ea typeface="Arial Unicode MS" pitchFamily="34" charset="-128"/>
              <a:cs typeface="Arial Unicode MS" pitchFamily="34" charset="-128"/>
            </a:endParaRPr>
          </a:p>
        </p:txBody>
      </p:sp>
      <p:sp>
        <p:nvSpPr>
          <p:cNvPr id="27" name="TextBox 26">
            <a:extLst>
              <a:ext uri="{FF2B5EF4-FFF2-40B4-BE49-F238E27FC236}">
                <a16:creationId xmlns:a16="http://schemas.microsoft.com/office/drawing/2014/main" id="{4747F47D-147A-41C1-8913-A83B3FB05920}"/>
              </a:ext>
            </a:extLst>
          </p:cNvPr>
          <p:cNvSpPr txBox="1"/>
          <p:nvPr/>
        </p:nvSpPr>
        <p:spPr>
          <a:xfrm>
            <a:off x="2476288" y="4162855"/>
            <a:ext cx="2083093" cy="1600438"/>
          </a:xfrm>
          <a:prstGeom prst="rect">
            <a:avLst/>
          </a:prstGeom>
          <a:noFill/>
        </p:spPr>
        <p:txBody>
          <a:bodyPr wrap="square" lIns="0" tIns="0" rIns="0" bIns="0" rtlCol="0">
            <a:spAutoFit/>
          </a:bodyPr>
          <a:lstStyle/>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8" action="ppaction://hlinksldjump"/>
              </a:rPr>
              <a:t>Suggested Configuration</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4" action="ppaction://hlinksldjump"/>
              </a:rPr>
              <a:t>Accept Invitation</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5" action="ppaction://hlinksldjump"/>
              </a:rPr>
              <a:t>Profile Completion</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6" action="ppaction://hlinksldjump"/>
              </a:rPr>
              <a:t>Email Notifications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endParaRPr lang="en-US" sz="1800" kern="0" dirty="0" err="1">
              <a:solidFill>
                <a:srgbClr val="000000"/>
              </a:solidFill>
              <a:ea typeface="Arial Unicode MS" pitchFamily="34" charset="-128"/>
              <a:cs typeface="Arial Unicode MS" pitchFamily="34" charset="-128"/>
            </a:endParaRPr>
          </a:p>
        </p:txBody>
      </p:sp>
      <p:sp>
        <p:nvSpPr>
          <p:cNvPr id="28" name="TextBox 27">
            <a:extLst>
              <a:ext uri="{FF2B5EF4-FFF2-40B4-BE49-F238E27FC236}">
                <a16:creationId xmlns:a16="http://schemas.microsoft.com/office/drawing/2014/main" id="{65DBE6F0-09D7-495D-BFA9-4D53CA5AEE68}"/>
              </a:ext>
            </a:extLst>
          </p:cNvPr>
          <p:cNvSpPr txBox="1"/>
          <p:nvPr/>
        </p:nvSpPr>
        <p:spPr>
          <a:xfrm>
            <a:off x="7268767" y="4162855"/>
            <a:ext cx="2028799" cy="1815882"/>
          </a:xfrm>
          <a:prstGeom prst="rect">
            <a:avLst/>
          </a:prstGeom>
          <a:noFill/>
        </p:spPr>
        <p:txBody>
          <a:bodyPr wrap="square" lIns="0" tIns="0" rIns="0" bIns="0" rtlCol="0">
            <a:spAutoFit/>
          </a:bodyPr>
          <a:lstStyle/>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0" action="ppaction://hlinksldjump"/>
              </a:rPr>
              <a:t>Customer Relationships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7" action="ppaction://hlinksldjump"/>
              </a:rPr>
              <a:t>Roles and Users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8" action="ppaction://hlinksldjump"/>
              </a:rPr>
              <a:t>Enhanced User Account Functionality</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9" action="ppaction://hlinksldjump"/>
              </a:rPr>
              <a:t>Test Accounts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endParaRPr lang="en-US" sz="1800" kern="0" dirty="0" err="1">
              <a:solidFill>
                <a:srgbClr val="000000"/>
              </a:solidFill>
              <a:ea typeface="Arial Unicode MS" pitchFamily="34" charset="-128"/>
              <a:cs typeface="Arial Unicode MS" pitchFamily="34" charset="-128"/>
            </a:endParaRPr>
          </a:p>
        </p:txBody>
      </p:sp>
      <p:pic>
        <p:nvPicPr>
          <p:cNvPr id="18" name="Picture 17">
            <a:extLst>
              <a:ext uri="{FF2B5EF4-FFF2-40B4-BE49-F238E27FC236}">
                <a16:creationId xmlns:a16="http://schemas.microsoft.com/office/drawing/2014/main" id="{E6DB7877-3F19-4A0B-AC81-10EB88FED968}"/>
              </a:ext>
            </a:extLst>
          </p:cNvPr>
          <p:cNvPicPr>
            <a:picLocks noChangeAspect="1"/>
          </p:cNvPicPr>
          <p:nvPr/>
        </p:nvPicPr>
        <p:blipFill>
          <a:blip r:embed="rId20"/>
          <a:stretch>
            <a:fillRect/>
          </a:stretch>
        </p:blipFill>
        <p:spPr>
          <a:xfrm>
            <a:off x="2833240" y="1861129"/>
            <a:ext cx="1369187" cy="1369187"/>
          </a:xfrm>
          <a:prstGeom prst="rect">
            <a:avLst/>
          </a:prstGeom>
        </p:spPr>
      </p:pic>
      <p:pic>
        <p:nvPicPr>
          <p:cNvPr id="21" name="Picture 20">
            <a:extLst>
              <a:ext uri="{FF2B5EF4-FFF2-40B4-BE49-F238E27FC236}">
                <a16:creationId xmlns:a16="http://schemas.microsoft.com/office/drawing/2014/main" id="{DF24133F-9D0E-45FC-8326-834A14C5E97E}"/>
              </a:ext>
            </a:extLst>
          </p:cNvPr>
          <p:cNvPicPr>
            <a:picLocks noChangeAspect="1"/>
          </p:cNvPicPr>
          <p:nvPr/>
        </p:nvPicPr>
        <p:blipFill>
          <a:blip r:embed="rId21"/>
          <a:stretch>
            <a:fillRect/>
          </a:stretch>
        </p:blipFill>
        <p:spPr>
          <a:xfrm>
            <a:off x="7625700" y="1888256"/>
            <a:ext cx="1314932" cy="1314932"/>
          </a:xfrm>
          <a:prstGeom prst="rect">
            <a:avLst/>
          </a:prstGeom>
        </p:spPr>
      </p:pic>
      <p:pic>
        <p:nvPicPr>
          <p:cNvPr id="25" name="Picture 24">
            <a:extLst>
              <a:ext uri="{FF2B5EF4-FFF2-40B4-BE49-F238E27FC236}">
                <a16:creationId xmlns:a16="http://schemas.microsoft.com/office/drawing/2014/main" id="{F3BE67DC-39C4-4217-9941-6ECE3D81D915}"/>
              </a:ext>
            </a:extLst>
          </p:cNvPr>
          <p:cNvPicPr>
            <a:picLocks noChangeAspect="1"/>
          </p:cNvPicPr>
          <p:nvPr/>
        </p:nvPicPr>
        <p:blipFill>
          <a:blip r:embed="rId22"/>
          <a:stretch>
            <a:fillRect/>
          </a:stretch>
        </p:blipFill>
        <p:spPr>
          <a:xfrm>
            <a:off x="5178574" y="1817737"/>
            <a:ext cx="1509372" cy="1509372"/>
          </a:xfrm>
          <a:prstGeom prst="rect">
            <a:avLst/>
          </a:prstGeom>
        </p:spPr>
      </p:pic>
      <p:pic>
        <p:nvPicPr>
          <p:cNvPr id="11" name="Picture 10">
            <a:extLst>
              <a:ext uri="{FF2B5EF4-FFF2-40B4-BE49-F238E27FC236}">
                <a16:creationId xmlns:a16="http://schemas.microsoft.com/office/drawing/2014/main" id="{9481C1F1-E931-7F07-EB60-3F721E44E3E8}"/>
              </a:ext>
            </a:extLst>
          </p:cNvPr>
          <p:cNvPicPr>
            <a:picLocks noChangeAspect="1"/>
          </p:cNvPicPr>
          <p:nvPr/>
        </p:nvPicPr>
        <p:blipFill>
          <a:blip r:embed="rId23"/>
          <a:stretch>
            <a:fillRect/>
          </a:stretch>
        </p:blipFill>
        <p:spPr>
          <a:xfrm>
            <a:off x="153057" y="6387684"/>
            <a:ext cx="3974937" cy="274344"/>
          </a:xfrm>
          <a:prstGeom prst="rect">
            <a:avLst/>
          </a:prstGeom>
        </p:spPr>
      </p:pic>
    </p:spTree>
    <p:extLst>
      <p:ext uri="{BB962C8B-B14F-4D97-AF65-F5344CB8AC3E}">
        <p14:creationId xmlns:p14="http://schemas.microsoft.com/office/powerpoint/2010/main" val="3257219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778CE-0147-44DC-9398-DB12028F097A}"/>
              </a:ext>
            </a:extLst>
          </p:cNvPr>
          <p:cNvSpPr>
            <a:spLocks noGrp="1"/>
          </p:cNvSpPr>
          <p:nvPr>
            <p:ph type="title"/>
          </p:nvPr>
        </p:nvSpPr>
        <p:spPr/>
        <p:txBody>
          <a:bodyPr/>
          <a:lstStyle/>
          <a:p>
            <a:r>
              <a:rPr lang="en-US" dirty="0"/>
              <a:t>T-Mobile  Specific Account Configuration</a:t>
            </a:r>
          </a:p>
        </p:txBody>
      </p:sp>
      <p:sp>
        <p:nvSpPr>
          <p:cNvPr id="3" name="Rectangle 2">
            <a:extLst>
              <a:ext uri="{FF2B5EF4-FFF2-40B4-BE49-F238E27FC236}">
                <a16:creationId xmlns:a16="http://schemas.microsoft.com/office/drawing/2014/main" id="{6998C5A1-3077-4EBB-B471-A8D4DEA7D929}"/>
              </a:ext>
            </a:extLst>
          </p:cNvPr>
          <p:cNvSpPr/>
          <p:nvPr/>
        </p:nvSpPr>
        <p:spPr>
          <a:xfrm>
            <a:off x="504002" y="1514355"/>
            <a:ext cx="10369400" cy="2677656"/>
          </a:xfrm>
          <a:prstGeom prst="rect">
            <a:avLst/>
          </a:prstGeom>
        </p:spPr>
        <p:txBody>
          <a:bodyPr wrap="square">
            <a:spAutoFit/>
          </a:bodyPr>
          <a:lstStyle/>
          <a:p>
            <a:pPr marL="232591" indent="-232591">
              <a:buClr>
                <a:schemeClr val="accent1"/>
              </a:buClr>
              <a:buSzPct val="100000"/>
              <a:buFont typeface="Arial" pitchFamily="34" charset="0"/>
              <a:buChar char="•"/>
            </a:pPr>
            <a:r>
              <a:rPr lang="en-US" sz="1400" b="1" dirty="0"/>
              <a:t>VAT ID / TAX ID – </a:t>
            </a:r>
            <a:r>
              <a:rPr lang="en-US" sz="1400" dirty="0"/>
              <a:t>select Company Settings in the top right corner, go to Company Profile and select tab Business. In the section Financial Information enter your Vat ID / Tax ID.</a:t>
            </a:r>
          </a:p>
          <a:p>
            <a:pPr>
              <a:buClr>
                <a:schemeClr val="accent1"/>
              </a:buClr>
              <a:buSzPct val="120000"/>
            </a:pPr>
            <a:endParaRPr lang="en-US" sz="1400" b="1" dirty="0"/>
          </a:p>
          <a:p>
            <a:pPr marL="232591" indent="-232591">
              <a:buClr>
                <a:schemeClr val="accent1"/>
              </a:buClr>
              <a:buSzPct val="100000"/>
              <a:buFont typeface="Arial" pitchFamily="34" charset="0"/>
              <a:buChar char="•"/>
            </a:pPr>
            <a:r>
              <a:rPr lang="en-US" sz="1400" b="1" dirty="0"/>
              <a:t>Remittance Address – </a:t>
            </a:r>
            <a:r>
              <a:rPr lang="en-US" sz="1400" dirty="0"/>
              <a:t>select Company Settings in the top right corner and go to Remittances. In the EFT/Check Remittances section select Create and complete all required fields marked by an asterisk. The Remittance ID will be communicated to you by your buyer. </a:t>
            </a:r>
          </a:p>
          <a:p>
            <a:pPr>
              <a:buClr>
                <a:schemeClr val="accent1"/>
              </a:buClr>
              <a:buSzPct val="120000"/>
            </a:pPr>
            <a:endParaRPr lang="en-US" sz="1400" dirty="0"/>
          </a:p>
          <a:p>
            <a:pPr marL="232591" indent="-232591">
              <a:buClr>
                <a:schemeClr val="accent1"/>
              </a:buClr>
              <a:buSzPct val="100000"/>
              <a:buFont typeface="Arial" pitchFamily="34" charset="0"/>
              <a:buChar char="•"/>
            </a:pPr>
            <a:r>
              <a:rPr lang="en-US" sz="1400" b="1" dirty="0"/>
              <a:t>Test Account Creation (testing is required for integrated and catalog suppliers) – </a:t>
            </a:r>
            <a:r>
              <a:rPr lang="en-US" sz="1400" dirty="0"/>
              <a:t>To create a test account, select your name in top right corner and choose “Switch to Test ID.”</a:t>
            </a:r>
          </a:p>
          <a:p>
            <a:pPr marL="232591" indent="-232591">
              <a:buClr>
                <a:schemeClr val="accent1"/>
              </a:buClr>
              <a:buSzPct val="120000"/>
              <a:buFont typeface="Arial" pitchFamily="34" charset="0"/>
              <a:buChar char="•"/>
            </a:pPr>
            <a:endParaRPr lang="en-US" sz="1400" dirty="0"/>
          </a:p>
          <a:p>
            <a:pPr marL="232591" indent="-232591">
              <a:buClr>
                <a:schemeClr val="accent1"/>
              </a:buClr>
              <a:buSzPct val="100000"/>
              <a:buFont typeface="Arial" pitchFamily="34" charset="0"/>
              <a:buChar char="•"/>
            </a:pPr>
            <a:r>
              <a:rPr lang="en-US" sz="1400" b="1" dirty="0"/>
              <a:t>Currency – </a:t>
            </a:r>
            <a:r>
              <a:rPr lang="en-US" sz="1400" dirty="0">
                <a:cs typeface="Arial" charset="0"/>
              </a:rPr>
              <a:t>The currency that SAP Business Network uses in the service subscription area of your account is controlled by your organization’s location, which you specify in User Account Navigator &gt; My Account &gt; Preferences.</a:t>
            </a:r>
            <a:endParaRPr lang="en-US" sz="1400" dirty="0"/>
          </a:p>
        </p:txBody>
      </p:sp>
      <p:sp>
        <p:nvSpPr>
          <p:cNvPr id="12" name="object 31">
            <a:hlinkClick r:id="rId2" action="ppaction://hlinksldjump"/>
            <a:extLst>
              <a:ext uri="{FF2B5EF4-FFF2-40B4-BE49-F238E27FC236}">
                <a16:creationId xmlns:a16="http://schemas.microsoft.com/office/drawing/2014/main" id="{AD7E21D1-578C-4DBB-970D-036D7D280AC8}"/>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3" name="object 29">
            <a:hlinkClick r:id="rId3" action="ppaction://hlinksldjump"/>
            <a:extLst>
              <a:ext uri="{FF2B5EF4-FFF2-40B4-BE49-F238E27FC236}">
                <a16:creationId xmlns:a16="http://schemas.microsoft.com/office/drawing/2014/main" id="{D853FBEC-37A3-42F8-89D3-0C97A0306B56}"/>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4" name="object 31">
            <a:hlinkClick r:id="rId4" action="ppaction://hlinksldjump"/>
            <a:extLst>
              <a:ext uri="{FF2B5EF4-FFF2-40B4-BE49-F238E27FC236}">
                <a16:creationId xmlns:a16="http://schemas.microsoft.com/office/drawing/2014/main" id="{88FB739C-98FC-46DB-B2C8-6AED6F0992BC}"/>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5" name="object 48">
            <a:extLst>
              <a:ext uri="{FF2B5EF4-FFF2-40B4-BE49-F238E27FC236}">
                <a16:creationId xmlns:a16="http://schemas.microsoft.com/office/drawing/2014/main" id="{5D051E84-A9D4-4307-98B7-C139E11D7341}"/>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6" name="object 31">
            <a:hlinkClick r:id="rId5" action="ppaction://hlinksldjump"/>
            <a:extLst>
              <a:ext uri="{FF2B5EF4-FFF2-40B4-BE49-F238E27FC236}">
                <a16:creationId xmlns:a16="http://schemas.microsoft.com/office/drawing/2014/main" id="{9A4549F7-B4A5-4A83-B808-56DF136F9A0F}"/>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7" name="object 31">
            <a:hlinkClick r:id="rId6" action="ppaction://hlinksldjump"/>
            <a:extLst>
              <a:ext uri="{FF2B5EF4-FFF2-40B4-BE49-F238E27FC236}">
                <a16:creationId xmlns:a16="http://schemas.microsoft.com/office/drawing/2014/main" id="{4F2561ED-6673-4155-9270-AA71708B8D71}"/>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8" name="object 31">
            <a:hlinkClick r:id="rId6" action="ppaction://hlinksldjump"/>
            <a:extLst>
              <a:ext uri="{FF2B5EF4-FFF2-40B4-BE49-F238E27FC236}">
                <a16:creationId xmlns:a16="http://schemas.microsoft.com/office/drawing/2014/main" id="{C7F7900B-5BD5-43AF-B613-CABC8C8FB31A}"/>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19" name="object 31">
            <a:hlinkClick r:id="rId7" action="ppaction://hlinksldjump"/>
            <a:extLst>
              <a:ext uri="{FF2B5EF4-FFF2-40B4-BE49-F238E27FC236}">
                <a16:creationId xmlns:a16="http://schemas.microsoft.com/office/drawing/2014/main" id="{2D8B65F0-E7E9-43FB-9562-FB976CEC137F}"/>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4" name="Picture 3">
            <a:extLst>
              <a:ext uri="{FF2B5EF4-FFF2-40B4-BE49-F238E27FC236}">
                <a16:creationId xmlns:a16="http://schemas.microsoft.com/office/drawing/2014/main" id="{E6B7E643-B1F8-7D68-9B13-CCBE8B8811D2}"/>
              </a:ext>
            </a:extLst>
          </p:cNvPr>
          <p:cNvPicPr>
            <a:picLocks noChangeAspect="1"/>
          </p:cNvPicPr>
          <p:nvPr/>
        </p:nvPicPr>
        <p:blipFill>
          <a:blip r:embed="rId8"/>
          <a:stretch>
            <a:fillRect/>
          </a:stretch>
        </p:blipFill>
        <p:spPr>
          <a:xfrm>
            <a:off x="504001" y="6387684"/>
            <a:ext cx="3974937" cy="274344"/>
          </a:xfrm>
          <a:prstGeom prst="rect">
            <a:avLst/>
          </a:prstGeom>
        </p:spPr>
      </p:pic>
    </p:spTree>
    <p:extLst>
      <p:ext uri="{BB962C8B-B14F-4D97-AF65-F5344CB8AC3E}">
        <p14:creationId xmlns:p14="http://schemas.microsoft.com/office/powerpoint/2010/main" val="213721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A9AD7-A1AA-4F3C-A749-81A3286A77EF}"/>
              </a:ext>
            </a:extLst>
          </p:cNvPr>
          <p:cNvSpPr>
            <a:spLocks noGrp="1"/>
          </p:cNvSpPr>
          <p:nvPr>
            <p:ph type="title"/>
          </p:nvPr>
        </p:nvSpPr>
        <p:spPr/>
        <p:txBody>
          <a:bodyPr/>
          <a:lstStyle/>
          <a:p>
            <a:r>
              <a:rPr lang="en-US" dirty="0"/>
              <a:t>Accept Your Invitation</a:t>
            </a:r>
          </a:p>
        </p:txBody>
      </p:sp>
      <p:sp>
        <p:nvSpPr>
          <p:cNvPr id="12" name="TextBox 11">
            <a:extLst>
              <a:ext uri="{FF2B5EF4-FFF2-40B4-BE49-F238E27FC236}">
                <a16:creationId xmlns:a16="http://schemas.microsoft.com/office/drawing/2014/main" id="{108AC39C-D3DF-42DB-90C6-B1F5ECF271A6}"/>
              </a:ext>
            </a:extLst>
          </p:cNvPr>
          <p:cNvSpPr txBox="1"/>
          <p:nvPr/>
        </p:nvSpPr>
        <p:spPr>
          <a:xfrm>
            <a:off x="504002" y="1240737"/>
            <a:ext cx="7988150" cy="1066800"/>
          </a:xfrm>
          <a:prstGeom prst="rect">
            <a:avLst/>
          </a:prstGeom>
          <a:noFill/>
        </p:spPr>
        <p:txBody>
          <a:bodyPr wrap="square" lIns="0" tIns="0" rIns="0" bIns="0" rtlCol="0">
            <a:noAutofit/>
          </a:bodyPr>
          <a:lstStyle/>
          <a:p>
            <a:pPr>
              <a:lnSpc>
                <a:spcPts val="2001"/>
              </a:lnSpc>
              <a:spcBef>
                <a:spcPts val="600"/>
              </a:spcBef>
              <a:buClr>
                <a:srgbClr val="F0AB00"/>
              </a:buClr>
              <a:buSzPct val="120000"/>
            </a:pPr>
            <a:r>
              <a:rPr lang="en-US" sz="1400" dirty="0">
                <a:latin typeface="+mn-lt"/>
              </a:rPr>
              <a:t>The invitation is also referred to as the </a:t>
            </a:r>
            <a:r>
              <a:rPr lang="en-US" sz="1400" b="1" dirty="0">
                <a:latin typeface="+mn-lt"/>
              </a:rPr>
              <a:t>Trading Relationship Request</a:t>
            </a:r>
            <a:r>
              <a:rPr lang="en-US" sz="1400" dirty="0">
                <a:latin typeface="+mn-lt"/>
              </a:rPr>
              <a:t>, or TRR. This e-mail contains information about transacting electronically with your customer.</a:t>
            </a:r>
          </a:p>
          <a:p>
            <a:pPr marL="342900" indent="-342900">
              <a:lnSpc>
                <a:spcPts val="2001"/>
              </a:lnSpc>
              <a:spcBef>
                <a:spcPts val="600"/>
              </a:spcBef>
              <a:buClr>
                <a:srgbClr val="F0AB00"/>
              </a:buClr>
              <a:buSzPct val="100000"/>
              <a:buFont typeface="+mj-lt"/>
              <a:buAutoNum type="arabicPeriod"/>
            </a:pPr>
            <a:r>
              <a:rPr lang="en-US" sz="1400" b="1" dirty="0">
                <a:latin typeface="+mn-lt"/>
              </a:rPr>
              <a:t>Click</a:t>
            </a:r>
            <a:r>
              <a:rPr lang="en-US" sz="1400" dirty="0">
                <a:latin typeface="+mn-lt"/>
              </a:rPr>
              <a:t> the link in the emailed letter to proceed to the landing page</a:t>
            </a:r>
            <a:r>
              <a:rPr lang="en-US" sz="1400" b="1" dirty="0">
                <a:latin typeface="+mn-lt"/>
              </a:rPr>
              <a:t>.</a:t>
            </a:r>
          </a:p>
          <a:p>
            <a:pPr marL="342902" indent="-342902" fontAlgn="base">
              <a:lnSpc>
                <a:spcPts val="2001"/>
              </a:lnSpc>
              <a:spcBef>
                <a:spcPts val="600"/>
              </a:spcBef>
              <a:buClr>
                <a:srgbClr val="F0AB00"/>
              </a:buClr>
              <a:buSzPct val="120000"/>
              <a:buAutoNum type="arabicPeriod"/>
            </a:pPr>
            <a:endParaRPr lang="en-US" sz="1200" dirty="0"/>
          </a:p>
        </p:txBody>
      </p:sp>
      <p:sp>
        <p:nvSpPr>
          <p:cNvPr id="14" name="object 31">
            <a:hlinkClick r:id="rId2" action="ppaction://hlinksldjump"/>
            <a:extLst>
              <a:ext uri="{FF2B5EF4-FFF2-40B4-BE49-F238E27FC236}">
                <a16:creationId xmlns:a16="http://schemas.microsoft.com/office/drawing/2014/main" id="{EB1388B5-8E73-461C-9B24-318ADABA8BD1}"/>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5" name="object 29">
            <a:hlinkClick r:id="rId3" action="ppaction://hlinksldjump"/>
            <a:extLst>
              <a:ext uri="{FF2B5EF4-FFF2-40B4-BE49-F238E27FC236}">
                <a16:creationId xmlns:a16="http://schemas.microsoft.com/office/drawing/2014/main" id="{79F2DE19-3B00-4D59-AA94-FF94807B5C95}"/>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6" name="object 31">
            <a:hlinkClick r:id="rId4" action="ppaction://hlinksldjump"/>
            <a:extLst>
              <a:ext uri="{FF2B5EF4-FFF2-40B4-BE49-F238E27FC236}">
                <a16:creationId xmlns:a16="http://schemas.microsoft.com/office/drawing/2014/main" id="{686E153E-B468-40B8-8BEC-C32BC8926723}"/>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7" name="object 48">
            <a:extLst>
              <a:ext uri="{FF2B5EF4-FFF2-40B4-BE49-F238E27FC236}">
                <a16:creationId xmlns:a16="http://schemas.microsoft.com/office/drawing/2014/main" id="{AAB74A67-AB2F-45E4-9405-28860EB01A3B}"/>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8" name="object 31">
            <a:hlinkClick r:id="rId5" action="ppaction://hlinksldjump"/>
            <a:extLst>
              <a:ext uri="{FF2B5EF4-FFF2-40B4-BE49-F238E27FC236}">
                <a16:creationId xmlns:a16="http://schemas.microsoft.com/office/drawing/2014/main" id="{46B5CC39-6332-407C-8336-9988E6ACF6DC}"/>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9" name="object 31">
            <a:hlinkClick r:id="rId6" action="ppaction://hlinksldjump"/>
            <a:extLst>
              <a:ext uri="{FF2B5EF4-FFF2-40B4-BE49-F238E27FC236}">
                <a16:creationId xmlns:a16="http://schemas.microsoft.com/office/drawing/2014/main" id="{03FA9B48-A070-4E7B-936E-05D4B2BF83D5}"/>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0" name="object 31">
            <a:hlinkClick r:id="rId6" action="ppaction://hlinksldjump"/>
            <a:extLst>
              <a:ext uri="{FF2B5EF4-FFF2-40B4-BE49-F238E27FC236}">
                <a16:creationId xmlns:a16="http://schemas.microsoft.com/office/drawing/2014/main" id="{2624B044-D10B-4BDE-8136-3D23F203040D}"/>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1" name="object 31">
            <a:hlinkClick r:id="rId7" action="ppaction://hlinksldjump"/>
            <a:extLst>
              <a:ext uri="{FF2B5EF4-FFF2-40B4-BE49-F238E27FC236}">
                <a16:creationId xmlns:a16="http://schemas.microsoft.com/office/drawing/2014/main" id="{01FEC6D4-1E1F-40AD-A6CD-4D92D1F679BD}"/>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4" name="Picture 3">
            <a:extLst>
              <a:ext uri="{FF2B5EF4-FFF2-40B4-BE49-F238E27FC236}">
                <a16:creationId xmlns:a16="http://schemas.microsoft.com/office/drawing/2014/main" id="{7A8C3935-5C31-843A-7A2C-F4B19744C85C}"/>
              </a:ext>
            </a:extLst>
          </p:cNvPr>
          <p:cNvPicPr>
            <a:picLocks noChangeAspect="1"/>
          </p:cNvPicPr>
          <p:nvPr/>
        </p:nvPicPr>
        <p:blipFill>
          <a:blip r:embed="rId8"/>
          <a:stretch>
            <a:fillRect/>
          </a:stretch>
        </p:blipFill>
        <p:spPr>
          <a:xfrm>
            <a:off x="288055" y="6387684"/>
            <a:ext cx="3405778" cy="274344"/>
          </a:xfrm>
          <a:prstGeom prst="rect">
            <a:avLst/>
          </a:prstGeom>
        </p:spPr>
      </p:pic>
      <p:pic>
        <p:nvPicPr>
          <p:cNvPr id="6" name="Picture 5">
            <a:extLst>
              <a:ext uri="{FF2B5EF4-FFF2-40B4-BE49-F238E27FC236}">
                <a16:creationId xmlns:a16="http://schemas.microsoft.com/office/drawing/2014/main" id="{DBB9064C-E7AB-5EF6-3CBA-A367442036B4}"/>
              </a:ext>
            </a:extLst>
          </p:cNvPr>
          <p:cNvPicPr>
            <a:picLocks noChangeAspect="1"/>
          </p:cNvPicPr>
          <p:nvPr/>
        </p:nvPicPr>
        <p:blipFill>
          <a:blip r:embed="rId9"/>
          <a:stretch>
            <a:fillRect/>
          </a:stretch>
        </p:blipFill>
        <p:spPr>
          <a:xfrm>
            <a:off x="6417207" y="1614084"/>
            <a:ext cx="2422602" cy="4773600"/>
          </a:xfrm>
          <a:prstGeom prst="rect">
            <a:avLst/>
          </a:prstGeom>
        </p:spPr>
      </p:pic>
      <p:sp>
        <p:nvSpPr>
          <p:cNvPr id="22" name="Oval 21">
            <a:hlinkClick r:id="rId10" action="ppaction://hlinksldjump"/>
            <a:extLst>
              <a:ext uri="{FF2B5EF4-FFF2-40B4-BE49-F238E27FC236}">
                <a16:creationId xmlns:a16="http://schemas.microsoft.com/office/drawing/2014/main" id="{00227042-F12B-4F37-B95D-0D4703D285A7}"/>
              </a:ext>
            </a:extLst>
          </p:cNvPr>
          <p:cNvSpPr/>
          <p:nvPr/>
        </p:nvSpPr>
        <p:spPr bwMode="gray">
          <a:xfrm>
            <a:off x="6177560" y="4152348"/>
            <a:ext cx="1336680" cy="390524"/>
          </a:xfrm>
          <a:prstGeom prst="ellipse">
            <a:avLst/>
          </a:prstGeom>
          <a:solidFill>
            <a:schemeClr val="bg1">
              <a:alpha val="0"/>
            </a:schemeClr>
          </a:solidFill>
          <a:ln w="28575">
            <a:solidFill>
              <a:schemeClr val="accent1"/>
            </a:solidFill>
            <a:headEnd/>
            <a:tailEnd/>
          </a:ln>
        </p:spPr>
        <p:style>
          <a:lnRef idx="2">
            <a:schemeClr val="accent5"/>
          </a:lnRef>
          <a:fillRef idx="1">
            <a:schemeClr val="lt1"/>
          </a:fillRef>
          <a:effectRef idx="0">
            <a:schemeClr val="accent5"/>
          </a:effectRef>
          <a:fontRef idx="minor">
            <a:schemeClr val="dk1"/>
          </a:fontRef>
        </p:style>
        <p:txBody>
          <a:bodyPr lIns="89999" tIns="72000" rIns="89999" bIns="72000" rtlCol="0" anchor="ctr"/>
          <a:lstStyle/>
          <a:p>
            <a:pPr algn="ctr" defTabSz="914407" fontAlgn="base">
              <a:spcBef>
                <a:spcPct val="50000"/>
              </a:spcBef>
              <a:spcAft>
                <a:spcPct val="0"/>
              </a:spcAft>
              <a:buClr>
                <a:srgbClr val="F0AB00"/>
              </a:buClr>
              <a:buSzPct val="80000"/>
            </a:pPr>
            <a:endParaRPr lang="en-US" sz="2101" kern="0" dirty="0">
              <a:ea typeface="Arial Unicode MS" pitchFamily="34" charset="-128"/>
              <a:cs typeface="Arial Unicode MS" pitchFamily="34" charset="-128"/>
            </a:endParaRPr>
          </a:p>
        </p:txBody>
      </p:sp>
    </p:spTree>
    <p:extLst>
      <p:ext uri="{BB962C8B-B14F-4D97-AF65-F5344CB8AC3E}">
        <p14:creationId xmlns:p14="http://schemas.microsoft.com/office/powerpoint/2010/main" val="1796549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8FA0-DFE0-4EA7-B57E-75D67682CBFC}"/>
              </a:ext>
            </a:extLst>
          </p:cNvPr>
          <p:cNvSpPr>
            <a:spLocks noGrp="1"/>
          </p:cNvSpPr>
          <p:nvPr>
            <p:ph type="title"/>
          </p:nvPr>
        </p:nvSpPr>
        <p:spPr>
          <a:xfrm>
            <a:off x="504002" y="504001"/>
            <a:ext cx="11186476" cy="369332"/>
          </a:xfrm>
        </p:spPr>
        <p:txBody>
          <a:bodyPr/>
          <a:lstStyle/>
          <a:p>
            <a:r>
              <a:rPr lang="en-US" dirty="0"/>
              <a:t>Select One… </a:t>
            </a:r>
          </a:p>
        </p:txBody>
      </p:sp>
      <p:pic>
        <p:nvPicPr>
          <p:cNvPr id="11" name="Picture 10">
            <a:extLst>
              <a:ext uri="{FF2B5EF4-FFF2-40B4-BE49-F238E27FC236}">
                <a16:creationId xmlns:a16="http://schemas.microsoft.com/office/drawing/2014/main" id="{AFCEF3CB-65FF-444B-9D87-9D889EE85108}"/>
              </a:ext>
            </a:extLst>
          </p:cNvPr>
          <p:cNvPicPr>
            <a:picLocks noChangeAspect="1"/>
          </p:cNvPicPr>
          <p:nvPr/>
        </p:nvPicPr>
        <p:blipFill>
          <a:blip r:embed="rId2"/>
          <a:stretch>
            <a:fillRect/>
          </a:stretch>
        </p:blipFill>
        <p:spPr>
          <a:xfrm>
            <a:off x="2774769" y="2005582"/>
            <a:ext cx="6644942" cy="3911786"/>
          </a:xfrm>
          <a:prstGeom prst="rect">
            <a:avLst/>
          </a:prstGeom>
          <a:ln>
            <a:solidFill>
              <a:schemeClr val="tx1"/>
            </a:solidFill>
          </a:ln>
        </p:spPr>
      </p:pic>
      <p:sp>
        <p:nvSpPr>
          <p:cNvPr id="12" name="Freeform 3">
            <a:hlinkClick r:id="rId3" action="ppaction://hlinksldjump"/>
            <a:extLst>
              <a:ext uri="{FF2B5EF4-FFF2-40B4-BE49-F238E27FC236}">
                <a16:creationId xmlns:a16="http://schemas.microsoft.com/office/drawing/2014/main" id="{8DE3FDE2-3590-4256-BB68-56E142DAFD89}"/>
              </a:ext>
            </a:extLst>
          </p:cNvPr>
          <p:cNvSpPr/>
          <p:nvPr/>
        </p:nvSpPr>
        <p:spPr>
          <a:xfrm>
            <a:off x="3451437" y="1021243"/>
            <a:ext cx="1989941" cy="851520"/>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3"/>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2401" b="1" kern="0" dirty="0">
                <a:solidFill>
                  <a:srgbClr val="008FD3"/>
                </a:solidFill>
              </a:rPr>
              <a:t>First Time User</a:t>
            </a:r>
          </a:p>
          <a:p>
            <a:pPr algn="ctr" defTabSz="844558">
              <a:lnSpc>
                <a:spcPct val="90000"/>
              </a:lnSpc>
              <a:spcBef>
                <a:spcPct val="0"/>
              </a:spcBef>
              <a:spcAft>
                <a:spcPct val="35000"/>
              </a:spcAft>
              <a:defRPr/>
            </a:pPr>
            <a:endParaRPr lang="en-US" sz="2401" b="1" strike="sngStrike" kern="0" dirty="0">
              <a:solidFill>
                <a:srgbClr val="008FD3"/>
              </a:solidFill>
            </a:endParaRPr>
          </a:p>
          <a:p>
            <a:pPr algn="ctr" defTabSz="844558">
              <a:lnSpc>
                <a:spcPct val="90000"/>
              </a:lnSpc>
              <a:spcBef>
                <a:spcPct val="0"/>
              </a:spcBef>
              <a:spcAft>
                <a:spcPct val="35000"/>
              </a:spcAft>
              <a:defRPr/>
            </a:pPr>
            <a:endParaRPr lang="en-US" sz="2401" b="1" strike="sngStrike" kern="0" dirty="0">
              <a:solidFill>
                <a:srgbClr val="008FD3"/>
              </a:solidFill>
            </a:endParaRPr>
          </a:p>
          <a:p>
            <a:pPr algn="ctr" defTabSz="844558">
              <a:lnSpc>
                <a:spcPct val="90000"/>
              </a:lnSpc>
              <a:spcBef>
                <a:spcPct val="0"/>
              </a:spcBef>
              <a:spcAft>
                <a:spcPct val="35000"/>
              </a:spcAft>
              <a:defRPr/>
            </a:pPr>
            <a:endParaRPr lang="en-US" sz="2401" b="1" strike="sngStrike" kern="0" dirty="0">
              <a:solidFill>
                <a:srgbClr val="008FD3"/>
              </a:solidFill>
            </a:endParaRPr>
          </a:p>
          <a:p>
            <a:pPr algn="ctr" defTabSz="844558">
              <a:lnSpc>
                <a:spcPct val="90000"/>
              </a:lnSpc>
              <a:spcBef>
                <a:spcPct val="0"/>
              </a:spcBef>
              <a:spcAft>
                <a:spcPct val="35000"/>
              </a:spcAft>
              <a:defRPr/>
            </a:pPr>
            <a:endParaRPr lang="en-US" sz="2401" b="1" kern="0" dirty="0">
              <a:solidFill>
                <a:srgbClr val="008FD3"/>
              </a:solidFill>
            </a:endParaRPr>
          </a:p>
        </p:txBody>
      </p:sp>
      <p:sp>
        <p:nvSpPr>
          <p:cNvPr id="13" name="Freeform 7">
            <a:hlinkClick r:id="rId4" action="ppaction://hlinksldjump"/>
            <a:extLst>
              <a:ext uri="{FF2B5EF4-FFF2-40B4-BE49-F238E27FC236}">
                <a16:creationId xmlns:a16="http://schemas.microsoft.com/office/drawing/2014/main" id="{6BDA89BC-7161-4DDB-9D75-D166A0955EE1}"/>
              </a:ext>
            </a:extLst>
          </p:cNvPr>
          <p:cNvSpPr/>
          <p:nvPr/>
        </p:nvSpPr>
        <p:spPr>
          <a:xfrm>
            <a:off x="6842339" y="1021243"/>
            <a:ext cx="2028799" cy="851520"/>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4"/>
            </a:solidFill>
          </a:ln>
          <a:effectLst/>
        </p:spPr>
        <p:txBody>
          <a:bodyPr spcFirstLastPara="0" vert="horz" wrap="square" lIns="135129" tIns="135129" rIns="135129" bIns="0" numCol="1" spcCol="1270" anchor="t" anchorCtr="0">
            <a:normAutofit fontScale="92500" lnSpcReduction="10000"/>
          </a:bodyPr>
          <a:lstStyle/>
          <a:p>
            <a:pPr algn="ctr" defTabSz="844558">
              <a:lnSpc>
                <a:spcPct val="90000"/>
              </a:lnSpc>
              <a:spcBef>
                <a:spcPct val="0"/>
              </a:spcBef>
              <a:spcAft>
                <a:spcPct val="35000"/>
              </a:spcAft>
              <a:defRPr/>
            </a:pPr>
            <a:r>
              <a:rPr lang="en-US" sz="2599" b="1" kern="0" dirty="0">
                <a:solidFill>
                  <a:srgbClr val="4FB81C"/>
                </a:solidFill>
              </a:rPr>
              <a:t>Existing User</a:t>
            </a:r>
          </a:p>
          <a:p>
            <a:pPr algn="ctr" defTabSz="844558">
              <a:lnSpc>
                <a:spcPct val="90000"/>
              </a:lnSpc>
              <a:spcBef>
                <a:spcPct val="0"/>
              </a:spcBef>
              <a:spcAft>
                <a:spcPct val="35000"/>
              </a:spcAft>
              <a:defRPr/>
            </a:pPr>
            <a:endParaRPr lang="en-US" sz="1600" b="1" kern="0" dirty="0">
              <a:solidFill>
                <a:srgbClr val="FFFFFF"/>
              </a:solidFill>
            </a:endParaRPr>
          </a:p>
        </p:txBody>
      </p:sp>
      <p:sp>
        <p:nvSpPr>
          <p:cNvPr id="14" name="object 31">
            <a:hlinkClick r:id="rId5" action="ppaction://hlinksldjump"/>
            <a:extLst>
              <a:ext uri="{FF2B5EF4-FFF2-40B4-BE49-F238E27FC236}">
                <a16:creationId xmlns:a16="http://schemas.microsoft.com/office/drawing/2014/main" id="{D9BDFFDF-3C64-49CC-958B-BCF5F3A17AD5}"/>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5" name="object 29">
            <a:hlinkClick r:id="rId6" action="ppaction://hlinksldjump"/>
            <a:extLst>
              <a:ext uri="{FF2B5EF4-FFF2-40B4-BE49-F238E27FC236}">
                <a16:creationId xmlns:a16="http://schemas.microsoft.com/office/drawing/2014/main" id="{B267D9D7-3509-42C3-B021-9260E298FA14}"/>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6" name="object 31">
            <a:hlinkClick r:id="rId7" action="ppaction://hlinksldjump"/>
            <a:extLst>
              <a:ext uri="{FF2B5EF4-FFF2-40B4-BE49-F238E27FC236}">
                <a16:creationId xmlns:a16="http://schemas.microsoft.com/office/drawing/2014/main" id="{E2A02308-604B-446D-80B5-05867AA226CC}"/>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7" name="object 48">
            <a:extLst>
              <a:ext uri="{FF2B5EF4-FFF2-40B4-BE49-F238E27FC236}">
                <a16:creationId xmlns:a16="http://schemas.microsoft.com/office/drawing/2014/main" id="{150B8555-6E08-451D-8FD9-6C3F2E0DCAE1}"/>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8" name="object 31">
            <a:hlinkClick r:id="rId8" action="ppaction://hlinksldjump"/>
            <a:extLst>
              <a:ext uri="{FF2B5EF4-FFF2-40B4-BE49-F238E27FC236}">
                <a16:creationId xmlns:a16="http://schemas.microsoft.com/office/drawing/2014/main" id="{FC40D80B-BFC4-4F07-BB48-6CA44F1642A2}"/>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9" name="object 31">
            <a:hlinkClick r:id="rId9" action="ppaction://hlinksldjump"/>
            <a:extLst>
              <a:ext uri="{FF2B5EF4-FFF2-40B4-BE49-F238E27FC236}">
                <a16:creationId xmlns:a16="http://schemas.microsoft.com/office/drawing/2014/main" id="{D04732C9-0D3D-4B4E-BE84-74DDAAB2BB21}"/>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0" name="object 31">
            <a:hlinkClick r:id="rId9" action="ppaction://hlinksldjump"/>
            <a:extLst>
              <a:ext uri="{FF2B5EF4-FFF2-40B4-BE49-F238E27FC236}">
                <a16:creationId xmlns:a16="http://schemas.microsoft.com/office/drawing/2014/main" id="{4A97472E-C0A1-4F40-A57E-0DCCBFE7DE79}"/>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1" name="object 31">
            <a:hlinkClick r:id="rId10" action="ppaction://hlinksldjump"/>
            <a:extLst>
              <a:ext uri="{FF2B5EF4-FFF2-40B4-BE49-F238E27FC236}">
                <a16:creationId xmlns:a16="http://schemas.microsoft.com/office/drawing/2014/main" id="{0E467C63-48FF-42E3-AFB8-55FD007AF1D4}"/>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mc:AlternateContent xmlns:mc="http://schemas.openxmlformats.org/markup-compatibility/2006" xmlns:p14="http://schemas.microsoft.com/office/powerpoint/2010/main">
        <mc:Choice Requires="p14">
          <p:contentPart p14:bwMode="auto" r:id="rId11">
            <p14:nvContentPartPr>
              <p14:cNvPr id="3" name="Ink 2">
                <a:extLst>
                  <a:ext uri="{FF2B5EF4-FFF2-40B4-BE49-F238E27FC236}">
                    <a16:creationId xmlns:a16="http://schemas.microsoft.com/office/drawing/2014/main" id="{C3921867-FF7C-430F-8EE2-73A521761EB0}"/>
                  </a:ext>
                </a:extLst>
              </p14:cNvPr>
              <p14:cNvContentPartPr/>
              <p14:nvPr/>
            </p14:nvContentPartPr>
            <p14:xfrm>
              <a:off x="7478297" y="5638389"/>
              <a:ext cx="360" cy="360"/>
            </p14:xfrm>
          </p:contentPart>
        </mc:Choice>
        <mc:Fallback xmlns="">
          <p:pic>
            <p:nvPicPr>
              <p:cNvPr id="3" name="Ink 2">
                <a:extLst>
                  <a:ext uri="{FF2B5EF4-FFF2-40B4-BE49-F238E27FC236}">
                    <a16:creationId xmlns:a16="http://schemas.microsoft.com/office/drawing/2014/main" id="{C3921867-FF7C-430F-8EE2-73A521761EB0}"/>
                  </a:ext>
                </a:extLst>
              </p:cNvPr>
              <p:cNvPicPr/>
              <p:nvPr/>
            </p:nvPicPr>
            <p:blipFill>
              <a:blip r:embed="rId12"/>
              <a:stretch>
                <a:fillRect/>
              </a:stretch>
            </p:blipFill>
            <p:spPr>
              <a:xfrm>
                <a:off x="7424297" y="5530389"/>
                <a:ext cx="108000" cy="216000"/>
              </a:xfrm>
              <a:prstGeom prst="rect">
                <a:avLst/>
              </a:prstGeom>
            </p:spPr>
          </p:pic>
        </mc:Fallback>
      </mc:AlternateContent>
      <p:pic>
        <p:nvPicPr>
          <p:cNvPr id="4" name="Picture 3">
            <a:extLst>
              <a:ext uri="{FF2B5EF4-FFF2-40B4-BE49-F238E27FC236}">
                <a16:creationId xmlns:a16="http://schemas.microsoft.com/office/drawing/2014/main" id="{FFC1956F-CD9B-9666-ED04-43E97968E1A1}"/>
              </a:ext>
            </a:extLst>
          </p:cNvPr>
          <p:cNvPicPr>
            <a:picLocks noChangeAspect="1"/>
          </p:cNvPicPr>
          <p:nvPr/>
        </p:nvPicPr>
        <p:blipFill>
          <a:blip r:embed="rId13"/>
          <a:stretch>
            <a:fillRect/>
          </a:stretch>
        </p:blipFill>
        <p:spPr>
          <a:xfrm>
            <a:off x="288131" y="6387684"/>
            <a:ext cx="3974937" cy="274344"/>
          </a:xfrm>
          <a:prstGeom prst="rect">
            <a:avLst/>
          </a:prstGeom>
        </p:spPr>
      </p:pic>
    </p:spTree>
    <p:extLst>
      <p:ext uri="{BB962C8B-B14F-4D97-AF65-F5344CB8AC3E}">
        <p14:creationId xmlns:p14="http://schemas.microsoft.com/office/powerpoint/2010/main" val="265546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Register as a New User</a:t>
            </a:r>
          </a:p>
        </p:txBody>
      </p:sp>
      <p:sp>
        <p:nvSpPr>
          <p:cNvPr id="11" name="TextBox 10">
            <a:extLst>
              <a:ext uri="{FF2B5EF4-FFF2-40B4-BE49-F238E27FC236}">
                <a16:creationId xmlns:a16="http://schemas.microsoft.com/office/drawing/2014/main" id="{8AC748EF-F707-4E04-BC10-D83825553B9F}"/>
              </a:ext>
            </a:extLst>
          </p:cNvPr>
          <p:cNvSpPr txBox="1"/>
          <p:nvPr/>
        </p:nvSpPr>
        <p:spPr>
          <a:xfrm>
            <a:off x="504002" y="1229858"/>
            <a:ext cx="3499452" cy="5027946"/>
          </a:xfrm>
          <a:prstGeom prst="rect">
            <a:avLst/>
          </a:prstGeom>
          <a:noFill/>
        </p:spPr>
        <p:txBody>
          <a:bodyPr wrap="square" lIns="0" tIns="0" rIns="0" bIns="0" rtlCol="0">
            <a:noAutofit/>
          </a:bodyPr>
          <a:lstStyle/>
          <a:p>
            <a:pPr indent="-342902" defTabSz="914407">
              <a:spcAft>
                <a:spcPts val="600"/>
              </a:spcAft>
              <a:buClr>
                <a:srgbClr val="F0AB00"/>
              </a:buClr>
              <a:buSzPct val="100000"/>
              <a:buFont typeface="+mj-lt"/>
              <a:buAutoNum type="arabicPeriod"/>
            </a:pPr>
            <a:r>
              <a:rPr lang="en-US" sz="1400" dirty="0">
                <a:solidFill>
                  <a:srgbClr val="000000"/>
                </a:solidFill>
              </a:rPr>
              <a:t>Click </a:t>
            </a:r>
            <a:r>
              <a:rPr lang="en-US" sz="1400" b="1" dirty="0">
                <a:solidFill>
                  <a:srgbClr val="000000"/>
                </a:solidFill>
              </a:rPr>
              <a:t>Register Now.</a:t>
            </a:r>
          </a:p>
          <a:p>
            <a:pPr indent="-342902" defTabSz="914407">
              <a:spcAft>
                <a:spcPts val="600"/>
              </a:spcAft>
              <a:buClr>
                <a:srgbClr val="F0AB00"/>
              </a:buClr>
              <a:buSzPct val="100000"/>
              <a:buFont typeface="+mj-lt"/>
              <a:buAutoNum type="arabicPeriod"/>
            </a:pPr>
            <a:r>
              <a:rPr lang="en-US" sz="1400" dirty="0">
                <a:solidFill>
                  <a:srgbClr val="000000"/>
                </a:solidFill>
              </a:rPr>
              <a:t>Enter Company Information fields marked required with an asterisk (*) including:</a:t>
            </a:r>
          </a:p>
          <a:p>
            <a:pPr marL="457204" lvl="2" indent="-342902" defTabSz="914407">
              <a:buClr>
                <a:srgbClr val="F0AB00"/>
              </a:buClr>
              <a:buSzPct val="100000"/>
              <a:buFont typeface="Arial" panose="020B0604020202020204" pitchFamily="34" charset="0"/>
              <a:buChar char="•"/>
            </a:pPr>
            <a:r>
              <a:rPr lang="en-US" sz="1200" b="1" dirty="0">
                <a:solidFill>
                  <a:srgbClr val="000000"/>
                </a:solidFill>
              </a:rPr>
              <a:t>Company Name</a:t>
            </a:r>
          </a:p>
          <a:p>
            <a:pPr marL="457204" lvl="2" indent="-342902" defTabSz="914407">
              <a:buClr>
                <a:srgbClr val="F0AB00"/>
              </a:buClr>
              <a:buSzPct val="100000"/>
              <a:buFont typeface="Arial" panose="020B0604020202020204" pitchFamily="34" charset="0"/>
              <a:buChar char="•"/>
            </a:pPr>
            <a:r>
              <a:rPr lang="en-US" sz="1200" b="1" dirty="0">
                <a:solidFill>
                  <a:srgbClr val="000000"/>
                </a:solidFill>
              </a:rPr>
              <a:t>Country</a:t>
            </a:r>
          </a:p>
          <a:p>
            <a:pPr marL="457204" lvl="2" indent="-342902" defTabSz="914407">
              <a:buClr>
                <a:srgbClr val="F0AB00"/>
              </a:buClr>
              <a:buSzPct val="100000"/>
              <a:buFont typeface="Arial" panose="020B0604020202020204" pitchFamily="34" charset="0"/>
              <a:buChar char="•"/>
            </a:pPr>
            <a:r>
              <a:rPr lang="en-US" sz="1200" b="1" dirty="0">
                <a:solidFill>
                  <a:srgbClr val="000000"/>
                </a:solidFill>
              </a:rPr>
              <a:t>Address</a:t>
            </a:r>
          </a:p>
          <a:p>
            <a:pPr marL="457204" lvl="2" indent="-342902" defTabSz="914407">
              <a:buClr>
                <a:srgbClr val="F0AB00"/>
              </a:buClr>
              <a:buSzPct val="120000"/>
              <a:buFont typeface="Arial" panose="020B0604020202020204" pitchFamily="34" charset="0"/>
              <a:buChar char="•"/>
            </a:pPr>
            <a:endParaRPr lang="en-US" sz="1200" b="1" dirty="0">
              <a:solidFill>
                <a:srgbClr val="000000"/>
              </a:solidFill>
            </a:endParaRPr>
          </a:p>
          <a:p>
            <a:pPr indent="-342902" defTabSz="914407">
              <a:spcAft>
                <a:spcPts val="600"/>
              </a:spcAft>
              <a:buClr>
                <a:srgbClr val="F0AB00"/>
              </a:buClr>
              <a:buSzPct val="100000"/>
              <a:buFont typeface="+mj-lt"/>
              <a:buAutoNum type="arabicPeriod"/>
            </a:pPr>
            <a:r>
              <a:rPr lang="en-US" sz="1400" dirty="0">
                <a:solidFill>
                  <a:srgbClr val="000000"/>
                </a:solidFill>
              </a:rPr>
              <a:t>Enter User Account information marked required with an asterisk (*) including:</a:t>
            </a:r>
          </a:p>
          <a:p>
            <a:pPr marL="457204" indent="-342902" defTabSz="914407">
              <a:buClr>
                <a:srgbClr val="F0AB00"/>
              </a:buClr>
              <a:buSzPct val="100000"/>
              <a:buFont typeface="Arial" panose="020B0604020202020204" pitchFamily="34" charset="0"/>
              <a:buChar char="•"/>
            </a:pPr>
            <a:r>
              <a:rPr lang="en-US" sz="1200" b="1" dirty="0">
                <a:solidFill>
                  <a:srgbClr val="000000"/>
                </a:solidFill>
              </a:rPr>
              <a:t>Name</a:t>
            </a:r>
          </a:p>
          <a:p>
            <a:pPr marL="457204" indent="-342902" defTabSz="914407">
              <a:buClr>
                <a:srgbClr val="F0AB00"/>
              </a:buClr>
              <a:buSzPct val="100000"/>
              <a:buFont typeface="Arial" panose="020B0604020202020204" pitchFamily="34" charset="0"/>
              <a:buChar char="•"/>
            </a:pPr>
            <a:r>
              <a:rPr lang="en-US" sz="1200" b="1" dirty="0">
                <a:solidFill>
                  <a:srgbClr val="000000"/>
                </a:solidFill>
              </a:rPr>
              <a:t>Email Address</a:t>
            </a:r>
          </a:p>
          <a:p>
            <a:pPr marL="457204" indent="-342902" defTabSz="914407">
              <a:buClr>
                <a:srgbClr val="F0AB00"/>
              </a:buClr>
              <a:buSzPct val="100000"/>
              <a:buFont typeface="Arial" panose="020B0604020202020204" pitchFamily="34" charset="0"/>
              <a:buChar char="•"/>
            </a:pPr>
            <a:r>
              <a:rPr lang="en-US" sz="1200" b="1" dirty="0">
                <a:solidFill>
                  <a:srgbClr val="000000"/>
                </a:solidFill>
              </a:rPr>
              <a:t>Username (if not the same as email address)</a:t>
            </a:r>
          </a:p>
          <a:p>
            <a:pPr marL="457204" indent="-342902" defTabSz="914407">
              <a:buClr>
                <a:srgbClr val="F0AB00"/>
              </a:buClr>
              <a:buSzPct val="100000"/>
              <a:buFont typeface="Arial" panose="020B0604020202020204" pitchFamily="34" charset="0"/>
              <a:buChar char="•"/>
            </a:pPr>
            <a:r>
              <a:rPr lang="en-US" sz="1200" b="1" dirty="0">
                <a:solidFill>
                  <a:srgbClr val="000000"/>
                </a:solidFill>
              </a:rPr>
              <a:t>Password</a:t>
            </a:r>
          </a:p>
          <a:p>
            <a:pPr marL="457204" indent="-342902" defTabSz="914407">
              <a:buClr>
                <a:srgbClr val="F0AB00"/>
              </a:buClr>
              <a:buSzPct val="120000"/>
              <a:buFont typeface="Arial" panose="020B0604020202020204" pitchFamily="34" charset="0"/>
              <a:buChar char="•"/>
            </a:pPr>
            <a:endParaRPr lang="en-US" sz="1200" b="1" dirty="0">
              <a:solidFill>
                <a:srgbClr val="000000"/>
              </a:solidFill>
            </a:endParaRPr>
          </a:p>
          <a:p>
            <a:pPr indent="-342902" defTabSz="914407">
              <a:spcAft>
                <a:spcPts val="600"/>
              </a:spcAft>
              <a:buClr>
                <a:srgbClr val="F0AB00"/>
              </a:buClr>
              <a:buSzPct val="100000"/>
              <a:buFont typeface="+mj-lt"/>
              <a:buAutoNum type="arabicPeriod"/>
            </a:pPr>
            <a:r>
              <a:rPr lang="en-US" sz="1400" dirty="0">
                <a:solidFill>
                  <a:srgbClr val="000000"/>
                </a:solidFill>
              </a:rPr>
              <a:t>Accept the </a:t>
            </a:r>
            <a:r>
              <a:rPr lang="en-US" sz="1400" b="1" dirty="0">
                <a:solidFill>
                  <a:srgbClr val="000000"/>
                </a:solidFill>
              </a:rPr>
              <a:t>Terms of Use </a:t>
            </a:r>
            <a:r>
              <a:rPr lang="en-US" sz="1400" dirty="0">
                <a:solidFill>
                  <a:srgbClr val="000000"/>
                </a:solidFill>
              </a:rPr>
              <a:t>by checking the box.</a:t>
            </a:r>
          </a:p>
          <a:p>
            <a:pPr indent="-342902" defTabSz="914407">
              <a:spcAft>
                <a:spcPts val="600"/>
              </a:spcAft>
              <a:buClr>
                <a:srgbClr val="F0AB00"/>
              </a:buClr>
              <a:buSzPct val="100000"/>
              <a:buFont typeface="+mj-lt"/>
              <a:buAutoNum type="arabicPeriod"/>
            </a:pPr>
            <a:r>
              <a:rPr lang="en-US" sz="1400" dirty="0">
                <a:solidFill>
                  <a:srgbClr val="000000"/>
                </a:solidFill>
              </a:rPr>
              <a:t>Click </a:t>
            </a:r>
            <a:r>
              <a:rPr lang="en-US" sz="1400" b="1" dirty="0">
                <a:solidFill>
                  <a:srgbClr val="000000"/>
                </a:solidFill>
              </a:rPr>
              <a:t>Register</a:t>
            </a:r>
            <a:r>
              <a:rPr lang="en-US" sz="1400" dirty="0">
                <a:solidFill>
                  <a:srgbClr val="000000"/>
                </a:solidFill>
              </a:rPr>
              <a:t> to proceed to your home screen.</a:t>
            </a:r>
          </a:p>
          <a:p>
            <a:pPr indent="-342902" defTabSz="914407" fontAlgn="base">
              <a:spcAft>
                <a:spcPct val="0"/>
              </a:spcAft>
              <a:buClr>
                <a:srgbClr val="F0AB00"/>
              </a:buClr>
              <a:buSzPct val="120000"/>
              <a:buFont typeface="+mj-lt"/>
              <a:buAutoNum type="arabicPeriod"/>
            </a:pPr>
            <a:endParaRPr lang="en-US" sz="1400" b="1" dirty="0">
              <a:solidFill>
                <a:srgbClr val="000000"/>
              </a:solidFill>
            </a:endParaRPr>
          </a:p>
          <a:p>
            <a:pPr marL="342902" indent="-342902" defTabSz="914407" fontAlgn="base">
              <a:lnSpc>
                <a:spcPts val="2001"/>
              </a:lnSpc>
              <a:spcBef>
                <a:spcPts val="1200"/>
              </a:spcBef>
              <a:spcAft>
                <a:spcPct val="0"/>
              </a:spcAft>
              <a:buClr>
                <a:srgbClr val="F0AB00"/>
              </a:buClr>
              <a:buSzPct val="120000"/>
              <a:buFont typeface="+mj-lt"/>
              <a:buAutoNum type="arabicPeriod"/>
            </a:pPr>
            <a:endParaRPr lang="en-US" sz="1200" dirty="0">
              <a:solidFill>
                <a:srgbClr val="000000"/>
              </a:solidFill>
            </a:endParaRPr>
          </a:p>
        </p:txBody>
      </p:sp>
      <p:sp>
        <p:nvSpPr>
          <p:cNvPr id="12" name="Rectangle 11">
            <a:extLst>
              <a:ext uri="{FF2B5EF4-FFF2-40B4-BE49-F238E27FC236}">
                <a16:creationId xmlns:a16="http://schemas.microsoft.com/office/drawing/2014/main" id="{02ED7205-240C-4893-801E-B4400850DBAA}"/>
              </a:ext>
            </a:extLst>
          </p:cNvPr>
          <p:cNvSpPr/>
          <p:nvPr/>
        </p:nvSpPr>
        <p:spPr bwMode="gray">
          <a:xfrm>
            <a:off x="6164264" y="4193384"/>
            <a:ext cx="45719" cy="302419"/>
          </a:xfrm>
          <a:prstGeom prst="rect">
            <a:avLst/>
          </a:prstGeom>
          <a:solidFill>
            <a:srgbClr val="FFFFFF"/>
          </a:solidFill>
          <a:ln w="6350" algn="ctr">
            <a:no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endParaRPr lang="en-US" sz="1800" kern="0" dirty="0">
              <a:solidFill>
                <a:srgbClr val="000000"/>
              </a:solidFill>
              <a:ea typeface="Arial Unicode MS" pitchFamily="34" charset="-128"/>
              <a:cs typeface="Arial Unicode MS" pitchFamily="34" charset="-128"/>
            </a:endParaRPr>
          </a:p>
        </p:txBody>
      </p:sp>
      <p:pic>
        <p:nvPicPr>
          <p:cNvPr id="13" name="Picture 12">
            <a:extLst>
              <a:ext uri="{FF2B5EF4-FFF2-40B4-BE49-F238E27FC236}">
                <a16:creationId xmlns:a16="http://schemas.microsoft.com/office/drawing/2014/main" id="{E9D9350B-A34E-4F3E-8E4A-EBEDF8C4F9DF}"/>
              </a:ext>
            </a:extLst>
          </p:cNvPr>
          <p:cNvPicPr>
            <a:picLocks noChangeAspect="1"/>
          </p:cNvPicPr>
          <p:nvPr/>
        </p:nvPicPr>
        <p:blipFill>
          <a:blip r:embed="rId2"/>
          <a:stretch>
            <a:fillRect/>
          </a:stretch>
        </p:blipFill>
        <p:spPr>
          <a:xfrm>
            <a:off x="5430039" y="2295205"/>
            <a:ext cx="4915549" cy="3895572"/>
          </a:xfrm>
          <a:prstGeom prst="rect">
            <a:avLst/>
          </a:prstGeom>
          <a:ln>
            <a:solidFill>
              <a:schemeClr val="tx1"/>
            </a:solidFill>
          </a:ln>
        </p:spPr>
      </p:pic>
      <p:pic>
        <p:nvPicPr>
          <p:cNvPr id="14" name="Picture 13">
            <a:extLst>
              <a:ext uri="{FF2B5EF4-FFF2-40B4-BE49-F238E27FC236}">
                <a16:creationId xmlns:a16="http://schemas.microsoft.com/office/drawing/2014/main" id="{9CE6B948-101A-4886-9FB0-F7AAAA8539D6}"/>
              </a:ext>
            </a:extLst>
          </p:cNvPr>
          <p:cNvPicPr>
            <a:picLocks noChangeAspect="1"/>
          </p:cNvPicPr>
          <p:nvPr/>
        </p:nvPicPr>
        <p:blipFill>
          <a:blip r:embed="rId3"/>
          <a:stretch>
            <a:fillRect/>
          </a:stretch>
        </p:blipFill>
        <p:spPr>
          <a:xfrm>
            <a:off x="6611988" y="1343099"/>
            <a:ext cx="2551650" cy="1332388"/>
          </a:xfrm>
          <a:prstGeom prst="rect">
            <a:avLst/>
          </a:prstGeom>
          <a:ln>
            <a:solidFill>
              <a:schemeClr val="tx1"/>
            </a:solidFill>
          </a:ln>
        </p:spPr>
      </p:pic>
      <p:sp>
        <p:nvSpPr>
          <p:cNvPr id="15" name="Oval 14">
            <a:extLst>
              <a:ext uri="{FF2B5EF4-FFF2-40B4-BE49-F238E27FC236}">
                <a16:creationId xmlns:a16="http://schemas.microsoft.com/office/drawing/2014/main" id="{12DF8729-F7A2-4CCA-9C71-8A12A1EF300D}"/>
              </a:ext>
            </a:extLst>
          </p:cNvPr>
          <p:cNvSpPr/>
          <p:nvPr/>
        </p:nvSpPr>
        <p:spPr bwMode="gray">
          <a:xfrm>
            <a:off x="6209983" y="3388718"/>
            <a:ext cx="220267" cy="219074"/>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sp>
        <p:nvSpPr>
          <p:cNvPr id="16" name="Oval 15">
            <a:extLst>
              <a:ext uri="{FF2B5EF4-FFF2-40B4-BE49-F238E27FC236}">
                <a16:creationId xmlns:a16="http://schemas.microsoft.com/office/drawing/2014/main" id="{23E2DC96-6E90-41EB-B80C-FDA4FCB3795E}"/>
              </a:ext>
            </a:extLst>
          </p:cNvPr>
          <p:cNvSpPr/>
          <p:nvPr/>
        </p:nvSpPr>
        <p:spPr bwMode="gray">
          <a:xfrm>
            <a:off x="6209983" y="4450361"/>
            <a:ext cx="220267" cy="219074"/>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sp>
        <p:nvSpPr>
          <p:cNvPr id="17" name="Oval 16">
            <a:extLst>
              <a:ext uri="{FF2B5EF4-FFF2-40B4-BE49-F238E27FC236}">
                <a16:creationId xmlns:a16="http://schemas.microsoft.com/office/drawing/2014/main" id="{50E27CBE-B831-4A75-BB23-4E4FA3639FD5}"/>
              </a:ext>
            </a:extLst>
          </p:cNvPr>
          <p:cNvSpPr/>
          <p:nvPr/>
        </p:nvSpPr>
        <p:spPr bwMode="gray">
          <a:xfrm>
            <a:off x="5495304" y="5884209"/>
            <a:ext cx="220267" cy="219074"/>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4</a:t>
            </a:r>
          </a:p>
        </p:txBody>
      </p:sp>
      <p:sp>
        <p:nvSpPr>
          <p:cNvPr id="18" name="Oval 17">
            <a:extLst>
              <a:ext uri="{FF2B5EF4-FFF2-40B4-BE49-F238E27FC236}">
                <a16:creationId xmlns:a16="http://schemas.microsoft.com/office/drawing/2014/main" id="{83692C44-4085-4140-AA55-504C0C8B6E00}"/>
              </a:ext>
            </a:extLst>
          </p:cNvPr>
          <p:cNvSpPr/>
          <p:nvPr/>
        </p:nvSpPr>
        <p:spPr bwMode="gray">
          <a:xfrm>
            <a:off x="9209250" y="5884208"/>
            <a:ext cx="220267" cy="219074"/>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5</a:t>
            </a:r>
          </a:p>
        </p:txBody>
      </p:sp>
      <p:sp>
        <p:nvSpPr>
          <p:cNvPr id="19" name="Oval 18">
            <a:extLst>
              <a:ext uri="{FF2B5EF4-FFF2-40B4-BE49-F238E27FC236}">
                <a16:creationId xmlns:a16="http://schemas.microsoft.com/office/drawing/2014/main" id="{090BD090-8EB8-487E-80E0-D89846077F5C}"/>
              </a:ext>
            </a:extLst>
          </p:cNvPr>
          <p:cNvSpPr/>
          <p:nvPr/>
        </p:nvSpPr>
        <p:spPr bwMode="gray">
          <a:xfrm>
            <a:off x="6501854" y="2185669"/>
            <a:ext cx="220267" cy="219074"/>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sp>
        <p:nvSpPr>
          <p:cNvPr id="20" name="object 31">
            <a:hlinkClick r:id="rId4" action="ppaction://hlinksldjump"/>
            <a:extLst>
              <a:ext uri="{FF2B5EF4-FFF2-40B4-BE49-F238E27FC236}">
                <a16:creationId xmlns:a16="http://schemas.microsoft.com/office/drawing/2014/main" id="{69137B7D-8D6B-4F9A-BCBA-412079589566}"/>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rId5" action="ppaction://hlinksldjump"/>
            <a:extLst>
              <a:ext uri="{FF2B5EF4-FFF2-40B4-BE49-F238E27FC236}">
                <a16:creationId xmlns:a16="http://schemas.microsoft.com/office/drawing/2014/main" id="{F0F43B4B-74C1-4407-9BE3-4348B174E8E6}"/>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rId6" action="ppaction://hlinksldjump"/>
            <a:extLst>
              <a:ext uri="{FF2B5EF4-FFF2-40B4-BE49-F238E27FC236}">
                <a16:creationId xmlns:a16="http://schemas.microsoft.com/office/drawing/2014/main" id="{996EF483-AF2B-4AB9-8221-D2CA29C85976}"/>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AB9F4489-EEAF-40DB-BCDC-93BDB7917965}"/>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rId7" action="ppaction://hlinksldjump"/>
            <a:extLst>
              <a:ext uri="{FF2B5EF4-FFF2-40B4-BE49-F238E27FC236}">
                <a16:creationId xmlns:a16="http://schemas.microsoft.com/office/drawing/2014/main" id="{EF596BEC-943F-4373-8CF6-182DA47D3B63}"/>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rId8" action="ppaction://hlinksldjump"/>
            <a:extLst>
              <a:ext uri="{FF2B5EF4-FFF2-40B4-BE49-F238E27FC236}">
                <a16:creationId xmlns:a16="http://schemas.microsoft.com/office/drawing/2014/main" id="{0381D74F-9158-4864-B4AB-38581F26B0CF}"/>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rId8" action="ppaction://hlinksldjump"/>
            <a:extLst>
              <a:ext uri="{FF2B5EF4-FFF2-40B4-BE49-F238E27FC236}">
                <a16:creationId xmlns:a16="http://schemas.microsoft.com/office/drawing/2014/main" id="{F79BA8E0-603B-4656-970F-5F625455CF84}"/>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rId9" action="ppaction://hlinksldjump"/>
            <a:extLst>
              <a:ext uri="{FF2B5EF4-FFF2-40B4-BE49-F238E27FC236}">
                <a16:creationId xmlns:a16="http://schemas.microsoft.com/office/drawing/2014/main" id="{AE51FAEC-125F-41B3-AAFF-388CA5943D09}"/>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DC24CFC8-B172-F61E-ECFB-4B9AA6BF08A2}"/>
              </a:ext>
            </a:extLst>
          </p:cNvPr>
          <p:cNvPicPr>
            <a:picLocks noChangeAspect="1"/>
          </p:cNvPicPr>
          <p:nvPr/>
        </p:nvPicPr>
        <p:blipFill>
          <a:blip r:embed="rId10"/>
          <a:stretch>
            <a:fillRect/>
          </a:stretch>
        </p:blipFill>
        <p:spPr>
          <a:xfrm>
            <a:off x="266259" y="6387684"/>
            <a:ext cx="3974937" cy="274344"/>
          </a:xfrm>
          <a:prstGeom prst="rect">
            <a:avLst/>
          </a:prstGeom>
        </p:spPr>
      </p:pic>
    </p:spTree>
    <p:extLst>
      <p:ext uri="{BB962C8B-B14F-4D97-AF65-F5344CB8AC3E}">
        <p14:creationId xmlns:p14="http://schemas.microsoft.com/office/powerpoint/2010/main" val="3316476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Accept Relationship as an Existing User</a:t>
            </a:r>
          </a:p>
        </p:txBody>
      </p:sp>
      <p:sp>
        <p:nvSpPr>
          <p:cNvPr id="11" name="Rectangle 10">
            <a:extLst>
              <a:ext uri="{FF2B5EF4-FFF2-40B4-BE49-F238E27FC236}">
                <a16:creationId xmlns:a16="http://schemas.microsoft.com/office/drawing/2014/main" id="{0EA8441C-FFF4-4864-B92E-7D82425D617A}"/>
              </a:ext>
            </a:extLst>
          </p:cNvPr>
          <p:cNvSpPr/>
          <p:nvPr/>
        </p:nvSpPr>
        <p:spPr>
          <a:xfrm>
            <a:off x="504002" y="1229858"/>
            <a:ext cx="8562825" cy="582019"/>
          </a:xfrm>
          <a:prstGeom prst="rect">
            <a:avLst/>
          </a:prstGeom>
        </p:spPr>
        <p:txBody>
          <a:bodyPr wrap="square">
            <a:spAutoFit/>
          </a:bodyPr>
          <a:lstStyle/>
          <a:p>
            <a:pPr marL="342900" indent="-342900" defTabSz="914407">
              <a:lnSpc>
                <a:spcPts val="2001"/>
              </a:lnSpc>
              <a:spcAft>
                <a:spcPts val="600"/>
              </a:spcAft>
              <a:buClr>
                <a:srgbClr val="F0AB00"/>
              </a:buClr>
              <a:buSzPct val="100000"/>
              <a:buFont typeface="+mj-lt"/>
              <a:buAutoNum type="arabicPeriod"/>
            </a:pPr>
            <a:r>
              <a:rPr lang="en-US" sz="1400" b="1" dirty="0">
                <a:solidFill>
                  <a:srgbClr val="000000"/>
                </a:solidFill>
              </a:rPr>
              <a:t>Log in </a:t>
            </a:r>
            <a:r>
              <a:rPr lang="en-US" sz="1400" dirty="0">
                <a:solidFill>
                  <a:srgbClr val="000000"/>
                </a:solidFill>
              </a:rPr>
              <a:t>using your current SAP Business Network username and password in order to accept the relationship with</a:t>
            </a:r>
            <a:r>
              <a:rPr lang="en-US" sz="1400" dirty="0">
                <a:solidFill>
                  <a:srgbClr val="FF0000"/>
                </a:solidFill>
              </a:rPr>
              <a:t> </a:t>
            </a:r>
            <a:r>
              <a:rPr lang="en-US" sz="1400" dirty="0">
                <a:solidFill>
                  <a:srgbClr val="000000"/>
                </a:solidFill>
              </a:rPr>
              <a:t>your customer.</a:t>
            </a:r>
          </a:p>
        </p:txBody>
      </p:sp>
      <p:pic>
        <p:nvPicPr>
          <p:cNvPr id="12" name="Picture 11">
            <a:extLst>
              <a:ext uri="{FF2B5EF4-FFF2-40B4-BE49-F238E27FC236}">
                <a16:creationId xmlns:a16="http://schemas.microsoft.com/office/drawing/2014/main" id="{4960D0FA-10BE-447D-974F-DABAC042F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6004" y="2050758"/>
            <a:ext cx="6423475" cy="3707121"/>
          </a:xfrm>
          <a:prstGeom prst="rect">
            <a:avLst/>
          </a:prstGeom>
          <a:ln>
            <a:solidFill>
              <a:schemeClr val="tx1"/>
            </a:solidFill>
          </a:ln>
          <a:effectLst>
            <a:outerShdw blurRad="50800" dist="38100" dir="2700000" algn="tl" rotWithShape="0">
              <a:prstClr val="black">
                <a:alpha val="40000"/>
              </a:prstClr>
            </a:outerShdw>
          </a:effectLst>
        </p:spPr>
      </p:pic>
      <p:sp>
        <p:nvSpPr>
          <p:cNvPr id="13" name="object 31">
            <a:hlinkClick r:id="rId3" action="ppaction://hlinksldjump"/>
            <a:extLst>
              <a:ext uri="{FF2B5EF4-FFF2-40B4-BE49-F238E27FC236}">
                <a16:creationId xmlns:a16="http://schemas.microsoft.com/office/drawing/2014/main" id="{969BFF4D-9BD5-488D-9B7C-7D885EA29B7F}"/>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4" name="object 29">
            <a:hlinkClick r:id="rId4" action="ppaction://hlinksldjump"/>
            <a:extLst>
              <a:ext uri="{FF2B5EF4-FFF2-40B4-BE49-F238E27FC236}">
                <a16:creationId xmlns:a16="http://schemas.microsoft.com/office/drawing/2014/main" id="{338D9C10-2F3C-4002-A8E2-8C714307E57C}"/>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5" name="object 31">
            <a:hlinkClick r:id="rId5" action="ppaction://hlinksldjump"/>
            <a:extLst>
              <a:ext uri="{FF2B5EF4-FFF2-40B4-BE49-F238E27FC236}">
                <a16:creationId xmlns:a16="http://schemas.microsoft.com/office/drawing/2014/main" id="{56C9E435-CA71-42AF-9BCA-3F13707AAA50}"/>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6" name="object 48">
            <a:extLst>
              <a:ext uri="{FF2B5EF4-FFF2-40B4-BE49-F238E27FC236}">
                <a16:creationId xmlns:a16="http://schemas.microsoft.com/office/drawing/2014/main" id="{9FD28014-5A68-4F2A-8CC7-C7295958F9AE}"/>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7" name="object 31">
            <a:hlinkClick r:id="rId6" action="ppaction://hlinksldjump"/>
            <a:extLst>
              <a:ext uri="{FF2B5EF4-FFF2-40B4-BE49-F238E27FC236}">
                <a16:creationId xmlns:a16="http://schemas.microsoft.com/office/drawing/2014/main" id="{3D4322F7-60FE-46B8-9212-9B4376CF9F99}"/>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8" name="object 31">
            <a:hlinkClick r:id="rId7" action="ppaction://hlinksldjump"/>
            <a:extLst>
              <a:ext uri="{FF2B5EF4-FFF2-40B4-BE49-F238E27FC236}">
                <a16:creationId xmlns:a16="http://schemas.microsoft.com/office/drawing/2014/main" id="{E9E603EC-8FA1-4E03-B92C-8C4F26616656}"/>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9" name="object 31">
            <a:hlinkClick r:id="rId7" action="ppaction://hlinksldjump"/>
            <a:extLst>
              <a:ext uri="{FF2B5EF4-FFF2-40B4-BE49-F238E27FC236}">
                <a16:creationId xmlns:a16="http://schemas.microsoft.com/office/drawing/2014/main" id="{2560382B-6734-4917-ADF0-6F027EC26751}"/>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0" name="object 31">
            <a:hlinkClick r:id="rId8" action="ppaction://hlinksldjump"/>
            <a:extLst>
              <a:ext uri="{FF2B5EF4-FFF2-40B4-BE49-F238E27FC236}">
                <a16:creationId xmlns:a16="http://schemas.microsoft.com/office/drawing/2014/main" id="{56883379-B45A-4BE2-8E99-7131A23F9FBA}"/>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39059807-DAC4-1C11-5E0B-AF0DF749ED8E}"/>
              </a:ext>
            </a:extLst>
          </p:cNvPr>
          <p:cNvPicPr>
            <a:picLocks noChangeAspect="1"/>
          </p:cNvPicPr>
          <p:nvPr/>
        </p:nvPicPr>
        <p:blipFill>
          <a:blip r:embed="rId9"/>
          <a:stretch>
            <a:fillRect/>
          </a:stretch>
        </p:blipFill>
        <p:spPr>
          <a:xfrm>
            <a:off x="409596" y="6387684"/>
            <a:ext cx="3974937" cy="274344"/>
          </a:xfrm>
          <a:prstGeom prst="rect">
            <a:avLst/>
          </a:prstGeom>
        </p:spPr>
      </p:pic>
    </p:spTree>
    <p:extLst>
      <p:ext uri="{BB962C8B-B14F-4D97-AF65-F5344CB8AC3E}">
        <p14:creationId xmlns:p14="http://schemas.microsoft.com/office/powerpoint/2010/main" val="1905113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40A3B084-D579-7844-9308-E30A7467618E}"/>
              </a:ext>
            </a:extLst>
          </p:cNvPr>
          <p:cNvPicPr>
            <a:picLocks noGrp="1" noChangeAspect="1"/>
          </p:cNvPicPr>
          <p:nvPr>
            <p:ph type="pic" sz="quarter" idx="16"/>
          </p:nvPr>
        </p:nvPicPr>
        <p:blipFill>
          <a:blip r:embed="rId2"/>
          <a:srcRect t="16" b="16"/>
          <a:stretch>
            <a:fillRect/>
          </a:stretch>
        </p:blipFill>
        <p:spPr>
          <a:xfrm>
            <a:off x="1857173" y="1357978"/>
            <a:ext cx="3081186" cy="3081186"/>
          </a:xfrm>
        </p:spPr>
      </p:pic>
      <p:sp>
        <p:nvSpPr>
          <p:cNvPr id="14" name="TextBox 13">
            <a:extLst>
              <a:ext uri="{FF2B5EF4-FFF2-40B4-BE49-F238E27FC236}">
                <a16:creationId xmlns:a16="http://schemas.microsoft.com/office/drawing/2014/main" id="{9AC9D1AB-5065-804D-8A0E-A5407F310C61}"/>
              </a:ext>
            </a:extLst>
          </p:cNvPr>
          <p:cNvSpPr txBox="1"/>
          <p:nvPr/>
        </p:nvSpPr>
        <p:spPr>
          <a:xfrm>
            <a:off x="4468367" y="2344717"/>
            <a:ext cx="5893336" cy="1200329"/>
          </a:xfrm>
          <a:prstGeom prst="rect">
            <a:avLst/>
          </a:prstGeom>
          <a:noFill/>
        </p:spPr>
        <p:txBody>
          <a:bodyPr wrap="square" lIns="0" tIns="0" rIns="0" bIns="0" rtlCol="0">
            <a:spAutoFit/>
          </a:bodyPr>
          <a:lstStyle/>
          <a:p>
            <a:pPr marL="0" marR="0" lvl="0" indent="0" algn="ctr" defTabSz="816364" rtl="0" eaLnBrk="1" fontAlgn="base" latinLnBrk="0" hangingPunct="1">
              <a:lnSpc>
                <a:spcPct val="100000"/>
              </a:lnSpc>
              <a:spcBef>
                <a:spcPct val="50000"/>
              </a:spcBef>
              <a:spcAft>
                <a:spcPct val="0"/>
              </a:spcAft>
              <a:buClr>
                <a:srgbClr val="F0AB00"/>
              </a:buClr>
              <a:buSzPct val="80000"/>
              <a:buFontTx/>
              <a:buNone/>
              <a:tabLst/>
              <a:defRPr/>
            </a:pPr>
            <a:r>
              <a:rPr kumimoji="0" lang="en-US" sz="2100" b="0" i="0" u="none" strike="noStrike" kern="0" cap="none" spc="0" normalizeH="0" baseline="0" noProof="0" dirty="0">
                <a:ln>
                  <a:noFill/>
                </a:ln>
                <a:solidFill>
                  <a:srgbClr val="FFC000"/>
                </a:solidFill>
                <a:effectLst/>
                <a:uLnTx/>
                <a:uFillTx/>
                <a:latin typeface="BentonSans Medium" panose="02000503000000020004" pitchFamily="2" charset="0"/>
                <a:ea typeface="Arial Unicode MS" pitchFamily="34" charset="-128"/>
                <a:cs typeface="Arial Unicode MS" pitchFamily="34" charset="-128"/>
              </a:rPr>
              <a:t>After</a:t>
            </a:r>
            <a:r>
              <a:rPr kumimoji="0" lang="en-US" sz="1500" b="0" i="0" u="none" strike="noStrike" kern="0" cap="none" spc="0" normalizeH="0" baseline="0" noProof="0" dirty="0">
                <a:ln>
                  <a:noFill/>
                </a:ln>
                <a:solidFill>
                  <a:srgbClr val="FFFFFF"/>
                </a:solidFill>
                <a:effectLst/>
                <a:uLnTx/>
                <a:uFillTx/>
                <a:latin typeface="BentonSans" panose="02000503000000020004" pitchFamily="2" charset="0"/>
                <a:ea typeface="Arial Unicode MS" pitchFamily="34" charset="-128"/>
                <a:cs typeface="Arial Unicode MS" pitchFamily="34" charset="-128"/>
              </a:rPr>
              <a:t> establishing a trading relationship on the SAP Business Network with T-Mobile, if for any reason you wish to </a:t>
            </a:r>
            <a:r>
              <a:rPr kumimoji="0" lang="en-US" sz="2100" b="0" i="0" u="none" strike="noStrike" kern="0" cap="none" spc="0" normalizeH="0" baseline="0" noProof="0" dirty="0">
                <a:ln>
                  <a:noFill/>
                </a:ln>
                <a:solidFill>
                  <a:srgbClr val="FFC000"/>
                </a:solidFill>
                <a:effectLst/>
                <a:uLnTx/>
                <a:uFillTx/>
                <a:latin typeface="BentonSans Medium" panose="02000503000000020004" pitchFamily="2" charset="0"/>
                <a:ea typeface="Arial Unicode MS" pitchFamily="34" charset="-128"/>
                <a:cs typeface="Arial Unicode MS" pitchFamily="34" charset="-128"/>
              </a:rPr>
              <a:t>change</a:t>
            </a:r>
            <a:r>
              <a:rPr kumimoji="0" lang="en-US" sz="1500" b="0" i="0" u="none" strike="noStrike" kern="0" cap="none" spc="0" normalizeH="0" baseline="0" noProof="0" dirty="0">
                <a:ln>
                  <a:noFill/>
                </a:ln>
                <a:solidFill>
                  <a:srgbClr val="FFFFFF"/>
                </a:solidFill>
                <a:effectLst/>
                <a:uLnTx/>
                <a:uFillTx/>
                <a:latin typeface="BentonSans" panose="02000503000000020004" pitchFamily="2" charset="0"/>
                <a:ea typeface="Arial Unicode MS" pitchFamily="34" charset="-128"/>
                <a:cs typeface="Arial Unicode MS" pitchFamily="34" charset="-128"/>
              </a:rPr>
              <a:t> the </a:t>
            </a:r>
            <a:r>
              <a:rPr kumimoji="0" lang="en-US" sz="2100" b="0" i="0" u="none" strike="noStrike" kern="0" cap="none" spc="0" normalizeH="0" baseline="0" noProof="0" dirty="0">
                <a:ln>
                  <a:noFill/>
                </a:ln>
                <a:solidFill>
                  <a:srgbClr val="FFC000"/>
                </a:solidFill>
                <a:effectLst/>
                <a:uLnTx/>
                <a:uFillTx/>
                <a:latin typeface="BentonSans Medium" panose="02000503000000020004" pitchFamily="2" charset="0"/>
                <a:ea typeface="Arial Unicode MS" pitchFamily="34" charset="-128"/>
                <a:cs typeface="Arial Unicode MS" pitchFamily="34" charset="-128"/>
              </a:rPr>
              <a:t>ANID</a:t>
            </a:r>
            <a:r>
              <a:rPr kumimoji="0" lang="en-US" sz="1500" b="0" i="0" u="none" strike="noStrike" kern="0" cap="none" spc="0" normalizeH="0" baseline="0" noProof="0" dirty="0">
                <a:ln>
                  <a:noFill/>
                </a:ln>
                <a:solidFill>
                  <a:srgbClr val="FFFFFF"/>
                </a:solidFill>
                <a:effectLst/>
                <a:uLnTx/>
                <a:uFillTx/>
                <a:latin typeface="BentonSans" panose="02000503000000020004" pitchFamily="2" charset="0"/>
                <a:ea typeface="Arial Unicode MS" pitchFamily="34" charset="-128"/>
                <a:cs typeface="Arial Unicode MS" pitchFamily="34" charset="-128"/>
              </a:rPr>
              <a:t> please contact </a:t>
            </a:r>
            <a:r>
              <a:rPr kumimoji="0" lang="en-US" sz="1575" b="0" i="0" u="sng" strike="noStrike" kern="1200" cap="none" spc="0" normalizeH="0" baseline="0" noProof="0" dirty="0">
                <a:ln>
                  <a:noFill/>
                </a:ln>
                <a:solidFill>
                  <a:srgbClr val="FFFFFF"/>
                </a:solidFill>
                <a:effectLst/>
                <a:uLnTx/>
                <a:uFillTx/>
                <a:latin typeface="Arial"/>
                <a:ea typeface="+mn-ea"/>
                <a:cs typeface="+mn-cs"/>
                <a:hlinkClick r:id="rId3" tooltip="mailto:SupplierEnablement@T-Mobile.com"/>
              </a:rPr>
              <a:t>SupplierEnablement@T-Mobile.</a:t>
            </a:r>
            <a:r>
              <a:rPr kumimoji="0" lang="en-US" sz="1575" b="0" i="0" u="none" strike="noStrike" kern="1200" cap="none" spc="0" normalizeH="0" baseline="0" noProof="0" dirty="0">
                <a:ln>
                  <a:noFill/>
                </a:ln>
                <a:solidFill>
                  <a:srgbClr val="FFFFFF"/>
                </a:solidFill>
                <a:effectLst/>
                <a:uLnTx/>
                <a:uFillTx/>
                <a:latin typeface="Arial"/>
                <a:ea typeface="+mn-ea"/>
                <a:cs typeface="+mn-cs"/>
                <a:hlinkClick r:id="rId3" tooltip="mailto:SupplierEnablement@T-Mobile.com"/>
              </a:rPr>
              <a:t>com</a:t>
            </a:r>
            <a:r>
              <a:rPr kumimoji="0" lang="en-US" sz="1575" b="0" i="0" u="none" strike="noStrike" kern="1200" cap="none" spc="0" normalizeH="0" baseline="0" noProof="0" dirty="0">
                <a:ln>
                  <a:noFill/>
                </a:ln>
                <a:solidFill>
                  <a:srgbClr val="FFFFFF"/>
                </a:solidFill>
                <a:effectLst/>
                <a:uLnTx/>
                <a:uFillTx/>
                <a:latin typeface="Arial"/>
                <a:ea typeface="+mn-ea"/>
                <a:cs typeface="+mn-cs"/>
              </a:rPr>
              <a:t> </a:t>
            </a:r>
            <a:r>
              <a:rPr kumimoji="0" lang="en-US" sz="2100" b="0" i="0" u="none" strike="noStrike" kern="0" cap="none" spc="0" normalizeH="0" baseline="0" noProof="0" dirty="0">
                <a:ln>
                  <a:noFill/>
                </a:ln>
                <a:solidFill>
                  <a:srgbClr val="FFC000"/>
                </a:solidFill>
                <a:effectLst/>
                <a:uLnTx/>
                <a:uFillTx/>
                <a:latin typeface="BentonSans Medium" panose="02000503000000020004" pitchFamily="2" charset="0"/>
                <a:ea typeface="Arial Unicode MS" pitchFamily="34" charset="-128"/>
                <a:cs typeface="Arial Unicode MS" pitchFamily="34" charset="-128"/>
              </a:rPr>
              <a:t>prior</a:t>
            </a:r>
            <a:r>
              <a:rPr kumimoji="0" lang="en-US" sz="1500" b="0" i="0" u="none" strike="noStrike" kern="0" cap="none" spc="0" normalizeH="0" baseline="0" noProof="0" dirty="0">
                <a:ln>
                  <a:noFill/>
                </a:ln>
                <a:solidFill>
                  <a:srgbClr val="FFFFFF"/>
                </a:solidFill>
                <a:effectLst/>
                <a:uLnTx/>
                <a:uFillTx/>
                <a:latin typeface="BentonSans" panose="02000503000000020004" pitchFamily="2" charset="0"/>
                <a:ea typeface="Arial Unicode MS" pitchFamily="34" charset="-128"/>
                <a:cs typeface="Arial Unicode MS" pitchFamily="34" charset="-128"/>
              </a:rPr>
              <a:t> to taking any action.</a:t>
            </a:r>
          </a:p>
        </p:txBody>
      </p:sp>
      <p:sp>
        <p:nvSpPr>
          <p:cNvPr id="15" name="TextBox 14">
            <a:extLst>
              <a:ext uri="{FF2B5EF4-FFF2-40B4-BE49-F238E27FC236}">
                <a16:creationId xmlns:a16="http://schemas.microsoft.com/office/drawing/2014/main" id="{45FD84B5-4D6F-1A4D-9B23-C8FAC043BA21}"/>
              </a:ext>
            </a:extLst>
          </p:cNvPr>
          <p:cNvSpPr txBox="1"/>
          <p:nvPr/>
        </p:nvSpPr>
        <p:spPr>
          <a:xfrm>
            <a:off x="2149580" y="4754833"/>
            <a:ext cx="8212122" cy="646074"/>
          </a:xfrm>
          <a:prstGeom prst="rect">
            <a:avLst/>
          </a:prstGeom>
          <a:noFill/>
        </p:spPr>
        <p:txBody>
          <a:bodyPr wrap="square" lIns="0" tIns="0" rIns="0" bIns="0" rtlCol="0">
            <a:spAutoFit/>
          </a:bodyPr>
          <a:lstStyle/>
          <a:p>
            <a:pPr marL="0" marR="0" lvl="0" indent="0" algn="ctr" defTabSz="816364" rtl="0" eaLnBrk="1" fontAlgn="base" latinLnBrk="0" hangingPunct="1">
              <a:lnSpc>
                <a:spcPct val="100000"/>
              </a:lnSpc>
              <a:spcBef>
                <a:spcPct val="50000"/>
              </a:spcBef>
              <a:spcAft>
                <a:spcPct val="0"/>
              </a:spcAft>
              <a:buClr>
                <a:srgbClr val="F0AB00"/>
              </a:buClr>
              <a:buSzPct val="80000"/>
              <a:buFontTx/>
              <a:buNone/>
              <a:tabLst/>
              <a:defRPr/>
            </a:pPr>
            <a:r>
              <a:rPr kumimoji="0" lang="en-US" sz="2099" b="0" i="0" u="none" strike="noStrike" kern="0" cap="none" spc="0" normalizeH="0" baseline="0" noProof="0" dirty="0">
                <a:ln>
                  <a:noFill/>
                </a:ln>
                <a:solidFill>
                  <a:srgbClr val="FFFFFF"/>
                </a:solidFill>
                <a:effectLst/>
                <a:uLnTx/>
                <a:uFillTx/>
                <a:latin typeface="BentonSans" panose="02000503000000020004" pitchFamily="2" charset="0"/>
                <a:ea typeface="Arial Unicode MS" pitchFamily="34" charset="-128"/>
                <a:cs typeface="Arial Unicode MS" pitchFamily="34" charset="-128"/>
              </a:rPr>
              <a:t>Failure to follow this direction will risk </a:t>
            </a:r>
            <a:r>
              <a:rPr kumimoji="0" lang="en-US" sz="2099" b="0" i="0" u="none" strike="noStrike" kern="0" cap="none" spc="0" normalizeH="0" baseline="0" noProof="0" dirty="0">
                <a:ln>
                  <a:noFill/>
                </a:ln>
                <a:solidFill>
                  <a:srgbClr val="FF0000"/>
                </a:solidFill>
                <a:effectLst/>
                <a:uLnTx/>
                <a:uFillTx/>
                <a:latin typeface="BentonSans Medium" panose="02000503000000020004" pitchFamily="2" charset="0"/>
                <a:ea typeface="Arial Unicode MS" pitchFamily="34" charset="-128"/>
                <a:cs typeface="Arial Unicode MS" pitchFamily="34" charset="-128"/>
              </a:rPr>
              <a:t>disruption</a:t>
            </a:r>
            <a:r>
              <a:rPr kumimoji="0" lang="en-US" sz="2099" b="0" i="0" u="none" strike="noStrike" kern="0" cap="none" spc="0" normalizeH="0" baseline="0" noProof="0" dirty="0">
                <a:ln>
                  <a:noFill/>
                </a:ln>
                <a:solidFill>
                  <a:srgbClr val="FFFFFF"/>
                </a:solidFill>
                <a:effectLst/>
                <a:uLnTx/>
                <a:uFillTx/>
                <a:latin typeface="BentonSans" panose="02000503000000020004" pitchFamily="2" charset="0"/>
                <a:ea typeface="Arial Unicode MS" pitchFamily="34" charset="-128"/>
                <a:cs typeface="Arial Unicode MS" pitchFamily="34" charset="-128"/>
              </a:rPr>
              <a:t> to PO receipts, invoicing ability and payment distribution.</a:t>
            </a:r>
          </a:p>
        </p:txBody>
      </p:sp>
      <p:pic>
        <p:nvPicPr>
          <p:cNvPr id="5" name="Picture 4">
            <a:extLst>
              <a:ext uri="{FF2B5EF4-FFF2-40B4-BE49-F238E27FC236}">
                <a16:creationId xmlns:a16="http://schemas.microsoft.com/office/drawing/2014/main" id="{E8F1B6FA-15F0-1D70-BA16-E50CF43205FB}"/>
              </a:ext>
            </a:extLst>
          </p:cNvPr>
          <p:cNvPicPr>
            <a:picLocks noChangeAspect="1"/>
          </p:cNvPicPr>
          <p:nvPr/>
        </p:nvPicPr>
        <p:blipFill>
          <a:blip r:embed="rId4"/>
          <a:stretch>
            <a:fillRect/>
          </a:stretch>
        </p:blipFill>
        <p:spPr>
          <a:xfrm>
            <a:off x="272956" y="1719859"/>
            <a:ext cx="1134503" cy="562403"/>
          </a:xfrm>
          <a:prstGeom prst="rect">
            <a:avLst/>
          </a:prstGeom>
        </p:spPr>
      </p:pic>
    </p:spTree>
    <p:extLst>
      <p:ext uri="{BB962C8B-B14F-4D97-AF65-F5344CB8AC3E}">
        <p14:creationId xmlns:p14="http://schemas.microsoft.com/office/powerpoint/2010/main" val="3793993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Complete Your Profile</a:t>
            </a:r>
          </a:p>
        </p:txBody>
      </p:sp>
      <p:sp>
        <p:nvSpPr>
          <p:cNvPr id="14" name="Text Placeholder 2">
            <a:extLst>
              <a:ext uri="{FF2B5EF4-FFF2-40B4-BE49-F238E27FC236}">
                <a16:creationId xmlns:a16="http://schemas.microsoft.com/office/drawing/2014/main" id="{D7CECEDD-7D04-4288-B31D-DA68E105A3D8}"/>
              </a:ext>
            </a:extLst>
          </p:cNvPr>
          <p:cNvSpPr txBox="1">
            <a:spLocks/>
          </p:cNvSpPr>
          <p:nvPr/>
        </p:nvSpPr>
        <p:spPr>
          <a:xfrm>
            <a:off x="504002" y="1237283"/>
            <a:ext cx="3764789" cy="4391999"/>
          </a:xfrm>
          <a:prstGeom prst="rect">
            <a:avLst/>
          </a:prstGeom>
        </p:spPr>
        <p:txBody>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42902" indent="-342902">
              <a:buSzPct val="100000"/>
              <a:buFont typeface="+mj-lt"/>
              <a:buAutoNum type="arabicPeriod"/>
            </a:pPr>
            <a:r>
              <a:rPr lang="en-US" sz="1400" dirty="0"/>
              <a:t>Select Company Profile from the Company Settings dropdown menu.</a:t>
            </a:r>
          </a:p>
          <a:p>
            <a:pPr marL="342902" indent="-342902">
              <a:buSzPct val="100000"/>
              <a:buFont typeface="+mj-lt"/>
              <a:buAutoNum type="arabicPeriod"/>
            </a:pPr>
            <a:r>
              <a:rPr lang="en-US" sz="1400" dirty="0"/>
              <a:t>Complete all suggested fields within the tabs to best represent your company.</a:t>
            </a:r>
          </a:p>
          <a:p>
            <a:pPr marL="342902" indent="-342902">
              <a:buSzPct val="100000"/>
              <a:buFont typeface="+mj-lt"/>
              <a:buAutoNum type="arabicPeriod"/>
            </a:pPr>
            <a:r>
              <a:rPr lang="en-US" sz="1400" dirty="0"/>
              <a:t>Fill the Public Profile Completeness meter to 100% by filling in the information listed below it.</a:t>
            </a:r>
          </a:p>
          <a:p>
            <a:pPr>
              <a:spcBef>
                <a:spcPts val="1600"/>
              </a:spcBef>
              <a:buSzPct val="120000"/>
            </a:pPr>
            <a:r>
              <a:rPr lang="en-US" sz="1400" dirty="0"/>
              <a:t>Note: The more complete a profile, the higher the likelihood of increasing business with existing and prospective customers.</a:t>
            </a:r>
          </a:p>
        </p:txBody>
      </p:sp>
      <p:sp>
        <p:nvSpPr>
          <p:cNvPr id="18" name="Rectangle 17">
            <a:extLst>
              <a:ext uri="{FF2B5EF4-FFF2-40B4-BE49-F238E27FC236}">
                <a16:creationId xmlns:a16="http://schemas.microsoft.com/office/drawing/2014/main" id="{7040B76A-C513-4D34-8345-532075CB8956}"/>
              </a:ext>
            </a:extLst>
          </p:cNvPr>
          <p:cNvSpPr/>
          <p:nvPr/>
        </p:nvSpPr>
        <p:spPr bwMode="gray">
          <a:xfrm>
            <a:off x="7269584" y="4085311"/>
            <a:ext cx="245476" cy="85917"/>
          </a:xfrm>
          <a:prstGeom prst="rect">
            <a:avLst/>
          </a:prstGeom>
          <a:solidFill>
            <a:srgbClr val="FFFFFF"/>
          </a:solidFill>
          <a:ln w="6350" algn="ctr">
            <a:no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endParaRPr lang="en-US" sz="1800" kern="0" dirty="0">
              <a:solidFill>
                <a:srgbClr val="000000"/>
              </a:solidFill>
              <a:ea typeface="Arial Unicode MS" pitchFamily="34" charset="-128"/>
              <a:cs typeface="Arial Unicode MS" pitchFamily="34" charset="-128"/>
            </a:endParaRPr>
          </a:p>
        </p:txBody>
      </p:sp>
      <p:sp>
        <p:nvSpPr>
          <p:cNvPr id="20" name="object 31">
            <a:hlinkClick r:id="rId2" action="ppaction://hlinksldjump"/>
            <a:extLst>
              <a:ext uri="{FF2B5EF4-FFF2-40B4-BE49-F238E27FC236}">
                <a16:creationId xmlns:a16="http://schemas.microsoft.com/office/drawing/2014/main" id="{2319F334-567C-48DB-A55D-357876DB6F77}"/>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rId3" action="ppaction://hlinksldjump"/>
            <a:extLst>
              <a:ext uri="{FF2B5EF4-FFF2-40B4-BE49-F238E27FC236}">
                <a16:creationId xmlns:a16="http://schemas.microsoft.com/office/drawing/2014/main" id="{02A8643C-87A1-4D21-8EF5-683414FDDF8A}"/>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rId4" action="ppaction://hlinksldjump"/>
            <a:extLst>
              <a:ext uri="{FF2B5EF4-FFF2-40B4-BE49-F238E27FC236}">
                <a16:creationId xmlns:a16="http://schemas.microsoft.com/office/drawing/2014/main" id="{57C1906C-A01B-4008-8A35-9856CBE5CBED}"/>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37858376-1EFF-43A4-A607-AD5F518DF514}"/>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rId5" action="ppaction://hlinksldjump"/>
            <a:extLst>
              <a:ext uri="{FF2B5EF4-FFF2-40B4-BE49-F238E27FC236}">
                <a16:creationId xmlns:a16="http://schemas.microsoft.com/office/drawing/2014/main" id="{D83FBADB-723A-41CA-8C84-885D31B5A4E2}"/>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rId6" action="ppaction://hlinksldjump"/>
            <a:extLst>
              <a:ext uri="{FF2B5EF4-FFF2-40B4-BE49-F238E27FC236}">
                <a16:creationId xmlns:a16="http://schemas.microsoft.com/office/drawing/2014/main" id="{16B87714-00C9-42C3-A918-30F9221509BA}"/>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rId6" action="ppaction://hlinksldjump"/>
            <a:extLst>
              <a:ext uri="{FF2B5EF4-FFF2-40B4-BE49-F238E27FC236}">
                <a16:creationId xmlns:a16="http://schemas.microsoft.com/office/drawing/2014/main" id="{2E177ABC-DED3-4308-84F6-521CD13FCCE8}"/>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rId7" action="ppaction://hlinksldjump"/>
            <a:extLst>
              <a:ext uri="{FF2B5EF4-FFF2-40B4-BE49-F238E27FC236}">
                <a16:creationId xmlns:a16="http://schemas.microsoft.com/office/drawing/2014/main" id="{B90B86F9-958B-41A5-9A94-C530A76D64BF}"/>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386F1E38-641D-406A-97EC-2D6E04310193}"/>
              </a:ext>
            </a:extLst>
          </p:cNvPr>
          <p:cNvPicPr>
            <a:picLocks noChangeAspect="1"/>
          </p:cNvPicPr>
          <p:nvPr/>
        </p:nvPicPr>
        <p:blipFill>
          <a:blip r:embed="rId8"/>
          <a:stretch>
            <a:fillRect/>
          </a:stretch>
        </p:blipFill>
        <p:spPr>
          <a:xfrm>
            <a:off x="5670627" y="870191"/>
            <a:ext cx="3163070" cy="1496194"/>
          </a:xfrm>
          <a:prstGeom prst="rect">
            <a:avLst/>
          </a:prstGeom>
        </p:spPr>
      </p:pic>
      <p:sp>
        <p:nvSpPr>
          <p:cNvPr id="28" name="Rectangle 27">
            <a:extLst>
              <a:ext uri="{FF2B5EF4-FFF2-40B4-BE49-F238E27FC236}">
                <a16:creationId xmlns:a16="http://schemas.microsoft.com/office/drawing/2014/main" id="{91979F92-1928-40F2-BB03-AA3FB27C227E}"/>
              </a:ext>
            </a:extLst>
          </p:cNvPr>
          <p:cNvSpPr/>
          <p:nvPr/>
        </p:nvSpPr>
        <p:spPr bwMode="gray">
          <a:xfrm>
            <a:off x="6425869" y="1468517"/>
            <a:ext cx="478680" cy="102503"/>
          </a:xfrm>
          <a:prstGeom prst="rect">
            <a:avLst/>
          </a:prstGeom>
          <a:solidFill>
            <a:srgbClr val="FFFFFF"/>
          </a:solidFill>
          <a:ln w="6350" algn="ctr">
            <a:no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endParaRPr lang="en-US" sz="1800" kern="0" dirty="0">
              <a:solidFill>
                <a:srgbClr val="000000"/>
              </a:solidFill>
              <a:highlight>
                <a:srgbClr val="FFFFFF"/>
              </a:highlight>
              <a:ea typeface="Arial Unicode MS" pitchFamily="34" charset="-128"/>
              <a:cs typeface="Arial Unicode MS" pitchFamily="34" charset="-128"/>
            </a:endParaRPr>
          </a:p>
        </p:txBody>
      </p:sp>
      <p:sp>
        <p:nvSpPr>
          <p:cNvPr id="29" name="Rectangle 28">
            <a:extLst>
              <a:ext uri="{FF2B5EF4-FFF2-40B4-BE49-F238E27FC236}">
                <a16:creationId xmlns:a16="http://schemas.microsoft.com/office/drawing/2014/main" id="{D34D0B5D-5BC2-4508-9207-0DDA95767547}"/>
              </a:ext>
            </a:extLst>
          </p:cNvPr>
          <p:cNvSpPr/>
          <p:nvPr/>
        </p:nvSpPr>
        <p:spPr bwMode="gray">
          <a:xfrm>
            <a:off x="5715285" y="1729571"/>
            <a:ext cx="1460199" cy="283028"/>
          </a:xfrm>
          <a:prstGeom prst="rect">
            <a:avLst/>
          </a:prstGeom>
          <a:noFill/>
          <a:ln w="19050" algn="ctr">
            <a:solidFill>
              <a:schemeClr val="accent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endParaRPr lang="en-US" sz="1800" kern="0" dirty="0">
              <a:solidFill>
                <a:srgbClr val="000000"/>
              </a:solidFill>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6D0FC291-F98A-46EE-B20E-26DAAC8492CC}"/>
              </a:ext>
            </a:extLst>
          </p:cNvPr>
          <p:cNvPicPr>
            <a:picLocks noChangeAspect="1"/>
          </p:cNvPicPr>
          <p:nvPr/>
        </p:nvPicPr>
        <p:blipFill>
          <a:blip r:embed="rId9"/>
          <a:stretch>
            <a:fillRect/>
          </a:stretch>
        </p:blipFill>
        <p:spPr>
          <a:xfrm>
            <a:off x="5953929" y="2366385"/>
            <a:ext cx="3163071" cy="3728167"/>
          </a:xfrm>
          <a:prstGeom prst="rect">
            <a:avLst/>
          </a:prstGeom>
        </p:spPr>
      </p:pic>
      <p:cxnSp>
        <p:nvCxnSpPr>
          <p:cNvPr id="31" name="Straight Arrow Connector 30">
            <a:extLst>
              <a:ext uri="{FF2B5EF4-FFF2-40B4-BE49-F238E27FC236}">
                <a16:creationId xmlns:a16="http://schemas.microsoft.com/office/drawing/2014/main" id="{C0DE2369-00F5-485E-85F3-DFDC7F6813B4}"/>
              </a:ext>
            </a:extLst>
          </p:cNvPr>
          <p:cNvCxnSpPr/>
          <p:nvPr/>
        </p:nvCxnSpPr>
        <p:spPr>
          <a:xfrm>
            <a:off x="6367666" y="2012599"/>
            <a:ext cx="297543" cy="66040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8F6D39D-6DDF-4E9C-83B3-49C55036693C}"/>
              </a:ext>
            </a:extLst>
          </p:cNvPr>
          <p:cNvSpPr/>
          <p:nvPr/>
        </p:nvSpPr>
        <p:spPr bwMode="gray">
          <a:xfrm>
            <a:off x="7535464" y="3808186"/>
            <a:ext cx="478680" cy="102503"/>
          </a:xfrm>
          <a:prstGeom prst="rect">
            <a:avLst/>
          </a:prstGeom>
          <a:solidFill>
            <a:srgbClr val="FFFFFF"/>
          </a:solidFill>
          <a:ln w="6350" algn="ctr">
            <a:no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endParaRPr lang="en-US" sz="1800" kern="0" dirty="0">
              <a:solidFill>
                <a:srgbClr val="000000"/>
              </a:solidFill>
              <a:highlight>
                <a:srgbClr val="FFFFFF"/>
              </a:highlight>
              <a:ea typeface="Arial Unicode MS" pitchFamily="34" charset="-128"/>
              <a:cs typeface="Arial Unicode MS" pitchFamily="34" charset="-128"/>
            </a:endParaRPr>
          </a:p>
        </p:txBody>
      </p:sp>
      <p:pic>
        <p:nvPicPr>
          <p:cNvPr id="5" name="Picture 4">
            <a:extLst>
              <a:ext uri="{FF2B5EF4-FFF2-40B4-BE49-F238E27FC236}">
                <a16:creationId xmlns:a16="http://schemas.microsoft.com/office/drawing/2014/main" id="{5DBF332C-CBDD-3123-F368-204CCDD1D647}"/>
              </a:ext>
            </a:extLst>
          </p:cNvPr>
          <p:cNvPicPr>
            <a:picLocks noChangeAspect="1"/>
          </p:cNvPicPr>
          <p:nvPr/>
        </p:nvPicPr>
        <p:blipFill>
          <a:blip r:embed="rId10"/>
          <a:stretch>
            <a:fillRect/>
          </a:stretch>
        </p:blipFill>
        <p:spPr>
          <a:xfrm>
            <a:off x="391901" y="6387684"/>
            <a:ext cx="3974937" cy="274344"/>
          </a:xfrm>
          <a:prstGeom prst="rect">
            <a:avLst/>
          </a:prstGeom>
        </p:spPr>
      </p:pic>
    </p:spTree>
    <p:extLst>
      <p:ext uri="{BB962C8B-B14F-4D97-AF65-F5344CB8AC3E}">
        <p14:creationId xmlns:p14="http://schemas.microsoft.com/office/powerpoint/2010/main" val="351868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p:cNvSpPr>
            <a:spLocks noGrp="1"/>
          </p:cNvSpPr>
          <p:nvPr>
            <p:ph type="title"/>
          </p:nvPr>
        </p:nvSpPr>
        <p:spPr/>
        <p:txBody>
          <a:bodyPr/>
          <a:lstStyle/>
          <a:p>
            <a:r>
              <a:rPr lang="en-US"/>
              <a:t>HOME- Table of Contents</a:t>
            </a:r>
            <a:endParaRPr lang="en-US" dirty="0"/>
          </a:p>
        </p:txBody>
      </p:sp>
      <p:sp>
        <p:nvSpPr>
          <p:cNvPr id="30" name="object 29">
            <a:hlinkClick r:id="rId2" action="ppaction://hlinksldjump"/>
            <a:extLst>
              <a:ext uri="{FF2B5EF4-FFF2-40B4-BE49-F238E27FC236}">
                <a16:creationId xmlns:a16="http://schemas.microsoft.com/office/drawing/2014/main" id="{6666E20E-89ED-48E0-BC5F-B2040ECBEC93}"/>
              </a:ext>
            </a:extLst>
          </p:cNvPr>
          <p:cNvSpPr txBox="1"/>
          <p:nvPr/>
        </p:nvSpPr>
        <p:spPr>
          <a:xfrm>
            <a:off x="11785579" y="253589"/>
            <a:ext cx="409597" cy="987148"/>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sz="1000" dirty="0">
              <a:solidFill>
                <a:prstClr val="black"/>
              </a:solidFill>
              <a:cs typeface="Arial"/>
            </a:endParaRPr>
          </a:p>
        </p:txBody>
      </p:sp>
      <p:sp>
        <p:nvSpPr>
          <p:cNvPr id="31" name="object 31">
            <a:hlinkClick r:id="rId3" action="ppaction://hlinksldjump"/>
            <a:extLst>
              <a:ext uri="{FF2B5EF4-FFF2-40B4-BE49-F238E27FC236}">
                <a16:creationId xmlns:a16="http://schemas.microsoft.com/office/drawing/2014/main" id="{CE8D3146-8D28-45FD-A554-36B46F9046AA}"/>
              </a:ext>
            </a:extLst>
          </p:cNvPr>
          <p:cNvSpPr txBox="1"/>
          <p:nvPr/>
        </p:nvSpPr>
        <p:spPr>
          <a:xfrm>
            <a:off x="11785579" y="1229858"/>
            <a:ext cx="409595" cy="949765"/>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sz="1000" dirty="0">
              <a:solidFill>
                <a:prstClr val="black"/>
              </a:solidFill>
              <a:cs typeface="Arial"/>
            </a:endParaRPr>
          </a:p>
        </p:txBody>
      </p:sp>
      <p:sp>
        <p:nvSpPr>
          <p:cNvPr id="32" name="object 48">
            <a:extLst>
              <a:ext uri="{FF2B5EF4-FFF2-40B4-BE49-F238E27FC236}">
                <a16:creationId xmlns:a16="http://schemas.microsoft.com/office/drawing/2014/main" id="{47709BAE-3E91-4B65-AAAF-87F251157DF6}"/>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sz="1799" kern="0" dirty="0">
              <a:solidFill>
                <a:prstClr val="black"/>
              </a:solidFill>
            </a:endParaRPr>
          </a:p>
        </p:txBody>
      </p:sp>
      <p:sp>
        <p:nvSpPr>
          <p:cNvPr id="33" name="object 31">
            <a:hlinkClick r:id="rId4" action="ppaction://hlinksldjump"/>
            <a:extLst>
              <a:ext uri="{FF2B5EF4-FFF2-40B4-BE49-F238E27FC236}">
                <a16:creationId xmlns:a16="http://schemas.microsoft.com/office/drawing/2014/main" id="{23F0F8C2-94D8-460B-BACA-0E56EF5A23D9}"/>
              </a:ext>
            </a:extLst>
          </p:cNvPr>
          <p:cNvSpPr txBox="1"/>
          <p:nvPr/>
        </p:nvSpPr>
        <p:spPr>
          <a:xfrm>
            <a:off x="11785579" y="2175290"/>
            <a:ext cx="409595" cy="980601"/>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sz="1000" dirty="0">
              <a:solidFill>
                <a:prstClr val="black"/>
              </a:solidFill>
              <a:cs typeface="Arial"/>
            </a:endParaRPr>
          </a:p>
        </p:txBody>
      </p:sp>
      <p:sp>
        <p:nvSpPr>
          <p:cNvPr id="51" name="object 31">
            <a:hlinkClick r:id="rId5" action="ppaction://hlinksldjump"/>
            <a:extLst>
              <a:ext uri="{FF2B5EF4-FFF2-40B4-BE49-F238E27FC236}">
                <a16:creationId xmlns:a16="http://schemas.microsoft.com/office/drawing/2014/main" id="{F6A15E45-884D-4614-BC58-73737C5C204E}"/>
              </a:ext>
            </a:extLst>
          </p:cNvPr>
          <p:cNvSpPr txBox="1"/>
          <p:nvPr/>
        </p:nvSpPr>
        <p:spPr>
          <a:xfrm>
            <a:off x="11785579" y="3117139"/>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sz="1000" dirty="0">
              <a:solidFill>
                <a:prstClr val="black"/>
              </a:solidFill>
              <a:cs typeface="Arial"/>
            </a:endParaRPr>
          </a:p>
        </p:txBody>
      </p:sp>
      <p:sp>
        <p:nvSpPr>
          <p:cNvPr id="53" name="object 31">
            <a:hlinkClick r:id="rId5" action="ppaction://hlinksldjump"/>
            <a:extLst>
              <a:ext uri="{FF2B5EF4-FFF2-40B4-BE49-F238E27FC236}">
                <a16:creationId xmlns:a16="http://schemas.microsoft.com/office/drawing/2014/main" id="{F16BF611-2CBA-4B59-9AAE-2C1468B13176}"/>
              </a:ext>
            </a:extLst>
          </p:cNvPr>
          <p:cNvSpPr txBox="1"/>
          <p:nvPr/>
        </p:nvSpPr>
        <p:spPr>
          <a:xfrm>
            <a:off x="11785579" y="4050477"/>
            <a:ext cx="409595" cy="1007659"/>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sz="1000" dirty="0">
              <a:solidFill>
                <a:prstClr val="black"/>
              </a:solidFill>
              <a:cs typeface="Arial"/>
            </a:endParaRPr>
          </a:p>
        </p:txBody>
      </p:sp>
      <p:sp>
        <p:nvSpPr>
          <p:cNvPr id="54" name="object 31">
            <a:hlinkClick r:id="rId6" action="ppaction://hlinksldjump"/>
            <a:extLst>
              <a:ext uri="{FF2B5EF4-FFF2-40B4-BE49-F238E27FC236}">
                <a16:creationId xmlns:a16="http://schemas.microsoft.com/office/drawing/2014/main" id="{DD0BC4A7-FCE8-4ED7-9242-DB7B884BD7D8}"/>
              </a:ext>
            </a:extLst>
          </p:cNvPr>
          <p:cNvSpPr txBox="1"/>
          <p:nvPr/>
        </p:nvSpPr>
        <p:spPr>
          <a:xfrm>
            <a:off x="11785579" y="499182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sz="1000" dirty="0">
              <a:solidFill>
                <a:prstClr val="black"/>
              </a:solidFill>
              <a:cs typeface="Arial"/>
            </a:endParaRPr>
          </a:p>
        </p:txBody>
      </p:sp>
      <p:sp>
        <p:nvSpPr>
          <p:cNvPr id="55" name="object 31">
            <a:hlinkClick r:id="rId7" action="ppaction://hlinksldjump"/>
            <a:extLst>
              <a:ext uri="{FF2B5EF4-FFF2-40B4-BE49-F238E27FC236}">
                <a16:creationId xmlns:a16="http://schemas.microsoft.com/office/drawing/2014/main" id="{872BF5B2-8BDA-4BD1-8A46-F12B4DA5E4EC}"/>
              </a:ext>
            </a:extLst>
          </p:cNvPr>
          <p:cNvSpPr txBox="1"/>
          <p:nvPr/>
        </p:nvSpPr>
        <p:spPr>
          <a:xfrm>
            <a:off x="11785579" y="591736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sz="1000" dirty="0">
              <a:solidFill>
                <a:prstClr val="black"/>
              </a:solidFill>
              <a:cs typeface="Arial"/>
            </a:endParaRPr>
          </a:p>
        </p:txBody>
      </p:sp>
      <p:sp>
        <p:nvSpPr>
          <p:cNvPr id="44" name="Freeform 17">
            <a:hlinkClick r:id="rId7" action="ppaction://hlinksldjump"/>
            <a:extLst>
              <a:ext uri="{FF2B5EF4-FFF2-40B4-BE49-F238E27FC236}">
                <a16:creationId xmlns:a16="http://schemas.microsoft.com/office/drawing/2014/main" id="{31CA6599-FF67-4D16-B47E-1DBA488B9A21}"/>
              </a:ext>
            </a:extLst>
          </p:cNvPr>
          <p:cNvSpPr/>
          <p:nvPr/>
        </p:nvSpPr>
        <p:spPr>
          <a:xfrm>
            <a:off x="7746929" y="5437985"/>
            <a:ext cx="2791041" cy="81173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solidFill>
            <a:schemeClr val="tx1"/>
          </a:solidFill>
          <a:ln w="19050">
            <a:solidFill>
              <a:schemeClr val="tx1"/>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rgbClr val="FFFFFF"/>
                </a:solidFill>
              </a:rPr>
              <a:t>Section 6:</a:t>
            </a:r>
          </a:p>
          <a:p>
            <a:pPr algn="ctr" defTabSz="844558">
              <a:lnSpc>
                <a:spcPct val="90000"/>
              </a:lnSpc>
              <a:spcBef>
                <a:spcPct val="0"/>
              </a:spcBef>
              <a:spcAft>
                <a:spcPct val="35000"/>
              </a:spcAft>
              <a:defRPr/>
            </a:pPr>
            <a:r>
              <a:rPr lang="en-US" sz="1600" b="1" kern="0" dirty="0">
                <a:solidFill>
                  <a:srgbClr val="FFFFFF"/>
                </a:solidFill>
              </a:rPr>
              <a:t>Help Resources</a:t>
            </a:r>
          </a:p>
          <a:p>
            <a:pPr algn="ctr" defTabSz="844558">
              <a:lnSpc>
                <a:spcPct val="90000"/>
              </a:lnSpc>
              <a:spcBef>
                <a:spcPct val="0"/>
              </a:spcBef>
              <a:spcAft>
                <a:spcPct val="35000"/>
              </a:spcAft>
              <a:defRPr/>
            </a:pPr>
            <a:endParaRPr lang="en-US" sz="1600" b="1" kern="0" dirty="0">
              <a:solidFill>
                <a:srgbClr val="FFFFFF"/>
              </a:solidFill>
            </a:endParaRPr>
          </a:p>
        </p:txBody>
      </p:sp>
      <p:sp>
        <p:nvSpPr>
          <p:cNvPr id="42" name="Freeform 15">
            <a:hlinkClick r:id="rId6" action="ppaction://hlinksldjump"/>
            <a:extLst>
              <a:ext uri="{FF2B5EF4-FFF2-40B4-BE49-F238E27FC236}">
                <a16:creationId xmlns:a16="http://schemas.microsoft.com/office/drawing/2014/main" id="{FA97757F-5B9E-4E91-BE32-7CF84A1E440E}"/>
              </a:ext>
            </a:extLst>
          </p:cNvPr>
          <p:cNvSpPr/>
          <p:nvPr/>
        </p:nvSpPr>
        <p:spPr>
          <a:xfrm>
            <a:off x="4676667" y="5437983"/>
            <a:ext cx="2791041" cy="81173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solidFill>
            <a:schemeClr val="tx1"/>
          </a:solidFill>
          <a:ln w="19050">
            <a:solidFill>
              <a:schemeClr val="tx1"/>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rgbClr val="FFFFFF"/>
                </a:solidFill>
              </a:rPr>
              <a:t>Section 5:</a:t>
            </a:r>
          </a:p>
          <a:p>
            <a:pPr algn="ctr" defTabSz="844558">
              <a:lnSpc>
                <a:spcPct val="90000"/>
              </a:lnSpc>
              <a:spcBef>
                <a:spcPct val="0"/>
              </a:spcBef>
              <a:spcAft>
                <a:spcPct val="35000"/>
              </a:spcAft>
              <a:defRPr/>
            </a:pPr>
            <a:r>
              <a:rPr lang="en-US" sz="1600" b="1" kern="0" dirty="0">
                <a:solidFill>
                  <a:srgbClr val="FFFFFF"/>
                </a:solidFill>
              </a:rPr>
              <a:t>Invoice Methods</a:t>
            </a:r>
          </a:p>
          <a:p>
            <a:pPr algn="ctr" defTabSz="844558">
              <a:lnSpc>
                <a:spcPct val="90000"/>
              </a:lnSpc>
              <a:spcBef>
                <a:spcPct val="0"/>
              </a:spcBef>
              <a:spcAft>
                <a:spcPct val="35000"/>
              </a:spcAft>
              <a:defRPr/>
            </a:pPr>
            <a:endParaRPr lang="en-US" sz="1600" b="1" kern="0" dirty="0">
              <a:solidFill>
                <a:srgbClr val="FFFFFF"/>
              </a:solidFill>
            </a:endParaRPr>
          </a:p>
        </p:txBody>
      </p:sp>
      <p:sp>
        <p:nvSpPr>
          <p:cNvPr id="40" name="Freeform 12">
            <a:hlinkClick r:id="rId5" action="ppaction://hlinksldjump"/>
            <a:extLst>
              <a:ext uri="{FF2B5EF4-FFF2-40B4-BE49-F238E27FC236}">
                <a16:creationId xmlns:a16="http://schemas.microsoft.com/office/drawing/2014/main" id="{0AE07591-7D2C-4592-AA8C-5E94EE9F7E9D}"/>
              </a:ext>
            </a:extLst>
          </p:cNvPr>
          <p:cNvSpPr/>
          <p:nvPr/>
        </p:nvSpPr>
        <p:spPr>
          <a:xfrm>
            <a:off x="1606404" y="5437985"/>
            <a:ext cx="2791041" cy="81173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solidFill>
            <a:schemeClr val="tx1"/>
          </a:solidFill>
          <a:ln w="19050">
            <a:solidFill>
              <a:schemeClr val="tx1"/>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rgbClr val="FFFFFF"/>
                </a:solidFill>
              </a:rPr>
              <a:t>Section 4:</a:t>
            </a:r>
          </a:p>
          <a:p>
            <a:pPr algn="ctr" defTabSz="844558">
              <a:lnSpc>
                <a:spcPct val="90000"/>
              </a:lnSpc>
              <a:spcBef>
                <a:spcPct val="0"/>
              </a:spcBef>
              <a:spcAft>
                <a:spcPct val="35000"/>
              </a:spcAft>
              <a:defRPr/>
            </a:pPr>
            <a:r>
              <a:rPr lang="en-US" sz="1600" b="1" kern="0" dirty="0">
                <a:solidFill>
                  <a:srgbClr val="FFFFFF"/>
                </a:solidFill>
              </a:rPr>
              <a:t>Other Documents</a:t>
            </a:r>
          </a:p>
          <a:p>
            <a:pPr algn="ctr" defTabSz="844558">
              <a:lnSpc>
                <a:spcPct val="90000"/>
              </a:lnSpc>
              <a:spcBef>
                <a:spcPct val="0"/>
              </a:spcBef>
              <a:spcAft>
                <a:spcPct val="35000"/>
              </a:spcAft>
              <a:defRPr/>
            </a:pPr>
            <a:endParaRPr lang="en-US" sz="1600" b="1" kern="0" dirty="0">
              <a:solidFill>
                <a:srgbClr val="FFFFFF"/>
              </a:solidFill>
            </a:endParaRPr>
          </a:p>
        </p:txBody>
      </p:sp>
      <p:sp>
        <p:nvSpPr>
          <p:cNvPr id="37" name="Freeform 7">
            <a:hlinkClick r:id="rId5" action="ppaction://hlinksldjump"/>
            <a:extLst>
              <a:ext uri="{FF2B5EF4-FFF2-40B4-BE49-F238E27FC236}">
                <a16:creationId xmlns:a16="http://schemas.microsoft.com/office/drawing/2014/main" id="{20E2C5B1-3C51-4C85-8249-817FE642ECB9}"/>
              </a:ext>
            </a:extLst>
          </p:cNvPr>
          <p:cNvSpPr/>
          <p:nvPr/>
        </p:nvSpPr>
        <p:spPr>
          <a:xfrm>
            <a:off x="7810515" y="2899928"/>
            <a:ext cx="2669127" cy="811736"/>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solidFill>
            <a:schemeClr val="tx1"/>
          </a:solidFill>
          <a:ln w="19050">
            <a:solidFill>
              <a:schemeClr val="tx1"/>
            </a:solidFill>
          </a:ln>
          <a:effectLst/>
        </p:spPr>
        <p:txBody>
          <a:bodyPr spcFirstLastPara="0" vert="horz" wrap="square" lIns="135129" tIns="135129" rIns="135129" bIns="0" numCol="1" spcCol="1270" anchor="t" anchorCtr="0">
            <a:normAutofit/>
          </a:bodyPr>
          <a:lstStyle/>
          <a:p>
            <a:pPr algn="ctr" defTabSz="844558">
              <a:lnSpc>
                <a:spcPct val="90000"/>
              </a:lnSpc>
              <a:spcBef>
                <a:spcPct val="0"/>
              </a:spcBef>
              <a:spcAft>
                <a:spcPct val="35000"/>
              </a:spcAft>
              <a:defRPr/>
            </a:pPr>
            <a:r>
              <a:rPr lang="en-US" sz="1600" b="1" kern="0" dirty="0">
                <a:solidFill>
                  <a:srgbClr val="FFFFFF"/>
                </a:solidFill>
              </a:rPr>
              <a:t>Section 3:</a:t>
            </a:r>
          </a:p>
          <a:p>
            <a:pPr algn="ctr" defTabSz="844558">
              <a:lnSpc>
                <a:spcPct val="90000"/>
              </a:lnSpc>
              <a:spcBef>
                <a:spcPct val="0"/>
              </a:spcBef>
              <a:spcAft>
                <a:spcPct val="35000"/>
              </a:spcAft>
              <a:defRPr/>
            </a:pPr>
            <a:r>
              <a:rPr lang="en-US" sz="1600" b="1" kern="0" dirty="0">
                <a:solidFill>
                  <a:srgbClr val="FFFFFF"/>
                </a:solidFill>
              </a:rPr>
              <a:t>Purchase Orders</a:t>
            </a:r>
          </a:p>
          <a:p>
            <a:pPr algn="ctr" defTabSz="844558">
              <a:lnSpc>
                <a:spcPct val="90000"/>
              </a:lnSpc>
              <a:spcBef>
                <a:spcPct val="0"/>
              </a:spcBef>
              <a:spcAft>
                <a:spcPct val="35000"/>
              </a:spcAft>
              <a:defRPr/>
            </a:pPr>
            <a:endParaRPr lang="en-US" sz="1600" b="1" kern="0" dirty="0">
              <a:solidFill>
                <a:srgbClr val="FFFFFF"/>
              </a:solidFill>
            </a:endParaRPr>
          </a:p>
        </p:txBody>
      </p:sp>
      <p:sp>
        <p:nvSpPr>
          <p:cNvPr id="45" name="Freeform 5">
            <a:hlinkClick r:id="rId4" action="ppaction://hlinksldjump"/>
            <a:extLst>
              <a:ext uri="{FF2B5EF4-FFF2-40B4-BE49-F238E27FC236}">
                <a16:creationId xmlns:a16="http://schemas.microsoft.com/office/drawing/2014/main" id="{BCAFAD2F-8543-4F60-B4CE-67533BF14C9F}"/>
              </a:ext>
            </a:extLst>
          </p:cNvPr>
          <p:cNvSpPr/>
          <p:nvPr/>
        </p:nvSpPr>
        <p:spPr>
          <a:xfrm>
            <a:off x="4676667" y="2899925"/>
            <a:ext cx="2791041" cy="81173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solidFill>
            <a:schemeClr val="tx1"/>
          </a:solidFill>
          <a:ln w="19050">
            <a:solidFill>
              <a:schemeClr val="tx1"/>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rgbClr val="FFFFFF"/>
                </a:solidFill>
              </a:rPr>
              <a:t>Section 2:</a:t>
            </a:r>
          </a:p>
          <a:p>
            <a:pPr algn="ctr" defTabSz="844558">
              <a:lnSpc>
                <a:spcPct val="90000"/>
              </a:lnSpc>
              <a:spcBef>
                <a:spcPct val="0"/>
              </a:spcBef>
              <a:spcAft>
                <a:spcPct val="35000"/>
              </a:spcAft>
              <a:defRPr/>
            </a:pPr>
            <a:r>
              <a:rPr lang="en-US" sz="1600" b="1" kern="0" dirty="0">
                <a:solidFill>
                  <a:srgbClr val="FFFFFF"/>
                </a:solidFill>
              </a:rPr>
              <a:t>Account Set Up</a:t>
            </a:r>
          </a:p>
        </p:txBody>
      </p:sp>
      <p:sp>
        <p:nvSpPr>
          <p:cNvPr id="35" name="Freeform 3">
            <a:hlinkClick r:id="rId3" action="ppaction://hlinksldjump"/>
            <a:extLst>
              <a:ext uri="{FF2B5EF4-FFF2-40B4-BE49-F238E27FC236}">
                <a16:creationId xmlns:a16="http://schemas.microsoft.com/office/drawing/2014/main" id="{D39A3A6C-7DEE-4110-A6AC-D7C876343D19}"/>
              </a:ext>
            </a:extLst>
          </p:cNvPr>
          <p:cNvSpPr/>
          <p:nvPr/>
        </p:nvSpPr>
        <p:spPr>
          <a:xfrm>
            <a:off x="1606404" y="2899929"/>
            <a:ext cx="2791041" cy="81173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solidFill>
            <a:schemeClr val="tx1"/>
          </a:solidFill>
          <a:ln w="19050">
            <a:solidFill>
              <a:schemeClr val="tx1"/>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rgbClr val="FFFFFF"/>
                </a:solidFill>
              </a:rPr>
              <a:t>Section 1:</a:t>
            </a:r>
          </a:p>
          <a:p>
            <a:pPr algn="ctr" defTabSz="844558">
              <a:lnSpc>
                <a:spcPct val="90000"/>
              </a:lnSpc>
              <a:spcBef>
                <a:spcPct val="0"/>
              </a:spcBef>
              <a:spcAft>
                <a:spcPct val="35000"/>
              </a:spcAft>
              <a:defRPr/>
            </a:pPr>
            <a:r>
              <a:rPr lang="en-US" sz="1600" b="1" kern="0" dirty="0">
                <a:solidFill>
                  <a:srgbClr val="FFFFFF"/>
                </a:solidFill>
              </a:rPr>
              <a:t>SAP Business Network Overview</a:t>
            </a:r>
          </a:p>
          <a:p>
            <a:pPr algn="ctr" defTabSz="844558">
              <a:lnSpc>
                <a:spcPct val="90000"/>
              </a:lnSpc>
              <a:spcBef>
                <a:spcPct val="0"/>
              </a:spcBef>
              <a:spcAft>
                <a:spcPct val="35000"/>
              </a:spcAft>
              <a:defRPr/>
            </a:pPr>
            <a:endParaRPr lang="en-US" sz="1600" b="1" kern="0" dirty="0">
              <a:solidFill>
                <a:srgbClr val="FFFFFF"/>
              </a:solidFill>
            </a:endParaRPr>
          </a:p>
        </p:txBody>
      </p:sp>
      <p:sp>
        <p:nvSpPr>
          <p:cNvPr id="34" name="Rectangle 33">
            <a:hlinkClick r:id="rId3" action="ppaction://hlinksldjump"/>
            <a:extLst>
              <a:ext uri="{FF2B5EF4-FFF2-40B4-BE49-F238E27FC236}">
                <a16:creationId xmlns:a16="http://schemas.microsoft.com/office/drawing/2014/main" id="{E8B878E5-FBAD-4881-888A-162381A36047}"/>
              </a:ext>
            </a:extLst>
          </p:cNvPr>
          <p:cNvSpPr/>
          <p:nvPr/>
        </p:nvSpPr>
        <p:spPr>
          <a:xfrm>
            <a:off x="1606404" y="1392412"/>
            <a:ext cx="2791041" cy="1507516"/>
          </a:xfrm>
          <a:prstGeom prst="rect">
            <a:avLst/>
          </a:prstGeom>
          <a:solidFill>
            <a:srgbClr val="FFFFFF"/>
          </a:solidFill>
          <a:ln w="19050" cap="flat" cmpd="sng" algn="ctr">
            <a:solidFill>
              <a:schemeClr val="accent1"/>
            </a:solidFill>
            <a:prstDash val="solid"/>
          </a:ln>
          <a:effectLst/>
        </p:spPr>
        <p:txBody>
          <a:bodyPr/>
          <a:lstStyle/>
          <a:p>
            <a:endParaRPr lang="en-US"/>
          </a:p>
        </p:txBody>
      </p:sp>
      <p:sp>
        <p:nvSpPr>
          <p:cNvPr id="38" name="Rectangle 37">
            <a:hlinkClick r:id="rId5" action="ppaction://hlinksldjump"/>
            <a:extLst>
              <a:ext uri="{FF2B5EF4-FFF2-40B4-BE49-F238E27FC236}">
                <a16:creationId xmlns:a16="http://schemas.microsoft.com/office/drawing/2014/main" id="{C3DDA2C8-78D8-4F28-BAF8-DE46E72E446F}"/>
              </a:ext>
            </a:extLst>
          </p:cNvPr>
          <p:cNvSpPr/>
          <p:nvPr/>
        </p:nvSpPr>
        <p:spPr>
          <a:xfrm>
            <a:off x="7810515" y="1392409"/>
            <a:ext cx="2669127" cy="1507516"/>
          </a:xfrm>
          <a:prstGeom prst="rect">
            <a:avLst/>
          </a:prstGeom>
          <a:solidFill>
            <a:srgbClr val="FFFFFF"/>
          </a:solidFill>
          <a:ln w="19050" cap="flat" cmpd="sng" algn="ctr">
            <a:solidFill>
              <a:schemeClr val="accent3"/>
            </a:solidFill>
            <a:prstDash val="solid"/>
          </a:ln>
          <a:effectLst/>
        </p:spPr>
        <p:txBody>
          <a:bodyPr/>
          <a:lstStyle/>
          <a:p>
            <a:pPr defTabSz="1088785">
              <a:defRPr/>
            </a:pPr>
            <a:endParaRPr lang="en-US" sz="2101" kern="0" dirty="0">
              <a:solidFill>
                <a:srgbClr val="000000"/>
              </a:solidFill>
            </a:endParaRPr>
          </a:p>
        </p:txBody>
      </p:sp>
      <p:sp>
        <p:nvSpPr>
          <p:cNvPr id="39" name="Rectangle 38">
            <a:hlinkClick r:id="rId5" action="ppaction://hlinksldjump"/>
            <a:extLst>
              <a:ext uri="{FF2B5EF4-FFF2-40B4-BE49-F238E27FC236}">
                <a16:creationId xmlns:a16="http://schemas.microsoft.com/office/drawing/2014/main" id="{16731907-51FD-4043-AC4B-E6C550A0F730}"/>
              </a:ext>
            </a:extLst>
          </p:cNvPr>
          <p:cNvSpPr/>
          <p:nvPr/>
        </p:nvSpPr>
        <p:spPr>
          <a:xfrm>
            <a:off x="1606404" y="3930467"/>
            <a:ext cx="2791041" cy="1507516"/>
          </a:xfrm>
          <a:prstGeom prst="rect">
            <a:avLst/>
          </a:prstGeom>
          <a:solidFill>
            <a:srgbClr val="FFFFFF"/>
          </a:solidFill>
          <a:ln w="19050" cap="flat" cmpd="sng" algn="ctr">
            <a:solidFill>
              <a:schemeClr val="accent4"/>
            </a:solidFill>
            <a:prstDash val="solid"/>
          </a:ln>
          <a:effectLst/>
        </p:spPr>
        <p:txBody>
          <a:bodyPr/>
          <a:lstStyle/>
          <a:p>
            <a:endParaRPr lang="en-US"/>
          </a:p>
        </p:txBody>
      </p:sp>
      <p:sp>
        <p:nvSpPr>
          <p:cNvPr id="41" name="Rectangle 40">
            <a:hlinkClick r:id="rId6" action="ppaction://hlinksldjump"/>
            <a:extLst>
              <a:ext uri="{FF2B5EF4-FFF2-40B4-BE49-F238E27FC236}">
                <a16:creationId xmlns:a16="http://schemas.microsoft.com/office/drawing/2014/main" id="{83016708-30F4-466F-AD38-C543E05F0670}"/>
              </a:ext>
            </a:extLst>
          </p:cNvPr>
          <p:cNvSpPr/>
          <p:nvPr/>
        </p:nvSpPr>
        <p:spPr>
          <a:xfrm>
            <a:off x="4676667" y="3930467"/>
            <a:ext cx="2791041" cy="1507516"/>
          </a:xfrm>
          <a:prstGeom prst="rect">
            <a:avLst/>
          </a:prstGeom>
          <a:solidFill>
            <a:srgbClr val="FFFFFF"/>
          </a:solidFill>
          <a:ln w="19050" cap="flat" cmpd="sng" algn="ctr">
            <a:solidFill>
              <a:schemeClr val="accent5"/>
            </a:solidFill>
            <a:prstDash val="solid"/>
          </a:ln>
          <a:effectLst/>
        </p:spPr>
        <p:txBody>
          <a:bodyPr/>
          <a:lstStyle/>
          <a:p>
            <a:endParaRPr lang="en-US"/>
          </a:p>
        </p:txBody>
      </p:sp>
      <p:sp>
        <p:nvSpPr>
          <p:cNvPr id="43" name="Rectangle 42">
            <a:hlinkClick r:id="rId7" action="ppaction://hlinksldjump"/>
            <a:extLst>
              <a:ext uri="{FF2B5EF4-FFF2-40B4-BE49-F238E27FC236}">
                <a16:creationId xmlns:a16="http://schemas.microsoft.com/office/drawing/2014/main" id="{A0165B1F-5AC6-4C8A-8595-92A7A40F36D2}"/>
              </a:ext>
            </a:extLst>
          </p:cNvPr>
          <p:cNvSpPr/>
          <p:nvPr/>
        </p:nvSpPr>
        <p:spPr>
          <a:xfrm>
            <a:off x="7746929" y="3930467"/>
            <a:ext cx="2791041" cy="1507516"/>
          </a:xfrm>
          <a:prstGeom prst="rect">
            <a:avLst/>
          </a:prstGeom>
          <a:solidFill>
            <a:srgbClr val="FFFFFF"/>
          </a:solidFill>
          <a:ln w="19050" cap="flat" cmpd="sng" algn="ctr">
            <a:solidFill>
              <a:schemeClr val="accent6"/>
            </a:solidFill>
            <a:prstDash val="solid"/>
          </a:ln>
          <a:effectLst/>
        </p:spPr>
        <p:txBody>
          <a:bodyPr/>
          <a:lstStyle/>
          <a:p>
            <a:endParaRPr lang="en-US"/>
          </a:p>
        </p:txBody>
      </p:sp>
      <p:sp>
        <p:nvSpPr>
          <p:cNvPr id="36" name="Rectangle 35">
            <a:hlinkClick r:id="rId4" action="ppaction://hlinksldjump"/>
            <a:extLst>
              <a:ext uri="{FF2B5EF4-FFF2-40B4-BE49-F238E27FC236}">
                <a16:creationId xmlns:a16="http://schemas.microsoft.com/office/drawing/2014/main" id="{8B2A3944-16D6-44E7-A406-365F048CEBC8}"/>
              </a:ext>
            </a:extLst>
          </p:cNvPr>
          <p:cNvSpPr/>
          <p:nvPr/>
        </p:nvSpPr>
        <p:spPr>
          <a:xfrm>
            <a:off x="4676667" y="1392412"/>
            <a:ext cx="2791041" cy="1507516"/>
          </a:xfrm>
          <a:prstGeom prst="rect">
            <a:avLst/>
          </a:prstGeom>
          <a:solidFill>
            <a:srgbClr val="FFFFFF"/>
          </a:solidFill>
          <a:ln w="19050" cap="flat" cmpd="sng" algn="ctr">
            <a:solidFill>
              <a:schemeClr val="accent2"/>
            </a:solidFill>
            <a:prstDash val="solid"/>
          </a:ln>
          <a:effectLst/>
        </p:spPr>
        <p:txBody>
          <a:bodyPr/>
          <a:lstStyle/>
          <a:p>
            <a:endParaRPr lang="en-US"/>
          </a:p>
        </p:txBody>
      </p:sp>
      <p:pic>
        <p:nvPicPr>
          <p:cNvPr id="46" name="Picture 45">
            <a:hlinkClick r:id="rId4" action="ppaction://hlinksldjump"/>
            <a:extLst>
              <a:ext uri="{FF2B5EF4-FFF2-40B4-BE49-F238E27FC236}">
                <a16:creationId xmlns:a16="http://schemas.microsoft.com/office/drawing/2014/main" id="{092CF413-5088-4238-BBB8-D90B11D6E398}"/>
              </a:ext>
            </a:extLst>
          </p:cNvPr>
          <p:cNvPicPr>
            <a:picLocks noChangeAspect="1"/>
          </p:cNvPicPr>
          <p:nvPr/>
        </p:nvPicPr>
        <p:blipFill rotWithShape="1">
          <a:blip r:embed="rId8"/>
          <a:srcRect b="15224"/>
          <a:stretch/>
        </p:blipFill>
        <p:spPr>
          <a:xfrm>
            <a:off x="4998150" y="1088445"/>
            <a:ext cx="2034328" cy="1811480"/>
          </a:xfrm>
          <a:prstGeom prst="rect">
            <a:avLst/>
          </a:prstGeom>
        </p:spPr>
      </p:pic>
      <p:pic>
        <p:nvPicPr>
          <p:cNvPr id="47" name="Picture 46">
            <a:hlinkClick r:id="rId7" action="ppaction://hlinksldjump"/>
            <a:extLst>
              <a:ext uri="{FF2B5EF4-FFF2-40B4-BE49-F238E27FC236}">
                <a16:creationId xmlns:a16="http://schemas.microsoft.com/office/drawing/2014/main" id="{98974CCF-7830-4629-9375-9F479220866B}"/>
              </a:ext>
            </a:extLst>
          </p:cNvPr>
          <p:cNvPicPr>
            <a:picLocks noChangeAspect="1"/>
          </p:cNvPicPr>
          <p:nvPr/>
        </p:nvPicPr>
        <p:blipFill>
          <a:blip r:embed="rId9"/>
          <a:stretch>
            <a:fillRect/>
          </a:stretch>
        </p:blipFill>
        <p:spPr>
          <a:xfrm>
            <a:off x="8480269" y="4022045"/>
            <a:ext cx="1324358" cy="1324358"/>
          </a:xfrm>
          <a:prstGeom prst="rect">
            <a:avLst/>
          </a:prstGeom>
        </p:spPr>
      </p:pic>
      <p:pic>
        <p:nvPicPr>
          <p:cNvPr id="48" name="Picture 47">
            <a:hlinkClick r:id="rId5" action="ppaction://hlinksldjump"/>
            <a:extLst>
              <a:ext uri="{FF2B5EF4-FFF2-40B4-BE49-F238E27FC236}">
                <a16:creationId xmlns:a16="http://schemas.microsoft.com/office/drawing/2014/main" id="{FCE82F63-A5CD-47BE-AF6E-B390A8B92BA4}"/>
              </a:ext>
            </a:extLst>
          </p:cNvPr>
          <p:cNvPicPr>
            <a:picLocks noChangeAspect="1"/>
          </p:cNvPicPr>
          <p:nvPr/>
        </p:nvPicPr>
        <p:blipFill>
          <a:blip r:embed="rId10"/>
          <a:stretch>
            <a:fillRect/>
          </a:stretch>
        </p:blipFill>
        <p:spPr>
          <a:xfrm>
            <a:off x="8347820" y="1348531"/>
            <a:ext cx="1589260" cy="1589260"/>
          </a:xfrm>
          <a:prstGeom prst="rect">
            <a:avLst/>
          </a:prstGeom>
        </p:spPr>
      </p:pic>
      <p:pic>
        <p:nvPicPr>
          <p:cNvPr id="49" name="Picture 48">
            <a:hlinkClick r:id="rId5" action="ppaction://hlinksldjump"/>
            <a:extLst>
              <a:ext uri="{FF2B5EF4-FFF2-40B4-BE49-F238E27FC236}">
                <a16:creationId xmlns:a16="http://schemas.microsoft.com/office/drawing/2014/main" id="{3295D1D8-0FC4-4BCC-9D5E-FBD57545A324}"/>
              </a:ext>
            </a:extLst>
          </p:cNvPr>
          <p:cNvPicPr>
            <a:picLocks noChangeAspect="1"/>
          </p:cNvPicPr>
          <p:nvPr/>
        </p:nvPicPr>
        <p:blipFill>
          <a:blip r:embed="rId11"/>
          <a:stretch>
            <a:fillRect/>
          </a:stretch>
        </p:blipFill>
        <p:spPr>
          <a:xfrm>
            <a:off x="1833464" y="3772245"/>
            <a:ext cx="2336924" cy="1823959"/>
          </a:xfrm>
          <a:prstGeom prst="rect">
            <a:avLst/>
          </a:prstGeom>
        </p:spPr>
      </p:pic>
      <p:pic>
        <p:nvPicPr>
          <p:cNvPr id="50" name="Picture 49">
            <a:hlinkClick r:id="rId6" action="ppaction://hlinksldjump"/>
            <a:extLst>
              <a:ext uri="{FF2B5EF4-FFF2-40B4-BE49-F238E27FC236}">
                <a16:creationId xmlns:a16="http://schemas.microsoft.com/office/drawing/2014/main" id="{C4BF31A7-BD59-40C4-AA4F-8E373F1C5089}"/>
              </a:ext>
            </a:extLst>
          </p:cNvPr>
          <p:cNvPicPr>
            <a:picLocks noChangeAspect="1"/>
          </p:cNvPicPr>
          <p:nvPr/>
        </p:nvPicPr>
        <p:blipFill>
          <a:blip r:embed="rId12"/>
          <a:stretch>
            <a:fillRect/>
          </a:stretch>
        </p:blipFill>
        <p:spPr>
          <a:xfrm>
            <a:off x="5228369" y="3881793"/>
            <a:ext cx="1687630" cy="1687630"/>
          </a:xfrm>
          <a:prstGeom prst="rect">
            <a:avLst/>
          </a:prstGeom>
        </p:spPr>
      </p:pic>
      <p:pic>
        <p:nvPicPr>
          <p:cNvPr id="2" name="Picture 1">
            <a:extLst>
              <a:ext uri="{FF2B5EF4-FFF2-40B4-BE49-F238E27FC236}">
                <a16:creationId xmlns:a16="http://schemas.microsoft.com/office/drawing/2014/main" id="{2837CCCA-F292-A092-307D-37850815A023}"/>
              </a:ext>
            </a:extLst>
          </p:cNvPr>
          <p:cNvPicPr>
            <a:picLocks noChangeAspect="1"/>
          </p:cNvPicPr>
          <p:nvPr/>
        </p:nvPicPr>
        <p:blipFill>
          <a:blip r:embed="rId13"/>
          <a:stretch>
            <a:fillRect/>
          </a:stretch>
        </p:blipFill>
        <p:spPr>
          <a:xfrm>
            <a:off x="1848137" y="1817409"/>
            <a:ext cx="2322251" cy="715762"/>
          </a:xfrm>
          <a:prstGeom prst="rect">
            <a:avLst/>
          </a:prstGeom>
        </p:spPr>
      </p:pic>
      <p:sp>
        <p:nvSpPr>
          <p:cNvPr id="3" name="TextBox 2">
            <a:extLst>
              <a:ext uri="{FF2B5EF4-FFF2-40B4-BE49-F238E27FC236}">
                <a16:creationId xmlns:a16="http://schemas.microsoft.com/office/drawing/2014/main" id="{D9216541-9D5D-B116-66D5-97BA7A465548}"/>
              </a:ext>
            </a:extLst>
          </p:cNvPr>
          <p:cNvSpPr txBox="1"/>
          <p:nvPr/>
        </p:nvSpPr>
        <p:spPr>
          <a:xfrm>
            <a:off x="58115" y="6485382"/>
            <a:ext cx="3976099" cy="276999"/>
          </a:xfrm>
          <a:prstGeom prst="rect">
            <a:avLst/>
          </a:prstGeom>
          <a:solidFill>
            <a:schemeClr val="bg1"/>
          </a:solidFill>
        </p:spPr>
        <p:txBody>
          <a:bodyPr wrap="square" lIns="0" tIns="0" rIns="0" bIns="0" rtlCol="0">
            <a:spAutoFit/>
          </a:bodyPr>
          <a:lstStyle/>
          <a:p>
            <a:pPr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2036739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Configure Your Email Notifications</a:t>
            </a:r>
          </a:p>
        </p:txBody>
      </p:sp>
      <p:sp>
        <p:nvSpPr>
          <p:cNvPr id="11" name="Text Placeholder 2">
            <a:extLst>
              <a:ext uri="{FF2B5EF4-FFF2-40B4-BE49-F238E27FC236}">
                <a16:creationId xmlns:a16="http://schemas.microsoft.com/office/drawing/2014/main" id="{82F5106C-C103-4A2E-83E2-3FF839E07479}"/>
              </a:ext>
            </a:extLst>
          </p:cNvPr>
          <p:cNvSpPr txBox="1">
            <a:spLocks/>
          </p:cNvSpPr>
          <p:nvPr/>
        </p:nvSpPr>
        <p:spPr>
          <a:xfrm>
            <a:off x="504001" y="1147265"/>
            <a:ext cx="8496151" cy="518980"/>
          </a:xfrm>
          <a:prstGeom prst="rect">
            <a:avLst/>
          </a:prstGeom>
          <a:noFill/>
        </p:spPr>
        <p:txBody>
          <a:bodyPr vert="horz" lIns="91440" tIns="91440" rIns="91440" bIns="182880" rtlCol="0" anchor="ctr">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1400" dirty="0"/>
              <a:t>The Network Notifications section indicates which system notifications you would like to receive and allows you to designate which email addresses you would like to send them to.</a:t>
            </a:r>
            <a:endParaRPr lang="en-US" sz="1400" dirty="0">
              <a:solidFill>
                <a:schemeClr val="accent2"/>
              </a:solidFill>
            </a:endParaRPr>
          </a:p>
        </p:txBody>
      </p:sp>
      <p:sp>
        <p:nvSpPr>
          <p:cNvPr id="20" name="TextBox 19">
            <a:extLst>
              <a:ext uri="{FF2B5EF4-FFF2-40B4-BE49-F238E27FC236}">
                <a16:creationId xmlns:a16="http://schemas.microsoft.com/office/drawing/2014/main" id="{8B29F2E0-5FA5-4127-876C-A77F603EA24F}"/>
              </a:ext>
            </a:extLst>
          </p:cNvPr>
          <p:cNvSpPr txBox="1"/>
          <p:nvPr/>
        </p:nvSpPr>
        <p:spPr>
          <a:xfrm>
            <a:off x="504002" y="2243907"/>
            <a:ext cx="3600931" cy="2768433"/>
          </a:xfrm>
          <a:prstGeom prst="rect">
            <a:avLst/>
          </a:prstGeom>
          <a:noFill/>
        </p:spPr>
        <p:txBody>
          <a:bodyPr wrap="square" lIns="0" tIns="0" rIns="0" bIns="0" rtlCol="0">
            <a:noAutofit/>
          </a:bodyPr>
          <a:lstStyle/>
          <a:p>
            <a:pPr marL="342902" indent="-342902" defTabSz="914407">
              <a:buClr>
                <a:srgbClr val="F0AB00"/>
              </a:buClr>
              <a:buSzPct val="100000"/>
              <a:buFont typeface="+mj-lt"/>
              <a:buAutoNum type="arabicPeriod"/>
            </a:pPr>
            <a:r>
              <a:rPr lang="en-US" sz="1400" b="1" dirty="0">
                <a:solidFill>
                  <a:srgbClr val="000000"/>
                </a:solidFill>
                <a:latin typeface="Arial" panose="020B0604020202020204" pitchFamily="34" charset="0"/>
                <a:cs typeface="Arial" panose="020B0604020202020204" pitchFamily="34" charset="0"/>
              </a:rPr>
              <a:t>Click </a:t>
            </a:r>
            <a:r>
              <a:rPr lang="en-US" sz="1400" dirty="0">
                <a:solidFill>
                  <a:srgbClr val="000000"/>
                </a:solidFill>
                <a:latin typeface="Arial" panose="020B0604020202020204" pitchFamily="34" charset="0"/>
                <a:cs typeface="Arial" panose="020B0604020202020204" pitchFamily="34" charset="0"/>
              </a:rPr>
              <a:t>on Notifications under Company Settings.</a:t>
            </a:r>
          </a:p>
          <a:p>
            <a:pPr marL="342902" indent="-342902" defTabSz="914407">
              <a:buClr>
                <a:srgbClr val="F0AB00"/>
              </a:buClr>
              <a:buSzPct val="100000"/>
              <a:buFont typeface="+mj-lt"/>
              <a:buAutoNum type="arabicPeriod"/>
            </a:pPr>
            <a:endParaRPr lang="en-US" sz="1400" dirty="0">
              <a:solidFill>
                <a:srgbClr val="000000"/>
              </a:solidFill>
              <a:latin typeface="Arial" panose="020B0604020202020204" pitchFamily="34" charset="0"/>
              <a:cs typeface="Arial" panose="020B0604020202020204" pitchFamily="34" charset="0"/>
            </a:endParaRPr>
          </a:p>
          <a:p>
            <a:pPr marL="342902" indent="-342902" defTabSz="914407">
              <a:buClr>
                <a:srgbClr val="F0AB00"/>
              </a:buClr>
              <a:buSzPct val="100000"/>
              <a:buFont typeface="+mj-lt"/>
              <a:buAutoNum type="arabicPeriod"/>
            </a:pPr>
            <a:r>
              <a:rPr lang="en-US" sz="1400" b="1" dirty="0">
                <a:solidFill>
                  <a:srgbClr val="000000"/>
                </a:solidFill>
                <a:latin typeface="Arial" panose="020B0604020202020204" pitchFamily="34" charset="0"/>
                <a:cs typeface="Arial" panose="020B0604020202020204" pitchFamily="34" charset="0"/>
              </a:rPr>
              <a:t>Network Notifications </a:t>
            </a:r>
            <a:r>
              <a:rPr lang="en-US" sz="1400" dirty="0">
                <a:solidFill>
                  <a:srgbClr val="000000"/>
                </a:solidFill>
                <a:latin typeface="Arial" panose="020B0604020202020204" pitchFamily="34" charset="0"/>
                <a:cs typeface="Arial" panose="020B0604020202020204" pitchFamily="34" charset="0"/>
              </a:rPr>
              <a:t>can be accessed from here as well, or you may switch to the Network tab when in Notifications.</a:t>
            </a:r>
          </a:p>
          <a:p>
            <a:pPr marL="342902" indent="-342902" defTabSz="914407">
              <a:buClr>
                <a:srgbClr val="F0AB00"/>
              </a:buClr>
              <a:buSzPct val="100000"/>
              <a:buFont typeface="+mj-lt"/>
              <a:buAutoNum type="arabicPeriod"/>
            </a:pPr>
            <a:endParaRPr lang="en-US" sz="1400" dirty="0">
              <a:solidFill>
                <a:srgbClr val="000000"/>
              </a:solidFill>
              <a:latin typeface="Arial" panose="020B0604020202020204" pitchFamily="34" charset="0"/>
              <a:cs typeface="Arial" panose="020B0604020202020204" pitchFamily="34" charset="0"/>
            </a:endParaRPr>
          </a:p>
          <a:p>
            <a:pPr marL="342902" indent="-342902" defTabSz="914407">
              <a:buClr>
                <a:srgbClr val="F0AB00"/>
              </a:buClr>
              <a:buSzPct val="100000"/>
              <a:buFont typeface="+mj-lt"/>
              <a:buAutoNum type="arabicPeriod"/>
            </a:pPr>
            <a:r>
              <a:rPr lang="en-US" sz="1400" b="1" dirty="0">
                <a:solidFill>
                  <a:srgbClr val="000000"/>
                </a:solidFill>
                <a:latin typeface="Arial" panose="020B0604020202020204" pitchFamily="34" charset="0"/>
                <a:cs typeface="Arial" panose="020B0604020202020204" pitchFamily="34" charset="0"/>
              </a:rPr>
              <a:t>You can enter </a:t>
            </a:r>
            <a:r>
              <a:rPr lang="en-US" sz="1400" dirty="0">
                <a:solidFill>
                  <a:srgbClr val="000000"/>
                </a:solidFill>
                <a:latin typeface="Arial" panose="020B0604020202020204" pitchFamily="34" charset="0"/>
                <a:cs typeface="Arial" panose="020B0604020202020204" pitchFamily="34" charset="0"/>
              </a:rPr>
              <a:t>up to 3 email addresses per notification type.  You must separate each address with a comma but include NO spaces between the emails.</a:t>
            </a:r>
          </a:p>
        </p:txBody>
      </p:sp>
      <p:sp>
        <p:nvSpPr>
          <p:cNvPr id="21" name="object 31">
            <a:hlinkClick r:id="rId2" action="ppaction://hlinksldjump"/>
            <a:extLst>
              <a:ext uri="{FF2B5EF4-FFF2-40B4-BE49-F238E27FC236}">
                <a16:creationId xmlns:a16="http://schemas.microsoft.com/office/drawing/2014/main" id="{7491D525-13B3-4460-A7FC-83B2C86BFD97}"/>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2" name="object 29">
            <a:hlinkClick r:id="rId3" action="ppaction://hlinksldjump"/>
            <a:extLst>
              <a:ext uri="{FF2B5EF4-FFF2-40B4-BE49-F238E27FC236}">
                <a16:creationId xmlns:a16="http://schemas.microsoft.com/office/drawing/2014/main" id="{FE427717-5633-4EC3-98B4-F669810D5EE4}"/>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3" name="object 31">
            <a:hlinkClick r:id="rId4" action="ppaction://hlinksldjump"/>
            <a:extLst>
              <a:ext uri="{FF2B5EF4-FFF2-40B4-BE49-F238E27FC236}">
                <a16:creationId xmlns:a16="http://schemas.microsoft.com/office/drawing/2014/main" id="{8349FDDD-C42D-45F0-B038-C6DD337143F4}"/>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4" name="object 48">
            <a:extLst>
              <a:ext uri="{FF2B5EF4-FFF2-40B4-BE49-F238E27FC236}">
                <a16:creationId xmlns:a16="http://schemas.microsoft.com/office/drawing/2014/main" id="{CF1B2BA6-3985-4380-9A10-5D557B93E6D8}"/>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5" name="object 31">
            <a:hlinkClick r:id="rId5" action="ppaction://hlinksldjump"/>
            <a:extLst>
              <a:ext uri="{FF2B5EF4-FFF2-40B4-BE49-F238E27FC236}">
                <a16:creationId xmlns:a16="http://schemas.microsoft.com/office/drawing/2014/main" id="{8DE95D7D-EC7C-4E0C-A80F-7BEEF661E033}"/>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6" name="object 31">
            <a:hlinkClick r:id="rId6" action="ppaction://hlinksldjump"/>
            <a:extLst>
              <a:ext uri="{FF2B5EF4-FFF2-40B4-BE49-F238E27FC236}">
                <a16:creationId xmlns:a16="http://schemas.microsoft.com/office/drawing/2014/main" id="{429DEFFF-6EBA-415F-A055-EA3363647F61}"/>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7" name="object 31">
            <a:hlinkClick r:id="rId6" action="ppaction://hlinksldjump"/>
            <a:extLst>
              <a:ext uri="{FF2B5EF4-FFF2-40B4-BE49-F238E27FC236}">
                <a16:creationId xmlns:a16="http://schemas.microsoft.com/office/drawing/2014/main" id="{3164B95C-20EC-46C2-8DB3-A4CBF2AD1A6F}"/>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8" name="object 31">
            <a:hlinkClick r:id="rId7" action="ppaction://hlinksldjump"/>
            <a:extLst>
              <a:ext uri="{FF2B5EF4-FFF2-40B4-BE49-F238E27FC236}">
                <a16:creationId xmlns:a16="http://schemas.microsoft.com/office/drawing/2014/main" id="{668E0FE1-2132-4A87-827E-A78F667F6142}"/>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4" name="Picture 3">
            <a:extLst>
              <a:ext uri="{FF2B5EF4-FFF2-40B4-BE49-F238E27FC236}">
                <a16:creationId xmlns:a16="http://schemas.microsoft.com/office/drawing/2014/main" id="{8F6DE37F-18F1-43AC-A8D2-F2A4CEF938D6}"/>
              </a:ext>
            </a:extLst>
          </p:cNvPr>
          <p:cNvPicPr>
            <a:picLocks noChangeAspect="1"/>
          </p:cNvPicPr>
          <p:nvPr/>
        </p:nvPicPr>
        <p:blipFill>
          <a:blip r:embed="rId8"/>
          <a:stretch>
            <a:fillRect/>
          </a:stretch>
        </p:blipFill>
        <p:spPr>
          <a:xfrm>
            <a:off x="4563635" y="2742251"/>
            <a:ext cx="6097589" cy="2609996"/>
          </a:xfrm>
          <a:prstGeom prst="rect">
            <a:avLst/>
          </a:prstGeom>
        </p:spPr>
      </p:pic>
      <p:pic>
        <p:nvPicPr>
          <p:cNvPr id="29" name="Picture 28">
            <a:extLst>
              <a:ext uri="{FF2B5EF4-FFF2-40B4-BE49-F238E27FC236}">
                <a16:creationId xmlns:a16="http://schemas.microsoft.com/office/drawing/2014/main" id="{31F12465-CB03-4E6C-BC28-887729F429F6}"/>
              </a:ext>
            </a:extLst>
          </p:cNvPr>
          <p:cNvPicPr>
            <a:picLocks noChangeAspect="1"/>
          </p:cNvPicPr>
          <p:nvPr/>
        </p:nvPicPr>
        <p:blipFill>
          <a:blip r:embed="rId9"/>
          <a:stretch>
            <a:fillRect/>
          </a:stretch>
        </p:blipFill>
        <p:spPr>
          <a:xfrm>
            <a:off x="6832088" y="2645607"/>
            <a:ext cx="2414588" cy="2238375"/>
          </a:xfrm>
          <a:prstGeom prst="rect">
            <a:avLst/>
          </a:prstGeom>
        </p:spPr>
      </p:pic>
      <p:sp>
        <p:nvSpPr>
          <p:cNvPr id="30" name="Oval 29">
            <a:extLst>
              <a:ext uri="{FF2B5EF4-FFF2-40B4-BE49-F238E27FC236}">
                <a16:creationId xmlns:a16="http://schemas.microsoft.com/office/drawing/2014/main" id="{1E34D04B-1784-4877-900D-905967AE9806}"/>
              </a:ext>
            </a:extLst>
          </p:cNvPr>
          <p:cNvSpPr/>
          <p:nvPr/>
        </p:nvSpPr>
        <p:spPr bwMode="gray">
          <a:xfrm>
            <a:off x="7502295" y="4047249"/>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sp>
        <p:nvSpPr>
          <p:cNvPr id="31" name="Oval 30">
            <a:extLst>
              <a:ext uri="{FF2B5EF4-FFF2-40B4-BE49-F238E27FC236}">
                <a16:creationId xmlns:a16="http://schemas.microsoft.com/office/drawing/2014/main" id="{023F549A-00C4-4FD4-AE42-455A2B4E09C7}"/>
              </a:ext>
            </a:extLst>
          </p:cNvPr>
          <p:cNvSpPr/>
          <p:nvPr/>
        </p:nvSpPr>
        <p:spPr bwMode="gray">
          <a:xfrm>
            <a:off x="7392161" y="4594411"/>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sp>
        <p:nvSpPr>
          <p:cNvPr id="32" name="Oval 31">
            <a:extLst>
              <a:ext uri="{FF2B5EF4-FFF2-40B4-BE49-F238E27FC236}">
                <a16:creationId xmlns:a16="http://schemas.microsoft.com/office/drawing/2014/main" id="{0E3D8AF7-475D-4533-93D4-457E85E18CF6}"/>
              </a:ext>
            </a:extLst>
          </p:cNvPr>
          <p:cNvSpPr/>
          <p:nvPr/>
        </p:nvSpPr>
        <p:spPr bwMode="gray">
          <a:xfrm>
            <a:off x="10188782" y="4778021"/>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sp>
        <p:nvSpPr>
          <p:cNvPr id="33" name="Oval 32">
            <a:extLst>
              <a:ext uri="{FF2B5EF4-FFF2-40B4-BE49-F238E27FC236}">
                <a16:creationId xmlns:a16="http://schemas.microsoft.com/office/drawing/2014/main" id="{453DF2B7-92F7-4332-B4CA-184645CBB23F}"/>
              </a:ext>
            </a:extLst>
          </p:cNvPr>
          <p:cNvSpPr/>
          <p:nvPr/>
        </p:nvSpPr>
        <p:spPr bwMode="gray">
          <a:xfrm>
            <a:off x="5587728" y="3562549"/>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pic>
        <p:nvPicPr>
          <p:cNvPr id="3" name="Picture 2">
            <a:extLst>
              <a:ext uri="{FF2B5EF4-FFF2-40B4-BE49-F238E27FC236}">
                <a16:creationId xmlns:a16="http://schemas.microsoft.com/office/drawing/2014/main" id="{8617E931-5C57-13C0-A433-076945AD3010}"/>
              </a:ext>
            </a:extLst>
          </p:cNvPr>
          <p:cNvPicPr>
            <a:picLocks noChangeAspect="1"/>
          </p:cNvPicPr>
          <p:nvPr/>
        </p:nvPicPr>
        <p:blipFill>
          <a:blip r:embed="rId10"/>
          <a:stretch>
            <a:fillRect/>
          </a:stretch>
        </p:blipFill>
        <p:spPr>
          <a:xfrm>
            <a:off x="409596" y="6395390"/>
            <a:ext cx="3974937" cy="274344"/>
          </a:xfrm>
          <a:prstGeom prst="rect">
            <a:avLst/>
          </a:prstGeom>
        </p:spPr>
      </p:pic>
    </p:spTree>
    <p:extLst>
      <p:ext uri="{BB962C8B-B14F-4D97-AF65-F5344CB8AC3E}">
        <p14:creationId xmlns:p14="http://schemas.microsoft.com/office/powerpoint/2010/main" val="3325432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EAA234-6AC8-B237-F8E3-F2112D19C89E}"/>
              </a:ext>
            </a:extLst>
          </p:cNvPr>
          <p:cNvPicPr>
            <a:picLocks noChangeAspect="1"/>
          </p:cNvPicPr>
          <p:nvPr/>
        </p:nvPicPr>
        <p:blipFill>
          <a:blip r:embed="rId2"/>
          <a:stretch>
            <a:fillRect/>
          </a:stretch>
        </p:blipFill>
        <p:spPr>
          <a:xfrm>
            <a:off x="6351077" y="992371"/>
            <a:ext cx="4624549" cy="496729"/>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Configure Your Enablement Tasks</a:t>
            </a:r>
          </a:p>
        </p:txBody>
      </p:sp>
      <p:sp>
        <p:nvSpPr>
          <p:cNvPr id="11" name="TextBox 10">
            <a:extLst>
              <a:ext uri="{FF2B5EF4-FFF2-40B4-BE49-F238E27FC236}">
                <a16:creationId xmlns:a16="http://schemas.microsoft.com/office/drawing/2014/main" id="{D084A652-04F6-40F7-A296-EFA206A48A4E}"/>
              </a:ext>
            </a:extLst>
          </p:cNvPr>
          <p:cNvSpPr txBox="1"/>
          <p:nvPr/>
        </p:nvSpPr>
        <p:spPr>
          <a:xfrm>
            <a:off x="486019" y="1229859"/>
            <a:ext cx="5499361" cy="4906596"/>
          </a:xfrm>
          <a:prstGeom prst="rect">
            <a:avLst/>
          </a:prstGeom>
          <a:noFill/>
        </p:spPr>
        <p:txBody>
          <a:bodyPr wrap="square" lIns="0" tIns="0" rIns="0" bIns="0" rtlCol="0">
            <a:noAutofit/>
          </a:bodyPr>
          <a:lstStyle/>
          <a:p>
            <a:pPr marL="342900" indent="-342900" defTabSz="914407">
              <a:lnSpc>
                <a:spcPts val="2001"/>
              </a:lnSpc>
              <a:spcBef>
                <a:spcPts val="600"/>
              </a:spcBef>
              <a:buClr>
                <a:srgbClr val="F0AB00"/>
              </a:buClr>
              <a:buSzPct val="100000"/>
              <a:buFont typeface="+mj-lt"/>
              <a:buAutoNum type="arabicPeriod"/>
            </a:pPr>
            <a:r>
              <a:rPr lang="en-US" sz="1400" b="1" dirty="0">
                <a:solidFill>
                  <a:srgbClr val="000000"/>
                </a:solidFill>
              </a:rPr>
              <a:t>From</a:t>
            </a:r>
            <a:r>
              <a:rPr lang="en-US" sz="1400" dirty="0">
                <a:solidFill>
                  <a:srgbClr val="000000"/>
                </a:solidFill>
              </a:rPr>
              <a:t> home screen, select the Enablement Tab. </a:t>
            </a:r>
          </a:p>
          <a:p>
            <a:pPr marL="342900" indent="-342900" defTabSz="914407">
              <a:lnSpc>
                <a:spcPts val="2001"/>
              </a:lnSpc>
              <a:spcBef>
                <a:spcPts val="600"/>
              </a:spcBef>
              <a:buClr>
                <a:srgbClr val="F0AB00"/>
              </a:buClr>
              <a:buSzPct val="100000"/>
              <a:buFont typeface="+mj-lt"/>
              <a:buAutoNum type="arabicPeriod"/>
            </a:pPr>
            <a:r>
              <a:rPr lang="en-US" sz="1400" b="1" dirty="0">
                <a:solidFill>
                  <a:srgbClr val="000000"/>
                </a:solidFill>
              </a:rPr>
              <a:t>Click</a:t>
            </a:r>
            <a:r>
              <a:rPr lang="en-US" sz="1400" dirty="0">
                <a:solidFill>
                  <a:srgbClr val="000000"/>
                </a:solidFill>
              </a:rPr>
              <a:t> on the Enablement Tasks are pending link.</a:t>
            </a:r>
          </a:p>
          <a:p>
            <a:pPr marL="342900" indent="-342900" defTabSz="914407">
              <a:lnSpc>
                <a:spcPts val="2001"/>
              </a:lnSpc>
              <a:spcBef>
                <a:spcPts val="600"/>
              </a:spcBef>
              <a:buClr>
                <a:srgbClr val="F0AB00"/>
              </a:buClr>
              <a:buSzPct val="100000"/>
              <a:buFont typeface="+mj-lt"/>
              <a:buAutoNum type="arabicPeriod"/>
            </a:pPr>
            <a:r>
              <a:rPr lang="en-US" sz="1400" b="1" dirty="0">
                <a:solidFill>
                  <a:srgbClr val="000000"/>
                </a:solidFill>
              </a:rPr>
              <a:t>Select </a:t>
            </a:r>
            <a:r>
              <a:rPr lang="en-US" sz="1400" dirty="0">
                <a:solidFill>
                  <a:srgbClr val="000000"/>
                </a:solidFill>
              </a:rPr>
              <a:t>necessary pending tasks for completion.</a:t>
            </a:r>
          </a:p>
          <a:p>
            <a:pPr marL="342900" indent="-342900" defTabSz="914407">
              <a:lnSpc>
                <a:spcPts val="2001"/>
              </a:lnSpc>
              <a:spcBef>
                <a:spcPts val="600"/>
              </a:spcBef>
              <a:buClr>
                <a:srgbClr val="F0AB00"/>
              </a:buClr>
              <a:buSzPct val="100000"/>
              <a:buFont typeface="+mj-lt"/>
              <a:buAutoNum type="arabicPeriod"/>
            </a:pPr>
            <a:r>
              <a:rPr lang="en-US" sz="1400" b="1" dirty="0">
                <a:solidFill>
                  <a:srgbClr val="000000"/>
                </a:solidFill>
              </a:rPr>
              <a:t>Choose</a:t>
            </a:r>
            <a:r>
              <a:rPr lang="en-US" sz="1400" dirty="0">
                <a:solidFill>
                  <a:srgbClr val="000000"/>
                </a:solidFill>
              </a:rPr>
              <a:t> one of the following routing methods for Electronic Order Routing and Electronic </a:t>
            </a:r>
            <a:br>
              <a:rPr lang="en-US" sz="1400" dirty="0">
                <a:solidFill>
                  <a:srgbClr val="000000"/>
                </a:solidFill>
              </a:rPr>
            </a:br>
            <a:r>
              <a:rPr lang="en-US" sz="1400" dirty="0">
                <a:solidFill>
                  <a:srgbClr val="000000"/>
                </a:solidFill>
              </a:rPr>
              <a:t>Invoice Routing:</a:t>
            </a:r>
            <a:br>
              <a:rPr lang="en-US" sz="1400" dirty="0">
                <a:solidFill>
                  <a:srgbClr val="000000"/>
                </a:solidFill>
              </a:rPr>
            </a:br>
            <a:r>
              <a:rPr lang="en-US" sz="1400" b="1" dirty="0">
                <a:solidFill>
                  <a:srgbClr val="000000"/>
                </a:solidFill>
              </a:rPr>
              <a:t>Online, cXML, EDI, Email, Fax or cXML </a:t>
            </a:r>
            <a:r>
              <a:rPr lang="en-US" sz="1400" dirty="0">
                <a:solidFill>
                  <a:srgbClr val="000000"/>
                </a:solidFill>
              </a:rPr>
              <a:t>pending queue (available for Order routing only) and configure e-mail notifications.  </a:t>
            </a:r>
            <a:r>
              <a:rPr lang="en-US" sz="1400" dirty="0"/>
              <a:t>See slide 27 for integration contacts.</a:t>
            </a:r>
          </a:p>
          <a:p>
            <a:pPr defTabSz="914407">
              <a:lnSpc>
                <a:spcPts val="2001"/>
              </a:lnSpc>
              <a:spcBef>
                <a:spcPts val="1200"/>
              </a:spcBef>
              <a:buClr>
                <a:srgbClr val="F0AB00"/>
              </a:buClr>
              <a:buSzPct val="120000"/>
            </a:pPr>
            <a:endParaRPr lang="en-US" sz="1200" dirty="0">
              <a:solidFill>
                <a:srgbClr val="000000"/>
              </a:solidFill>
            </a:endParaRPr>
          </a:p>
          <a:p>
            <a:pPr defTabSz="914407">
              <a:lnSpc>
                <a:spcPts val="2001"/>
              </a:lnSpc>
              <a:spcBef>
                <a:spcPts val="1200"/>
              </a:spcBef>
              <a:buClr>
                <a:srgbClr val="F0AB00"/>
              </a:buClr>
              <a:buSzPct val="120000"/>
            </a:pPr>
            <a:endParaRPr lang="en-US" sz="1200" dirty="0">
              <a:solidFill>
                <a:srgbClr val="000000"/>
              </a:solidFill>
            </a:endParaRPr>
          </a:p>
          <a:p>
            <a:pPr defTabSz="914407" fontAlgn="base">
              <a:spcAft>
                <a:spcPct val="0"/>
              </a:spcAft>
              <a:buClr>
                <a:srgbClr val="F0AB00"/>
              </a:buClr>
              <a:buSzPct val="120000"/>
            </a:pPr>
            <a:endParaRPr lang="en-US" sz="1400" b="1" dirty="0">
              <a:solidFill>
                <a:srgbClr val="000000"/>
              </a:solidFill>
            </a:endParaRPr>
          </a:p>
          <a:p>
            <a:pPr defTabSz="914407" fontAlgn="base">
              <a:spcAft>
                <a:spcPct val="0"/>
              </a:spcAft>
              <a:buClr>
                <a:srgbClr val="F0AB00"/>
              </a:buClr>
              <a:buSzPct val="120000"/>
            </a:pPr>
            <a:endParaRPr lang="en-US" sz="1400" b="1" dirty="0">
              <a:solidFill>
                <a:srgbClr val="000000"/>
              </a:solidFill>
            </a:endParaRPr>
          </a:p>
          <a:p>
            <a:pPr defTabSz="914407" fontAlgn="base">
              <a:spcAft>
                <a:spcPct val="0"/>
              </a:spcAft>
              <a:buClr>
                <a:srgbClr val="F0AB00"/>
              </a:buClr>
              <a:buSzPct val="120000"/>
            </a:pPr>
            <a:r>
              <a:rPr lang="en-US" sz="1400" b="1" dirty="0">
                <a:solidFill>
                  <a:srgbClr val="000000"/>
                </a:solidFill>
              </a:rPr>
              <a:t>Note: </a:t>
            </a:r>
            <a:r>
              <a:rPr lang="en-US" sz="1400" dirty="0">
                <a:solidFill>
                  <a:srgbClr val="000000"/>
                </a:solidFill>
              </a:rPr>
              <a:t>There may be times you see a pending task for your customer. This will not go away until your customer completes it. </a:t>
            </a:r>
          </a:p>
          <a:p>
            <a:pPr marL="342902" indent="-342902" defTabSz="914407" fontAlgn="base">
              <a:lnSpc>
                <a:spcPts val="2001"/>
              </a:lnSpc>
              <a:spcBef>
                <a:spcPts val="1200"/>
              </a:spcBef>
              <a:spcAft>
                <a:spcPct val="0"/>
              </a:spcAft>
              <a:buClr>
                <a:srgbClr val="F0AB00"/>
              </a:buClr>
              <a:buSzPct val="120000"/>
              <a:buFontTx/>
              <a:buAutoNum type="arabicPeriod"/>
            </a:pPr>
            <a:endParaRPr lang="en-US" sz="1100" dirty="0">
              <a:solidFill>
                <a:srgbClr val="000000"/>
              </a:solidFill>
            </a:endParaRPr>
          </a:p>
        </p:txBody>
      </p:sp>
      <p:grpSp>
        <p:nvGrpSpPr>
          <p:cNvPr id="12" name="Group 11">
            <a:extLst>
              <a:ext uri="{FF2B5EF4-FFF2-40B4-BE49-F238E27FC236}">
                <a16:creationId xmlns:a16="http://schemas.microsoft.com/office/drawing/2014/main" id="{87B7CD41-EC49-4B30-9EDA-B40AF6BD9DEC}"/>
              </a:ext>
            </a:extLst>
          </p:cNvPr>
          <p:cNvGrpSpPr/>
          <p:nvPr/>
        </p:nvGrpSpPr>
        <p:grpSpPr>
          <a:xfrm>
            <a:off x="7075487" y="1660751"/>
            <a:ext cx="3162301" cy="1358900"/>
            <a:chOff x="5549900" y="1512000"/>
            <a:chExt cx="3162300" cy="1358900"/>
          </a:xfrm>
        </p:grpSpPr>
        <p:pic>
          <p:nvPicPr>
            <p:cNvPr id="13" name="Picture 12">
              <a:extLst>
                <a:ext uri="{FF2B5EF4-FFF2-40B4-BE49-F238E27FC236}">
                  <a16:creationId xmlns:a16="http://schemas.microsoft.com/office/drawing/2014/main" id="{0612F2EE-D888-49A4-BEF5-D63A0EDA3A54}"/>
                </a:ext>
              </a:extLst>
            </p:cNvPr>
            <p:cNvPicPr>
              <a:picLocks noChangeAspect="1"/>
            </p:cNvPicPr>
            <p:nvPr/>
          </p:nvPicPr>
          <p:blipFill rotWithShape="1">
            <a:blip r:embed="rId3"/>
            <a:srcRect l="4014" t="7208" r="3021" b="13155"/>
            <a:stretch/>
          </p:blipFill>
          <p:spPr>
            <a:xfrm>
              <a:off x="5549900" y="1512000"/>
              <a:ext cx="3162300" cy="1358900"/>
            </a:xfrm>
            <a:prstGeom prst="rect">
              <a:avLst/>
            </a:prstGeom>
            <a:ln>
              <a:solidFill>
                <a:schemeClr val="tx1"/>
              </a:solidFill>
            </a:ln>
          </p:spPr>
        </p:pic>
        <p:sp>
          <p:nvSpPr>
            <p:cNvPr id="14" name="Oval 13">
              <a:extLst>
                <a:ext uri="{FF2B5EF4-FFF2-40B4-BE49-F238E27FC236}">
                  <a16:creationId xmlns:a16="http://schemas.microsoft.com/office/drawing/2014/main" id="{CC5B5015-33F4-4B54-AD03-93EBC093309D}"/>
                </a:ext>
              </a:extLst>
            </p:cNvPr>
            <p:cNvSpPr/>
            <p:nvPr/>
          </p:nvSpPr>
          <p:spPr bwMode="gray">
            <a:xfrm>
              <a:off x="7741941" y="1845023"/>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grpSp>
      <p:grpSp>
        <p:nvGrpSpPr>
          <p:cNvPr id="15" name="Group 14">
            <a:extLst>
              <a:ext uri="{FF2B5EF4-FFF2-40B4-BE49-F238E27FC236}">
                <a16:creationId xmlns:a16="http://schemas.microsoft.com/office/drawing/2014/main" id="{7C2417D0-A101-4371-9B8C-0FCEC25436BF}"/>
              </a:ext>
            </a:extLst>
          </p:cNvPr>
          <p:cNvGrpSpPr/>
          <p:nvPr/>
        </p:nvGrpSpPr>
        <p:grpSpPr>
          <a:xfrm>
            <a:off x="3941765" y="3087313"/>
            <a:ext cx="6296024" cy="1669265"/>
            <a:chOff x="2416175" y="3002781"/>
            <a:chExt cx="6296025" cy="1669265"/>
          </a:xfrm>
        </p:grpSpPr>
        <p:pic>
          <p:nvPicPr>
            <p:cNvPr id="16" name="Picture 15">
              <a:extLst>
                <a:ext uri="{FF2B5EF4-FFF2-40B4-BE49-F238E27FC236}">
                  <a16:creationId xmlns:a16="http://schemas.microsoft.com/office/drawing/2014/main" id="{BFF2491F-9F47-4B51-877B-1832690939E8}"/>
                </a:ext>
              </a:extLst>
            </p:cNvPr>
            <p:cNvPicPr>
              <a:picLocks noChangeAspect="1"/>
            </p:cNvPicPr>
            <p:nvPr/>
          </p:nvPicPr>
          <p:blipFill rotWithShape="1">
            <a:blip r:embed="rId4"/>
            <a:srcRect l="1289" t="6263" r="36521" b="34902"/>
            <a:stretch/>
          </p:blipFill>
          <p:spPr>
            <a:xfrm>
              <a:off x="2416175" y="3833846"/>
              <a:ext cx="6296025" cy="838200"/>
            </a:xfrm>
            <a:prstGeom prst="rect">
              <a:avLst/>
            </a:prstGeom>
            <a:ln>
              <a:solidFill>
                <a:schemeClr val="tx1"/>
              </a:solidFill>
            </a:ln>
          </p:spPr>
        </p:pic>
        <p:pic>
          <p:nvPicPr>
            <p:cNvPr id="17" name="Picture 16">
              <a:extLst>
                <a:ext uri="{FF2B5EF4-FFF2-40B4-BE49-F238E27FC236}">
                  <a16:creationId xmlns:a16="http://schemas.microsoft.com/office/drawing/2014/main" id="{5E25997C-330F-4C55-A8A4-82535F5EC1AD}"/>
                </a:ext>
              </a:extLst>
            </p:cNvPr>
            <p:cNvPicPr>
              <a:picLocks noChangeAspect="1"/>
            </p:cNvPicPr>
            <p:nvPr/>
          </p:nvPicPr>
          <p:blipFill rotWithShape="1">
            <a:blip r:embed="rId5"/>
            <a:srcRect r="52669"/>
            <a:stretch/>
          </p:blipFill>
          <p:spPr>
            <a:xfrm>
              <a:off x="4658716" y="3002781"/>
              <a:ext cx="4053484" cy="701981"/>
            </a:xfrm>
            <a:prstGeom prst="rect">
              <a:avLst/>
            </a:prstGeom>
            <a:ln>
              <a:solidFill>
                <a:schemeClr val="tx1"/>
              </a:solidFill>
            </a:ln>
          </p:spPr>
        </p:pic>
        <p:sp>
          <p:nvSpPr>
            <p:cNvPr id="18" name="Oval 17">
              <a:extLst>
                <a:ext uri="{FF2B5EF4-FFF2-40B4-BE49-F238E27FC236}">
                  <a16:creationId xmlns:a16="http://schemas.microsoft.com/office/drawing/2014/main" id="{8730E512-26D3-4232-900B-30EE8C0C5C48}"/>
                </a:ext>
              </a:extLst>
            </p:cNvPr>
            <p:cNvSpPr/>
            <p:nvPr/>
          </p:nvSpPr>
          <p:spPr bwMode="gray">
            <a:xfrm>
              <a:off x="7741940" y="3659767"/>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grpSp>
      <p:grpSp>
        <p:nvGrpSpPr>
          <p:cNvPr id="19" name="Group 18">
            <a:extLst>
              <a:ext uri="{FF2B5EF4-FFF2-40B4-BE49-F238E27FC236}">
                <a16:creationId xmlns:a16="http://schemas.microsoft.com/office/drawing/2014/main" id="{19710D66-EB7C-4BB0-9BED-80255EDBB151}"/>
              </a:ext>
            </a:extLst>
          </p:cNvPr>
          <p:cNvGrpSpPr/>
          <p:nvPr/>
        </p:nvGrpSpPr>
        <p:grpSpPr>
          <a:xfrm>
            <a:off x="6792913" y="4801132"/>
            <a:ext cx="3444876" cy="1668365"/>
            <a:chOff x="5267325" y="4801130"/>
            <a:chExt cx="3444875" cy="1668365"/>
          </a:xfrm>
        </p:grpSpPr>
        <p:pic>
          <p:nvPicPr>
            <p:cNvPr id="20" name="Picture 19">
              <a:extLst>
                <a:ext uri="{FF2B5EF4-FFF2-40B4-BE49-F238E27FC236}">
                  <a16:creationId xmlns:a16="http://schemas.microsoft.com/office/drawing/2014/main" id="{9FCB84FC-961D-4D0F-84C4-178F17406030}"/>
                </a:ext>
              </a:extLst>
            </p:cNvPr>
            <p:cNvPicPr>
              <a:picLocks noChangeAspect="1"/>
            </p:cNvPicPr>
            <p:nvPr/>
          </p:nvPicPr>
          <p:blipFill rotWithShape="1">
            <a:blip r:embed="rId6"/>
            <a:srcRect l="1572" t="17713" r="39343" b="31418"/>
            <a:stretch/>
          </p:blipFill>
          <p:spPr>
            <a:xfrm>
              <a:off x="5267325" y="4801130"/>
              <a:ext cx="3444875" cy="1668365"/>
            </a:xfrm>
            <a:prstGeom prst="rect">
              <a:avLst/>
            </a:prstGeom>
            <a:ln>
              <a:solidFill>
                <a:schemeClr val="tx1"/>
              </a:solidFill>
            </a:ln>
          </p:spPr>
        </p:pic>
        <p:sp>
          <p:nvSpPr>
            <p:cNvPr id="21" name="Oval 20">
              <a:extLst>
                <a:ext uri="{FF2B5EF4-FFF2-40B4-BE49-F238E27FC236}">
                  <a16:creationId xmlns:a16="http://schemas.microsoft.com/office/drawing/2014/main" id="{B0ACF694-EBF8-424D-BD35-2E186EC5BA2C}"/>
                </a:ext>
              </a:extLst>
            </p:cNvPr>
            <p:cNvSpPr/>
            <p:nvPr/>
          </p:nvSpPr>
          <p:spPr bwMode="gray">
            <a:xfrm>
              <a:off x="6685458" y="5852345"/>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4</a:t>
              </a:r>
            </a:p>
          </p:txBody>
        </p:sp>
      </p:grpSp>
      <p:sp>
        <p:nvSpPr>
          <p:cNvPr id="22" name="object 31">
            <a:hlinkClick r:id="rId7" action="ppaction://hlinksldjump"/>
            <a:extLst>
              <a:ext uri="{FF2B5EF4-FFF2-40B4-BE49-F238E27FC236}">
                <a16:creationId xmlns:a16="http://schemas.microsoft.com/office/drawing/2014/main" id="{C9F49E37-154F-4FD6-ABD9-EE755E68B79F}"/>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3" name="object 29">
            <a:hlinkClick r:id="rId8" action="ppaction://hlinksldjump"/>
            <a:extLst>
              <a:ext uri="{FF2B5EF4-FFF2-40B4-BE49-F238E27FC236}">
                <a16:creationId xmlns:a16="http://schemas.microsoft.com/office/drawing/2014/main" id="{250CCF7A-3103-43C9-B4B3-50C366FCECA5}"/>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4" name="object 31">
            <a:hlinkClick r:id="rId9" action="ppaction://hlinksldjump"/>
            <a:extLst>
              <a:ext uri="{FF2B5EF4-FFF2-40B4-BE49-F238E27FC236}">
                <a16:creationId xmlns:a16="http://schemas.microsoft.com/office/drawing/2014/main" id="{AF106C65-F263-4749-AE0E-81E24EA6E86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5" name="object 48">
            <a:extLst>
              <a:ext uri="{FF2B5EF4-FFF2-40B4-BE49-F238E27FC236}">
                <a16:creationId xmlns:a16="http://schemas.microsoft.com/office/drawing/2014/main" id="{30E9A3C6-3088-48D9-A144-AB6CE5B4CBF4}"/>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6" name="object 31">
            <a:hlinkClick r:id="rId10" action="ppaction://hlinksldjump"/>
            <a:extLst>
              <a:ext uri="{FF2B5EF4-FFF2-40B4-BE49-F238E27FC236}">
                <a16:creationId xmlns:a16="http://schemas.microsoft.com/office/drawing/2014/main" id="{9A690D60-993A-4285-92C9-0F9C97ADC1C9}"/>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7" name="object 31">
            <a:hlinkClick r:id="rId11" action="ppaction://hlinksldjump"/>
            <a:extLst>
              <a:ext uri="{FF2B5EF4-FFF2-40B4-BE49-F238E27FC236}">
                <a16:creationId xmlns:a16="http://schemas.microsoft.com/office/drawing/2014/main" id="{96EC6A3E-2FA0-4E61-8E77-5C38170611E7}"/>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8" name="object 31">
            <a:hlinkClick r:id="rId11" action="ppaction://hlinksldjump"/>
            <a:extLst>
              <a:ext uri="{FF2B5EF4-FFF2-40B4-BE49-F238E27FC236}">
                <a16:creationId xmlns:a16="http://schemas.microsoft.com/office/drawing/2014/main" id="{E2A81DEC-0550-455B-B77D-B6054D74D3C7}"/>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9" name="object 31">
            <a:hlinkClick r:id="rId12" action="ppaction://hlinksldjump"/>
            <a:extLst>
              <a:ext uri="{FF2B5EF4-FFF2-40B4-BE49-F238E27FC236}">
                <a16:creationId xmlns:a16="http://schemas.microsoft.com/office/drawing/2014/main" id="{42C156C5-FB77-48BA-913E-5959C84AE952}"/>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30" name="Oval 29">
            <a:extLst>
              <a:ext uri="{FF2B5EF4-FFF2-40B4-BE49-F238E27FC236}">
                <a16:creationId xmlns:a16="http://schemas.microsoft.com/office/drawing/2014/main" id="{516A6499-C6D8-4D73-A343-F728A035394C}"/>
              </a:ext>
            </a:extLst>
          </p:cNvPr>
          <p:cNvSpPr/>
          <p:nvPr/>
        </p:nvSpPr>
        <p:spPr bwMode="gray">
          <a:xfrm>
            <a:off x="7253997" y="1132540"/>
            <a:ext cx="207058" cy="194635"/>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pic>
        <p:nvPicPr>
          <p:cNvPr id="3" name="Picture 2">
            <a:extLst>
              <a:ext uri="{FF2B5EF4-FFF2-40B4-BE49-F238E27FC236}">
                <a16:creationId xmlns:a16="http://schemas.microsoft.com/office/drawing/2014/main" id="{35658C0B-C03D-DE7C-F23E-8E565CA84355}"/>
              </a:ext>
            </a:extLst>
          </p:cNvPr>
          <p:cNvPicPr>
            <a:picLocks noChangeAspect="1"/>
          </p:cNvPicPr>
          <p:nvPr/>
        </p:nvPicPr>
        <p:blipFill>
          <a:blip r:embed="rId13"/>
          <a:stretch>
            <a:fillRect/>
          </a:stretch>
        </p:blipFill>
        <p:spPr>
          <a:xfrm>
            <a:off x="92670" y="6414877"/>
            <a:ext cx="3974937" cy="274344"/>
          </a:xfrm>
          <a:prstGeom prst="rect">
            <a:avLst/>
          </a:prstGeom>
        </p:spPr>
      </p:pic>
    </p:spTree>
    <p:extLst>
      <p:ext uri="{BB962C8B-B14F-4D97-AF65-F5344CB8AC3E}">
        <p14:creationId xmlns:p14="http://schemas.microsoft.com/office/powerpoint/2010/main" val="1888460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2" y="504001"/>
            <a:ext cx="11186476" cy="369332"/>
          </a:xfrm>
        </p:spPr>
        <p:txBody>
          <a:bodyPr/>
          <a:lstStyle/>
          <a:p>
            <a:r>
              <a:rPr lang="en-US" dirty="0"/>
              <a:t>Select Electronic Order Routing Method </a:t>
            </a:r>
          </a:p>
        </p:txBody>
      </p:sp>
      <p:pic>
        <p:nvPicPr>
          <p:cNvPr id="11" name="Picture 10">
            <a:extLst>
              <a:ext uri="{FF2B5EF4-FFF2-40B4-BE49-F238E27FC236}">
                <a16:creationId xmlns:a16="http://schemas.microsoft.com/office/drawing/2014/main" id="{9F16C7E9-C384-48E2-B05F-F037153A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218" y="2129655"/>
            <a:ext cx="5024806" cy="2860459"/>
          </a:xfrm>
          <a:prstGeom prst="rect">
            <a:avLst/>
          </a:prstGeom>
          <a:ln>
            <a:solidFill>
              <a:schemeClr val="tx1"/>
            </a:solidFill>
          </a:ln>
          <a:effectLst>
            <a:outerShdw blurRad="50800" dist="38100" dir="2700000" algn="tl" rotWithShape="0">
              <a:prstClr val="black">
                <a:alpha val="40000"/>
              </a:prstClr>
            </a:outerShdw>
          </a:effectLst>
        </p:spPr>
      </p:pic>
      <p:grpSp>
        <p:nvGrpSpPr>
          <p:cNvPr id="12" name="Group 11">
            <a:extLst>
              <a:ext uri="{FF2B5EF4-FFF2-40B4-BE49-F238E27FC236}">
                <a16:creationId xmlns:a16="http://schemas.microsoft.com/office/drawing/2014/main" id="{ED922ABA-755B-4A54-9D06-FCF8F3B32EE7}"/>
              </a:ext>
            </a:extLst>
          </p:cNvPr>
          <p:cNvGrpSpPr/>
          <p:nvPr/>
        </p:nvGrpSpPr>
        <p:grpSpPr>
          <a:xfrm>
            <a:off x="6802141" y="4238832"/>
            <a:ext cx="1350800" cy="411480"/>
            <a:chOff x="5190529" y="5554050"/>
            <a:chExt cx="1350800" cy="411480"/>
          </a:xfrm>
        </p:grpSpPr>
        <p:sp>
          <p:nvSpPr>
            <p:cNvPr id="13" name="Oval 12">
              <a:extLst>
                <a:ext uri="{FF2B5EF4-FFF2-40B4-BE49-F238E27FC236}">
                  <a16:creationId xmlns:a16="http://schemas.microsoft.com/office/drawing/2014/main" id="{B2607447-6B62-4798-BF8C-88027A02D992}"/>
                </a:ext>
              </a:extLst>
            </p:cNvPr>
            <p:cNvSpPr>
              <a:spLocks noChangeAspect="1"/>
            </p:cNvSpPr>
            <p:nvPr/>
          </p:nvSpPr>
          <p:spPr bwMode="gray">
            <a:xfrm>
              <a:off x="5190529" y="5554050"/>
              <a:ext cx="274320" cy="274320"/>
            </a:xfrm>
            <a:prstGeom prst="ellipse">
              <a:avLst/>
            </a:prstGeom>
            <a:solidFill>
              <a:schemeClr val="accent1"/>
            </a:solidFill>
            <a:ln w="6350" algn="ctr">
              <a:solidFill>
                <a:srgbClr val="000000"/>
              </a:solidFill>
              <a:miter lim="800000"/>
              <a:headEnd/>
              <a:tailEnd/>
            </a:ln>
          </p:spPr>
          <p:txBody>
            <a:bodyPr wrap="none" lIns="158496" tIns="96000" rIns="121920" bIns="96000" rtlCol="0" anchor="ctr"/>
            <a:lstStyle/>
            <a:p>
              <a:pPr algn="ctr" defTabSz="914407" fontAlgn="base">
                <a:spcBef>
                  <a:spcPct val="50000"/>
                </a:spcBef>
                <a:spcAft>
                  <a:spcPct val="0"/>
                </a:spcAft>
                <a:buClr>
                  <a:srgbClr val="F0AB00"/>
                </a:buClr>
                <a:buSzPct val="80000"/>
              </a:pPr>
              <a:r>
                <a:rPr lang="en-US" sz="1400" kern="0" dirty="0">
                  <a:solidFill>
                    <a:srgbClr val="000000"/>
                  </a:solidFill>
                  <a:ea typeface="Arial Unicode MS" pitchFamily="34" charset="-128"/>
                  <a:cs typeface="Arial Unicode MS" pitchFamily="34" charset="-128"/>
                </a:rPr>
                <a:t>2</a:t>
              </a:r>
            </a:p>
          </p:txBody>
        </p:sp>
        <p:sp>
          <p:nvSpPr>
            <p:cNvPr id="14" name="Oval 13">
              <a:extLst>
                <a:ext uri="{FF2B5EF4-FFF2-40B4-BE49-F238E27FC236}">
                  <a16:creationId xmlns:a16="http://schemas.microsoft.com/office/drawing/2014/main" id="{82CE5B31-0498-4E51-A6A8-4018691C0464}"/>
                </a:ext>
              </a:extLst>
            </p:cNvPr>
            <p:cNvSpPr>
              <a:spLocks noChangeAspect="1"/>
            </p:cNvSpPr>
            <p:nvPr/>
          </p:nvSpPr>
          <p:spPr bwMode="gray">
            <a:xfrm>
              <a:off x="6267009" y="5691210"/>
              <a:ext cx="274320" cy="274320"/>
            </a:xfrm>
            <a:prstGeom prst="ellipse">
              <a:avLst/>
            </a:prstGeom>
            <a:solidFill>
              <a:schemeClr val="accent1"/>
            </a:solidFill>
            <a:ln w="6350" algn="ctr">
              <a:solidFill>
                <a:srgbClr val="000000"/>
              </a:solidFill>
              <a:miter lim="800000"/>
              <a:headEnd/>
              <a:tailEnd/>
            </a:ln>
          </p:spPr>
          <p:txBody>
            <a:bodyPr wrap="none" lIns="158496" tIns="96000" rIns="121920" bIns="96000" rtlCol="0" anchor="ctr"/>
            <a:lstStyle/>
            <a:p>
              <a:pPr algn="ctr" defTabSz="914407" fontAlgn="base">
                <a:spcBef>
                  <a:spcPct val="50000"/>
                </a:spcBef>
                <a:spcAft>
                  <a:spcPct val="0"/>
                </a:spcAft>
                <a:buClr>
                  <a:srgbClr val="F0AB00"/>
                </a:buClr>
                <a:buSzPct val="80000"/>
              </a:pPr>
              <a:r>
                <a:rPr lang="en-US" sz="1400" kern="0" dirty="0">
                  <a:solidFill>
                    <a:srgbClr val="000000"/>
                  </a:solidFill>
                  <a:ea typeface="Arial Unicode MS" pitchFamily="34" charset="-128"/>
                  <a:cs typeface="Arial Unicode MS" pitchFamily="34" charset="-128"/>
                </a:rPr>
                <a:t>3</a:t>
              </a:r>
            </a:p>
          </p:txBody>
        </p:sp>
      </p:grpSp>
      <p:sp>
        <p:nvSpPr>
          <p:cNvPr id="15" name="TextBox 14">
            <a:extLst>
              <a:ext uri="{FF2B5EF4-FFF2-40B4-BE49-F238E27FC236}">
                <a16:creationId xmlns:a16="http://schemas.microsoft.com/office/drawing/2014/main" id="{8CDE6E20-D264-4219-A23F-4D06BAE85D4B}"/>
              </a:ext>
            </a:extLst>
          </p:cNvPr>
          <p:cNvSpPr txBox="1"/>
          <p:nvPr/>
        </p:nvSpPr>
        <p:spPr>
          <a:xfrm>
            <a:off x="504002" y="1229858"/>
            <a:ext cx="4310724" cy="4503164"/>
          </a:xfrm>
          <a:prstGeom prst="rect">
            <a:avLst/>
          </a:prstGeom>
          <a:noFill/>
        </p:spPr>
        <p:txBody>
          <a:bodyPr wrap="square" lIns="0" tIns="0" rIns="0" bIns="0" rtlCol="0">
            <a:noAutofit/>
          </a:bodyPr>
          <a:lstStyle/>
          <a:p>
            <a:pPr indent="-342902" defTabSz="914407">
              <a:spcBef>
                <a:spcPts val="600"/>
              </a:spcBef>
              <a:buClr>
                <a:srgbClr val="F0AB00"/>
              </a:buClr>
              <a:buSzPct val="100000"/>
              <a:buFont typeface="+mj-lt"/>
              <a:buAutoNum type="arabicPeriod"/>
            </a:pPr>
            <a:r>
              <a:rPr lang="en-US" sz="1400" b="1" dirty="0">
                <a:solidFill>
                  <a:srgbClr val="000000"/>
                </a:solidFill>
              </a:rPr>
              <a:t>Click</a:t>
            </a:r>
            <a:r>
              <a:rPr lang="en-US" sz="1400" dirty="0">
                <a:solidFill>
                  <a:srgbClr val="000000"/>
                </a:solidFill>
              </a:rPr>
              <a:t> on the Tasks link to configure your account.</a:t>
            </a:r>
          </a:p>
          <a:p>
            <a:pPr indent="-342902" defTabSz="914407">
              <a:spcBef>
                <a:spcPts val="600"/>
              </a:spcBef>
              <a:buClr>
                <a:srgbClr val="F0AB00"/>
              </a:buClr>
              <a:buSzPct val="100000"/>
              <a:buFont typeface="+mj-lt"/>
              <a:buAutoNum type="arabicPeriod"/>
            </a:pPr>
            <a:r>
              <a:rPr lang="en-US" sz="1400" b="1" dirty="0">
                <a:solidFill>
                  <a:srgbClr val="000000"/>
                </a:solidFill>
              </a:rPr>
              <a:t>Choose </a:t>
            </a:r>
            <a:r>
              <a:rPr lang="en-US" sz="1400" dirty="0">
                <a:solidFill>
                  <a:srgbClr val="000000"/>
                </a:solidFill>
              </a:rPr>
              <a:t>one of the following routing methods:</a:t>
            </a:r>
          </a:p>
          <a:p>
            <a:pPr marL="457204" lvl="3" indent="-342902" defTabSz="914407">
              <a:spcBef>
                <a:spcPts val="600"/>
              </a:spcBef>
              <a:buClr>
                <a:srgbClr val="F0AB00"/>
              </a:buClr>
              <a:buSzPct val="100000"/>
              <a:buFont typeface="Arial" panose="020B0604020202020204" pitchFamily="34" charset="0"/>
              <a:buChar char="•"/>
            </a:pPr>
            <a:r>
              <a:rPr lang="en-US" b="1" dirty="0">
                <a:solidFill>
                  <a:srgbClr val="000000"/>
                </a:solidFill>
              </a:rPr>
              <a:t>Online</a:t>
            </a:r>
          </a:p>
          <a:p>
            <a:pPr marL="457204" lvl="3" indent="-342902" defTabSz="914407">
              <a:spcBef>
                <a:spcPts val="600"/>
              </a:spcBef>
              <a:buClr>
                <a:srgbClr val="F0AB00"/>
              </a:buClr>
              <a:buSzPct val="100000"/>
              <a:buFont typeface="Arial" panose="020B0604020202020204" pitchFamily="34" charset="0"/>
              <a:buChar char="•"/>
            </a:pPr>
            <a:r>
              <a:rPr lang="en-US" b="1" dirty="0">
                <a:solidFill>
                  <a:srgbClr val="000000"/>
                </a:solidFill>
              </a:rPr>
              <a:t>cXML</a:t>
            </a:r>
          </a:p>
          <a:p>
            <a:pPr marL="457204" lvl="3" indent="-342902" defTabSz="914407">
              <a:spcBef>
                <a:spcPts val="600"/>
              </a:spcBef>
              <a:buClr>
                <a:srgbClr val="F0AB00"/>
              </a:buClr>
              <a:buSzPct val="100000"/>
              <a:buFont typeface="Arial" panose="020B0604020202020204" pitchFamily="34" charset="0"/>
              <a:buChar char="•"/>
            </a:pPr>
            <a:r>
              <a:rPr lang="en-US" b="1" dirty="0">
                <a:solidFill>
                  <a:srgbClr val="000000"/>
                </a:solidFill>
              </a:rPr>
              <a:t>EDI</a:t>
            </a:r>
          </a:p>
          <a:p>
            <a:pPr marL="457204" lvl="3" indent="-342902" defTabSz="914407">
              <a:spcBef>
                <a:spcPts val="600"/>
              </a:spcBef>
              <a:buClr>
                <a:srgbClr val="F0AB00"/>
              </a:buClr>
              <a:buSzPct val="100000"/>
              <a:buFont typeface="Arial" panose="020B0604020202020204" pitchFamily="34" charset="0"/>
              <a:buChar char="•"/>
            </a:pPr>
            <a:r>
              <a:rPr lang="en-US" b="1" dirty="0">
                <a:solidFill>
                  <a:srgbClr val="000000"/>
                </a:solidFill>
              </a:rPr>
              <a:t>Email</a:t>
            </a:r>
          </a:p>
          <a:p>
            <a:pPr marL="457204" lvl="3" indent="-342902" defTabSz="914407">
              <a:spcBef>
                <a:spcPts val="600"/>
              </a:spcBef>
              <a:buClr>
                <a:srgbClr val="F0AB00"/>
              </a:buClr>
              <a:buSzPct val="100000"/>
              <a:buFont typeface="Arial" panose="020B0604020202020204" pitchFamily="34" charset="0"/>
              <a:buChar char="•"/>
            </a:pPr>
            <a:r>
              <a:rPr lang="en-US" b="1" dirty="0">
                <a:solidFill>
                  <a:srgbClr val="000000"/>
                </a:solidFill>
              </a:rPr>
              <a:t>Fax</a:t>
            </a:r>
          </a:p>
          <a:p>
            <a:pPr marL="457204" lvl="3" indent="-342902" defTabSz="914407">
              <a:spcBef>
                <a:spcPts val="600"/>
              </a:spcBef>
              <a:buClr>
                <a:srgbClr val="F0AB00"/>
              </a:buClr>
              <a:buSzPct val="100000"/>
              <a:buFont typeface="Arial" panose="020B0604020202020204" pitchFamily="34" charset="0"/>
              <a:buChar char="•"/>
            </a:pPr>
            <a:r>
              <a:rPr lang="en-US" b="1" dirty="0">
                <a:solidFill>
                  <a:srgbClr val="000000"/>
                </a:solidFill>
              </a:rPr>
              <a:t>cXML pending queue                                </a:t>
            </a:r>
            <a:r>
              <a:rPr lang="en-US" dirty="0">
                <a:solidFill>
                  <a:srgbClr val="000000"/>
                </a:solidFill>
              </a:rPr>
              <a:t>(available for Order routing only)</a:t>
            </a:r>
          </a:p>
          <a:p>
            <a:pPr indent="-342902" defTabSz="914407">
              <a:spcBef>
                <a:spcPts val="600"/>
              </a:spcBef>
              <a:buClr>
                <a:srgbClr val="F0AB00"/>
              </a:buClr>
              <a:buSzPct val="100000"/>
              <a:buFont typeface="+mj-lt"/>
              <a:buAutoNum type="arabicPeriod"/>
            </a:pPr>
            <a:r>
              <a:rPr lang="en-US" sz="1400" b="1" dirty="0">
                <a:solidFill>
                  <a:srgbClr val="000000"/>
                </a:solidFill>
              </a:rPr>
              <a:t>Configure</a:t>
            </a:r>
            <a:r>
              <a:rPr lang="en-US" sz="1400" dirty="0">
                <a:solidFill>
                  <a:srgbClr val="000000"/>
                </a:solidFill>
              </a:rPr>
              <a:t> e-mail notifications</a:t>
            </a:r>
          </a:p>
          <a:p>
            <a:pPr indent="-342902" defTabSz="914407">
              <a:spcBef>
                <a:spcPts val="600"/>
              </a:spcBef>
              <a:buClr>
                <a:srgbClr val="F0AB00"/>
              </a:buClr>
              <a:buSzPct val="120000"/>
              <a:buFont typeface="+mj-lt"/>
              <a:buAutoNum type="arabicPeriod"/>
            </a:pPr>
            <a:endParaRPr lang="en-US" sz="1400" dirty="0">
              <a:solidFill>
                <a:srgbClr val="000000"/>
              </a:solidFill>
            </a:endParaRPr>
          </a:p>
          <a:p>
            <a:pPr indent="-342902" defTabSz="914407" fontAlgn="base">
              <a:spcBef>
                <a:spcPts val="600"/>
              </a:spcBef>
              <a:spcAft>
                <a:spcPct val="0"/>
              </a:spcAft>
              <a:buClr>
                <a:srgbClr val="F0AB00"/>
              </a:buClr>
              <a:buSzPct val="120000"/>
              <a:buFont typeface="+mj-lt"/>
              <a:buAutoNum type="arabicPeriod"/>
            </a:pPr>
            <a:endParaRPr lang="en-US" sz="1400" dirty="0">
              <a:solidFill>
                <a:srgbClr val="000000"/>
              </a:solidFill>
            </a:endParaRPr>
          </a:p>
          <a:p>
            <a:pPr indent="-342902" defTabSz="914407" fontAlgn="base">
              <a:spcBef>
                <a:spcPts val="600"/>
              </a:spcBef>
              <a:spcAft>
                <a:spcPct val="0"/>
              </a:spcAft>
              <a:buClr>
                <a:srgbClr val="F0AB00"/>
              </a:buClr>
              <a:buSzPct val="120000"/>
              <a:buFont typeface="+mj-lt"/>
              <a:buAutoNum type="arabicPeriod"/>
            </a:pPr>
            <a:endParaRPr lang="en-US" sz="1400" dirty="0">
              <a:solidFill>
                <a:srgbClr val="000000"/>
              </a:solidFill>
            </a:endParaRPr>
          </a:p>
        </p:txBody>
      </p:sp>
      <p:sp>
        <p:nvSpPr>
          <p:cNvPr id="16" name="object 31">
            <a:hlinkClick r:id="rId3" action="ppaction://hlinksldjump"/>
            <a:extLst>
              <a:ext uri="{FF2B5EF4-FFF2-40B4-BE49-F238E27FC236}">
                <a16:creationId xmlns:a16="http://schemas.microsoft.com/office/drawing/2014/main" id="{C395142E-081C-479D-82AB-4800FA67BF8D}"/>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7" name="object 29">
            <a:hlinkClick r:id="rId4" action="ppaction://hlinksldjump"/>
            <a:extLst>
              <a:ext uri="{FF2B5EF4-FFF2-40B4-BE49-F238E27FC236}">
                <a16:creationId xmlns:a16="http://schemas.microsoft.com/office/drawing/2014/main" id="{C4E5C353-D06C-4C27-9285-AA92D8DE2C70}"/>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8" name="object 31">
            <a:hlinkClick r:id="rId5" action="ppaction://hlinksldjump"/>
            <a:extLst>
              <a:ext uri="{FF2B5EF4-FFF2-40B4-BE49-F238E27FC236}">
                <a16:creationId xmlns:a16="http://schemas.microsoft.com/office/drawing/2014/main" id="{7E362935-6585-4DF1-A916-657886BFB5E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9" name="object 48">
            <a:extLst>
              <a:ext uri="{FF2B5EF4-FFF2-40B4-BE49-F238E27FC236}">
                <a16:creationId xmlns:a16="http://schemas.microsoft.com/office/drawing/2014/main" id="{90746708-7928-48F1-80C6-46249EE61FB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0" name="object 31">
            <a:hlinkClick r:id="rId6" action="ppaction://hlinksldjump"/>
            <a:extLst>
              <a:ext uri="{FF2B5EF4-FFF2-40B4-BE49-F238E27FC236}">
                <a16:creationId xmlns:a16="http://schemas.microsoft.com/office/drawing/2014/main" id="{2E370723-2A99-4D82-B444-DA30042F12DA}"/>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1" name="object 31">
            <a:hlinkClick r:id="rId7" action="ppaction://hlinksldjump"/>
            <a:extLst>
              <a:ext uri="{FF2B5EF4-FFF2-40B4-BE49-F238E27FC236}">
                <a16:creationId xmlns:a16="http://schemas.microsoft.com/office/drawing/2014/main" id="{EF825714-107F-4DA7-A12B-3A4A37B2E1A0}"/>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2" name="object 31">
            <a:hlinkClick r:id="rId7" action="ppaction://hlinksldjump"/>
            <a:extLst>
              <a:ext uri="{FF2B5EF4-FFF2-40B4-BE49-F238E27FC236}">
                <a16:creationId xmlns:a16="http://schemas.microsoft.com/office/drawing/2014/main" id="{FAD3CBAC-AF37-4338-8619-830E44456216}"/>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3" name="object 31">
            <a:hlinkClick r:id="rId8" action="ppaction://hlinksldjump"/>
            <a:extLst>
              <a:ext uri="{FF2B5EF4-FFF2-40B4-BE49-F238E27FC236}">
                <a16:creationId xmlns:a16="http://schemas.microsoft.com/office/drawing/2014/main" id="{3117B2F8-A2E1-4BEC-8087-B8098BE09BE8}"/>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F98D100B-FE3F-49D6-8089-4E92C4A63F57}"/>
              </a:ext>
            </a:extLst>
          </p:cNvPr>
          <p:cNvPicPr>
            <a:picLocks noChangeAspect="1"/>
          </p:cNvPicPr>
          <p:nvPr/>
        </p:nvPicPr>
        <p:blipFill>
          <a:blip r:embed="rId9"/>
          <a:stretch>
            <a:fillRect/>
          </a:stretch>
        </p:blipFill>
        <p:spPr>
          <a:xfrm>
            <a:off x="7380450" y="1069428"/>
            <a:ext cx="2389189" cy="889406"/>
          </a:xfrm>
          <a:prstGeom prst="rect">
            <a:avLst/>
          </a:prstGeom>
        </p:spPr>
      </p:pic>
      <p:sp>
        <p:nvSpPr>
          <p:cNvPr id="24" name="Oval 23">
            <a:extLst>
              <a:ext uri="{FF2B5EF4-FFF2-40B4-BE49-F238E27FC236}">
                <a16:creationId xmlns:a16="http://schemas.microsoft.com/office/drawing/2014/main" id="{B1867658-87AF-482D-B9C7-443904F7726C}"/>
              </a:ext>
            </a:extLst>
          </p:cNvPr>
          <p:cNvSpPr/>
          <p:nvPr/>
        </p:nvSpPr>
        <p:spPr bwMode="gray">
          <a:xfrm>
            <a:off x="8844015" y="131478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ea typeface="Arial Unicode MS" pitchFamily="34" charset="-128"/>
                <a:cs typeface="Arial Unicode MS" pitchFamily="34" charset="-128"/>
              </a:rPr>
              <a:t>1</a:t>
            </a:r>
          </a:p>
        </p:txBody>
      </p:sp>
      <p:pic>
        <p:nvPicPr>
          <p:cNvPr id="4" name="Picture 3">
            <a:extLst>
              <a:ext uri="{FF2B5EF4-FFF2-40B4-BE49-F238E27FC236}">
                <a16:creationId xmlns:a16="http://schemas.microsoft.com/office/drawing/2014/main" id="{D883FCB7-8DBD-9160-4CFA-AFD964687D1A}"/>
              </a:ext>
            </a:extLst>
          </p:cNvPr>
          <p:cNvPicPr>
            <a:picLocks noChangeAspect="1"/>
          </p:cNvPicPr>
          <p:nvPr/>
        </p:nvPicPr>
        <p:blipFill>
          <a:blip r:embed="rId10"/>
          <a:stretch>
            <a:fillRect/>
          </a:stretch>
        </p:blipFill>
        <p:spPr>
          <a:xfrm>
            <a:off x="144293" y="6387684"/>
            <a:ext cx="3974937" cy="274344"/>
          </a:xfrm>
          <a:prstGeom prst="rect">
            <a:avLst/>
          </a:prstGeom>
        </p:spPr>
      </p:pic>
    </p:spTree>
    <p:extLst>
      <p:ext uri="{BB962C8B-B14F-4D97-AF65-F5344CB8AC3E}">
        <p14:creationId xmlns:p14="http://schemas.microsoft.com/office/powerpoint/2010/main" val="1522638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2" y="504000"/>
            <a:ext cx="11186476" cy="677365"/>
          </a:xfrm>
        </p:spPr>
        <p:txBody>
          <a:bodyPr/>
          <a:lstStyle/>
          <a:p>
            <a:r>
              <a:rPr lang="en-US" dirty="0"/>
              <a:t>Route Your Purchase Orders</a:t>
            </a:r>
            <a:br>
              <a:rPr lang="en-US" dirty="0"/>
            </a:br>
            <a:r>
              <a:rPr lang="en-US" sz="2001" b="0" dirty="0"/>
              <a:t>Method Details</a:t>
            </a:r>
            <a:endParaRPr lang="en-US" b="0" dirty="0"/>
          </a:p>
        </p:txBody>
      </p:sp>
      <p:sp>
        <p:nvSpPr>
          <p:cNvPr id="11" name="Rectangle 10">
            <a:extLst>
              <a:ext uri="{FF2B5EF4-FFF2-40B4-BE49-F238E27FC236}">
                <a16:creationId xmlns:a16="http://schemas.microsoft.com/office/drawing/2014/main" id="{8557E1F2-0B82-41B6-AC53-2F4741E1DA61}"/>
              </a:ext>
            </a:extLst>
          </p:cNvPr>
          <p:cNvSpPr/>
          <p:nvPr/>
        </p:nvSpPr>
        <p:spPr>
          <a:xfrm>
            <a:off x="1849587" y="2043332"/>
            <a:ext cx="8496000" cy="2752164"/>
          </a:xfrm>
          <a:prstGeom prst="rect">
            <a:avLst/>
          </a:prstGeom>
        </p:spPr>
        <p:txBody>
          <a:bodyPr wrap="square">
            <a:spAutoFit/>
          </a:bodyPr>
          <a:lstStyle/>
          <a:p>
            <a:pPr marL="285752" indent="-285752" defTabSz="914407">
              <a:lnSpc>
                <a:spcPct val="107000"/>
              </a:lnSpc>
              <a:spcAft>
                <a:spcPts val="800"/>
              </a:spcAft>
              <a:buClr>
                <a:srgbClr val="F0AB00"/>
              </a:buClr>
              <a:buFont typeface="Arial" panose="020B0604020202020204" pitchFamily="34" charset="0"/>
              <a:buChar char="•"/>
            </a:pPr>
            <a:r>
              <a:rPr lang="en-US" sz="1600" b="1" dirty="0">
                <a:solidFill>
                  <a:srgbClr val="000000"/>
                </a:solidFill>
                <a:ea typeface="Calibri" panose="020F0502020204030204" pitchFamily="34" charset="0"/>
                <a:cs typeface="Times New Roman" panose="02020603050405020304" pitchFamily="18" charset="0"/>
              </a:rPr>
              <a:t>Online (Default): </a:t>
            </a:r>
            <a:r>
              <a:rPr lang="en-US" sz="1600" dirty="0">
                <a:solidFill>
                  <a:srgbClr val="000000"/>
                </a:solidFill>
                <a:ea typeface="Calibri" panose="020F0502020204030204" pitchFamily="34" charset="0"/>
                <a:cs typeface="Times New Roman" panose="02020603050405020304" pitchFamily="18" charset="0"/>
              </a:rPr>
              <a:t>Orders are received within your AN account, but notifications are not sent out.</a:t>
            </a:r>
          </a:p>
          <a:p>
            <a:pPr marL="285752" indent="-285752" defTabSz="914407">
              <a:lnSpc>
                <a:spcPct val="107000"/>
              </a:lnSpc>
              <a:spcAft>
                <a:spcPts val="800"/>
              </a:spcAft>
              <a:buClr>
                <a:srgbClr val="F0AB00"/>
              </a:buClr>
              <a:buFont typeface="Arial" panose="020B0604020202020204" pitchFamily="34" charset="0"/>
              <a:buChar char="•"/>
            </a:pPr>
            <a:r>
              <a:rPr lang="en-US" sz="1600" b="1" dirty="0">
                <a:solidFill>
                  <a:srgbClr val="000000"/>
                </a:solidFill>
                <a:ea typeface="Calibri" panose="020F0502020204030204" pitchFamily="34" charset="0"/>
                <a:cs typeface="Times New Roman" panose="02020603050405020304" pitchFamily="18" charset="0"/>
              </a:rPr>
              <a:t>Email (Recommended): </a:t>
            </a:r>
            <a:r>
              <a:rPr lang="en-US" sz="1600" dirty="0">
                <a:solidFill>
                  <a:srgbClr val="000000"/>
                </a:solidFill>
                <a:ea typeface="Calibri" panose="020F0502020204030204" pitchFamily="34" charset="0"/>
                <a:cs typeface="Times New Roman" panose="02020603050405020304" pitchFamily="18" charset="0"/>
              </a:rPr>
              <a:t>Email notifications are sent out, and can include a copy of the PO, when orders are received within your AN Account.</a:t>
            </a:r>
          </a:p>
          <a:p>
            <a:pPr marL="285752" indent="-285752" defTabSz="914407">
              <a:lnSpc>
                <a:spcPct val="107000"/>
              </a:lnSpc>
              <a:spcAft>
                <a:spcPts val="800"/>
              </a:spcAft>
              <a:buClr>
                <a:srgbClr val="F0AB00"/>
              </a:buClr>
              <a:buFont typeface="Arial" panose="020B0604020202020204" pitchFamily="34" charset="0"/>
              <a:buChar char="•"/>
            </a:pPr>
            <a:r>
              <a:rPr lang="en-US" sz="1600" b="1" dirty="0">
                <a:solidFill>
                  <a:srgbClr val="000000"/>
                </a:solidFill>
                <a:ea typeface="Calibri" panose="020F0502020204030204" pitchFamily="34" charset="0"/>
                <a:cs typeface="Times New Roman" panose="02020603050405020304" pitchFamily="18" charset="0"/>
              </a:rPr>
              <a:t>Fax: </a:t>
            </a:r>
            <a:r>
              <a:rPr lang="en-US" sz="1600" dirty="0">
                <a:solidFill>
                  <a:srgbClr val="000000"/>
                </a:solidFill>
                <a:ea typeface="Calibri" panose="020F0502020204030204" pitchFamily="34" charset="0"/>
                <a:cs typeface="Times New Roman" panose="02020603050405020304" pitchFamily="18" charset="0"/>
              </a:rPr>
              <a:t>Notifications of new orders are sent via Facsimile and can include a copy of the PO as well as a cover sheet.</a:t>
            </a:r>
            <a:endParaRPr lang="en-US" sz="1600" b="1" dirty="0">
              <a:solidFill>
                <a:srgbClr val="000000"/>
              </a:solidFill>
              <a:ea typeface="Calibri" panose="020F0502020204030204" pitchFamily="34" charset="0"/>
              <a:cs typeface="Times New Roman" panose="02020603050405020304" pitchFamily="18" charset="0"/>
            </a:endParaRPr>
          </a:p>
          <a:p>
            <a:pPr marL="285752" indent="-285752" defTabSz="914407">
              <a:lnSpc>
                <a:spcPct val="107000"/>
              </a:lnSpc>
              <a:spcAft>
                <a:spcPts val="800"/>
              </a:spcAft>
              <a:buClr>
                <a:srgbClr val="F0AB00"/>
              </a:buClr>
              <a:buFont typeface="Arial" panose="020B0604020202020204" pitchFamily="34" charset="0"/>
              <a:buChar char="•"/>
            </a:pPr>
            <a:r>
              <a:rPr lang="en-US" sz="1600" b="1" dirty="0">
                <a:solidFill>
                  <a:srgbClr val="000000"/>
                </a:solidFill>
                <a:ea typeface="Calibri" panose="020F0502020204030204" pitchFamily="34" charset="0"/>
                <a:cs typeface="Times New Roman" panose="02020603050405020304" pitchFamily="18" charset="0"/>
              </a:rPr>
              <a:t>cXML/EDI: </a:t>
            </a:r>
            <a:r>
              <a:rPr lang="en-US" sz="1600" dirty="0">
                <a:solidFill>
                  <a:srgbClr val="000000"/>
                </a:solidFill>
                <a:ea typeface="Calibri" panose="020F0502020204030204" pitchFamily="34" charset="0"/>
                <a:cs typeface="Times New Roman" panose="02020603050405020304" pitchFamily="18" charset="0"/>
              </a:rPr>
              <a:t>Allows you to integrate your ERP system directly with SAP Business Network for transacting with your customer. Please contact </a:t>
            </a:r>
            <a:r>
              <a:rPr lang="en-US" sz="1600" dirty="0">
                <a:hlinkClick r:id="rId2"/>
              </a:rPr>
              <a:t>T-MobileEnablement@ariba.com</a:t>
            </a:r>
            <a:r>
              <a:rPr lang="en-US" sz="1600" dirty="0"/>
              <a:t> </a:t>
            </a:r>
            <a:r>
              <a:rPr lang="en-US" sz="1600" dirty="0">
                <a:solidFill>
                  <a:srgbClr val="000000"/>
                </a:solidFill>
                <a:ea typeface="Calibri" panose="020F0502020204030204" pitchFamily="34" charset="0"/>
                <a:cs typeface="Times New Roman" panose="02020603050405020304" pitchFamily="18" charset="0"/>
              </a:rPr>
              <a:t>to be connected with a Seller Integrator who will provide more information on configuration.</a:t>
            </a:r>
          </a:p>
        </p:txBody>
      </p:sp>
      <p:sp>
        <p:nvSpPr>
          <p:cNvPr id="12" name="object 31">
            <a:hlinkClick r:id="rId3" action="ppaction://hlinksldjump"/>
            <a:extLst>
              <a:ext uri="{FF2B5EF4-FFF2-40B4-BE49-F238E27FC236}">
                <a16:creationId xmlns:a16="http://schemas.microsoft.com/office/drawing/2014/main" id="{AD8274BB-4BC2-4BBC-A365-E95B9186F9D7}"/>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3" name="object 29">
            <a:hlinkClick r:id="rId4" action="ppaction://hlinksldjump"/>
            <a:extLst>
              <a:ext uri="{FF2B5EF4-FFF2-40B4-BE49-F238E27FC236}">
                <a16:creationId xmlns:a16="http://schemas.microsoft.com/office/drawing/2014/main" id="{66AA3FB7-770C-49CE-8483-7E33CFA156B5}"/>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4" name="object 31">
            <a:hlinkClick r:id="rId5" action="ppaction://hlinksldjump"/>
            <a:extLst>
              <a:ext uri="{FF2B5EF4-FFF2-40B4-BE49-F238E27FC236}">
                <a16:creationId xmlns:a16="http://schemas.microsoft.com/office/drawing/2014/main" id="{56917BED-98BB-4A89-BF8B-8F51921217AE}"/>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5" name="object 48">
            <a:extLst>
              <a:ext uri="{FF2B5EF4-FFF2-40B4-BE49-F238E27FC236}">
                <a16:creationId xmlns:a16="http://schemas.microsoft.com/office/drawing/2014/main" id="{0CBB6291-42DD-49E0-8744-FB36C0D38D7E}"/>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6" name="object 31">
            <a:hlinkClick r:id="rId6" action="ppaction://hlinksldjump"/>
            <a:extLst>
              <a:ext uri="{FF2B5EF4-FFF2-40B4-BE49-F238E27FC236}">
                <a16:creationId xmlns:a16="http://schemas.microsoft.com/office/drawing/2014/main" id="{E7E426B9-5BD4-4E87-9E1B-43F3C0B42B4D}"/>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7" name="object 31">
            <a:hlinkClick r:id="rId7" action="ppaction://hlinksldjump"/>
            <a:extLst>
              <a:ext uri="{FF2B5EF4-FFF2-40B4-BE49-F238E27FC236}">
                <a16:creationId xmlns:a16="http://schemas.microsoft.com/office/drawing/2014/main" id="{FA499C33-3455-40E3-B2DD-11EE3135D199}"/>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8" name="object 31">
            <a:hlinkClick r:id="rId7" action="ppaction://hlinksldjump"/>
            <a:extLst>
              <a:ext uri="{FF2B5EF4-FFF2-40B4-BE49-F238E27FC236}">
                <a16:creationId xmlns:a16="http://schemas.microsoft.com/office/drawing/2014/main" id="{BAE74F11-9CE6-44C6-8784-28040212BE27}"/>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19" name="object 31">
            <a:hlinkClick r:id="rId8" action="ppaction://hlinksldjump"/>
            <a:extLst>
              <a:ext uri="{FF2B5EF4-FFF2-40B4-BE49-F238E27FC236}">
                <a16:creationId xmlns:a16="http://schemas.microsoft.com/office/drawing/2014/main" id="{8C765A94-E7F6-48E7-B8B4-BF1EA4A44131}"/>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5650986F-1299-584F-BC41-69ED0ADF85BB}"/>
              </a:ext>
            </a:extLst>
          </p:cNvPr>
          <p:cNvPicPr>
            <a:picLocks noChangeAspect="1"/>
          </p:cNvPicPr>
          <p:nvPr/>
        </p:nvPicPr>
        <p:blipFill>
          <a:blip r:embed="rId9"/>
          <a:stretch>
            <a:fillRect/>
          </a:stretch>
        </p:blipFill>
        <p:spPr>
          <a:xfrm>
            <a:off x="329228" y="6387684"/>
            <a:ext cx="3974937" cy="274344"/>
          </a:xfrm>
          <a:prstGeom prst="rect">
            <a:avLst/>
          </a:prstGeom>
        </p:spPr>
      </p:pic>
    </p:spTree>
    <p:extLst>
      <p:ext uri="{BB962C8B-B14F-4D97-AF65-F5344CB8AC3E}">
        <p14:creationId xmlns:p14="http://schemas.microsoft.com/office/powerpoint/2010/main" val="2230630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2" y="504000"/>
            <a:ext cx="11186476" cy="677365"/>
          </a:xfrm>
        </p:spPr>
        <p:txBody>
          <a:bodyPr/>
          <a:lstStyle/>
          <a:p>
            <a:r>
              <a:rPr lang="en-US" dirty="0"/>
              <a:t>Select Electronic Order Routing Method</a:t>
            </a:r>
            <a:br>
              <a:rPr lang="en-US" dirty="0"/>
            </a:br>
            <a:r>
              <a:rPr lang="en-US" sz="2001" b="0" dirty="0"/>
              <a:t>Notifications</a:t>
            </a:r>
            <a:endParaRPr lang="en-US" b="0" dirty="0"/>
          </a:p>
        </p:txBody>
      </p:sp>
      <p:grpSp>
        <p:nvGrpSpPr>
          <p:cNvPr id="11" name="Group 10">
            <a:extLst>
              <a:ext uri="{FF2B5EF4-FFF2-40B4-BE49-F238E27FC236}">
                <a16:creationId xmlns:a16="http://schemas.microsoft.com/office/drawing/2014/main" id="{609A1F42-4887-4EAF-A41F-8086A74CF540}"/>
              </a:ext>
            </a:extLst>
          </p:cNvPr>
          <p:cNvGrpSpPr/>
          <p:nvPr/>
        </p:nvGrpSpPr>
        <p:grpSpPr>
          <a:xfrm>
            <a:off x="5968229" y="1512000"/>
            <a:ext cx="4269561" cy="4590686"/>
            <a:chOff x="4442639" y="1485000"/>
            <a:chExt cx="4269561" cy="4590686"/>
          </a:xfrm>
        </p:grpSpPr>
        <p:pic>
          <p:nvPicPr>
            <p:cNvPr id="12" name="Picture 11">
              <a:extLst>
                <a:ext uri="{FF2B5EF4-FFF2-40B4-BE49-F238E27FC236}">
                  <a16:creationId xmlns:a16="http://schemas.microsoft.com/office/drawing/2014/main" id="{CEFECE8D-65B3-4538-A0CF-09D03F3A5D2F}"/>
                </a:ext>
              </a:extLst>
            </p:cNvPr>
            <p:cNvPicPr>
              <a:picLocks noChangeAspect="1"/>
            </p:cNvPicPr>
            <p:nvPr/>
          </p:nvPicPr>
          <p:blipFill>
            <a:blip r:embed="rId2"/>
            <a:stretch>
              <a:fillRect/>
            </a:stretch>
          </p:blipFill>
          <p:spPr>
            <a:xfrm>
              <a:off x="4442639" y="1485000"/>
              <a:ext cx="4269561" cy="4590686"/>
            </a:xfrm>
            <a:prstGeom prst="rect">
              <a:avLst/>
            </a:prstGeom>
            <a:ln>
              <a:solidFill>
                <a:schemeClr val="tx1"/>
              </a:solidFill>
            </a:ln>
            <a:effectLst/>
          </p:spPr>
        </p:pic>
        <p:sp>
          <p:nvSpPr>
            <p:cNvPr id="13" name="Oval 12">
              <a:extLst>
                <a:ext uri="{FF2B5EF4-FFF2-40B4-BE49-F238E27FC236}">
                  <a16:creationId xmlns:a16="http://schemas.microsoft.com/office/drawing/2014/main" id="{1F497946-DDDF-4C71-B7BE-05BA7B05062C}"/>
                </a:ext>
              </a:extLst>
            </p:cNvPr>
            <p:cNvSpPr/>
            <p:nvPr/>
          </p:nvSpPr>
          <p:spPr bwMode="gray">
            <a:xfrm>
              <a:off x="5803295" y="1798406"/>
              <a:ext cx="219294" cy="219890"/>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sp>
          <p:nvSpPr>
            <p:cNvPr id="14" name="Oval 13">
              <a:extLst>
                <a:ext uri="{FF2B5EF4-FFF2-40B4-BE49-F238E27FC236}">
                  <a16:creationId xmlns:a16="http://schemas.microsoft.com/office/drawing/2014/main" id="{68764BFA-15FC-42C4-98D3-E3328A11B587}"/>
                </a:ext>
              </a:extLst>
            </p:cNvPr>
            <p:cNvSpPr/>
            <p:nvPr/>
          </p:nvSpPr>
          <p:spPr bwMode="gray">
            <a:xfrm>
              <a:off x="5803295" y="4256323"/>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grpSp>
      <p:sp>
        <p:nvSpPr>
          <p:cNvPr id="15" name="TextBox 14">
            <a:extLst>
              <a:ext uri="{FF2B5EF4-FFF2-40B4-BE49-F238E27FC236}">
                <a16:creationId xmlns:a16="http://schemas.microsoft.com/office/drawing/2014/main" id="{25EB0C10-C10F-48E8-8CF9-5D6DC226C855}"/>
              </a:ext>
            </a:extLst>
          </p:cNvPr>
          <p:cNvSpPr txBox="1"/>
          <p:nvPr/>
        </p:nvSpPr>
        <p:spPr>
          <a:xfrm>
            <a:off x="504002" y="1486223"/>
            <a:ext cx="4241619" cy="1947062"/>
          </a:xfrm>
          <a:prstGeom prst="rect">
            <a:avLst/>
          </a:prstGeom>
          <a:noFill/>
        </p:spPr>
        <p:txBody>
          <a:bodyPr wrap="square" lIns="0" tIns="0" rIns="0" bIns="0" rtlCol="0">
            <a:noAutofit/>
          </a:bodyPr>
          <a:lstStyle/>
          <a:p>
            <a:pPr marL="342902" indent="-342902" defTabSz="914407">
              <a:lnSpc>
                <a:spcPts val="1700"/>
              </a:lnSpc>
              <a:spcAft>
                <a:spcPts val="600"/>
              </a:spcAft>
              <a:buClr>
                <a:srgbClr val="F0AB00"/>
              </a:buClr>
              <a:buSzPct val="100000"/>
              <a:buFontTx/>
              <a:buAutoNum type="arabicPeriod"/>
            </a:pPr>
            <a:r>
              <a:rPr lang="en-US" sz="1400" b="1" dirty="0">
                <a:solidFill>
                  <a:srgbClr val="000000"/>
                </a:solidFill>
              </a:rPr>
              <a:t>Select </a:t>
            </a:r>
            <a:r>
              <a:rPr lang="en-US" sz="1400" dirty="0">
                <a:solidFill>
                  <a:srgbClr val="000000"/>
                </a:solidFill>
              </a:rPr>
              <a:t>“Same as new catalog orders without attachments” for Change Orders and Other Document Types to automatically have the settings duplicated or you may set according to your preference.</a:t>
            </a:r>
          </a:p>
          <a:p>
            <a:pPr marL="342902" indent="-342902" defTabSz="914407">
              <a:lnSpc>
                <a:spcPts val="2001"/>
              </a:lnSpc>
              <a:spcAft>
                <a:spcPts val="600"/>
              </a:spcAft>
              <a:buClr>
                <a:srgbClr val="F0AB00"/>
              </a:buClr>
              <a:buSzPct val="100000"/>
              <a:buFontTx/>
              <a:buAutoNum type="arabicPeriod"/>
            </a:pPr>
            <a:r>
              <a:rPr lang="en-US" sz="1400" b="1" dirty="0">
                <a:solidFill>
                  <a:srgbClr val="000000"/>
                </a:solidFill>
              </a:rPr>
              <a:t>Specify </a:t>
            </a:r>
            <a:r>
              <a:rPr lang="en-US" sz="1400" dirty="0">
                <a:solidFill>
                  <a:srgbClr val="000000"/>
                </a:solidFill>
              </a:rPr>
              <a:t>a method and a user for sending Order Response Documents (Confirmations and Ship Notices).</a:t>
            </a:r>
            <a:endParaRPr lang="en-US" sz="1200" dirty="0">
              <a:solidFill>
                <a:srgbClr val="000000"/>
              </a:solidFill>
            </a:endParaRPr>
          </a:p>
        </p:txBody>
      </p:sp>
      <p:sp>
        <p:nvSpPr>
          <p:cNvPr id="16" name="object 31">
            <a:hlinkClick r:id="rId3" action="ppaction://hlinksldjump"/>
            <a:extLst>
              <a:ext uri="{FF2B5EF4-FFF2-40B4-BE49-F238E27FC236}">
                <a16:creationId xmlns:a16="http://schemas.microsoft.com/office/drawing/2014/main" id="{51DCA59D-ED52-447A-B531-DDEBCD2582FB}"/>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7" name="object 29">
            <a:hlinkClick r:id="rId4" action="ppaction://hlinksldjump"/>
            <a:extLst>
              <a:ext uri="{FF2B5EF4-FFF2-40B4-BE49-F238E27FC236}">
                <a16:creationId xmlns:a16="http://schemas.microsoft.com/office/drawing/2014/main" id="{89E439FD-F31B-42E8-A409-CC72DFB6CDF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8" name="object 31">
            <a:hlinkClick r:id="rId5" action="ppaction://hlinksldjump"/>
            <a:extLst>
              <a:ext uri="{FF2B5EF4-FFF2-40B4-BE49-F238E27FC236}">
                <a16:creationId xmlns:a16="http://schemas.microsoft.com/office/drawing/2014/main" id="{E69F8E5A-6202-44CD-A5FA-05ADB6EC9123}"/>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9" name="object 48">
            <a:extLst>
              <a:ext uri="{FF2B5EF4-FFF2-40B4-BE49-F238E27FC236}">
                <a16:creationId xmlns:a16="http://schemas.microsoft.com/office/drawing/2014/main" id="{2FF06444-FA54-4624-BA91-CFB78EC1719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0" name="object 31">
            <a:hlinkClick r:id="rId6" action="ppaction://hlinksldjump"/>
            <a:extLst>
              <a:ext uri="{FF2B5EF4-FFF2-40B4-BE49-F238E27FC236}">
                <a16:creationId xmlns:a16="http://schemas.microsoft.com/office/drawing/2014/main" id="{6C737CA6-D13A-41E5-B121-2F35DAFA50E0}"/>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1" name="object 31">
            <a:hlinkClick r:id="rId7" action="ppaction://hlinksldjump"/>
            <a:extLst>
              <a:ext uri="{FF2B5EF4-FFF2-40B4-BE49-F238E27FC236}">
                <a16:creationId xmlns:a16="http://schemas.microsoft.com/office/drawing/2014/main" id="{47680232-6FBD-402E-9FDC-F3C058D8BA6B}"/>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2" name="object 31">
            <a:hlinkClick r:id="rId7" action="ppaction://hlinksldjump"/>
            <a:extLst>
              <a:ext uri="{FF2B5EF4-FFF2-40B4-BE49-F238E27FC236}">
                <a16:creationId xmlns:a16="http://schemas.microsoft.com/office/drawing/2014/main" id="{31858E2F-C1D1-4521-91F9-1F61CC7F72CF}"/>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3" name="object 31">
            <a:hlinkClick r:id="rId8" action="ppaction://hlinksldjump"/>
            <a:extLst>
              <a:ext uri="{FF2B5EF4-FFF2-40B4-BE49-F238E27FC236}">
                <a16:creationId xmlns:a16="http://schemas.microsoft.com/office/drawing/2014/main" id="{C4EF020D-3DDB-4646-979C-AFABCB48EA89}"/>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0203BE46-E729-81BC-F048-290672B85A24}"/>
              </a:ext>
            </a:extLst>
          </p:cNvPr>
          <p:cNvPicPr>
            <a:picLocks noChangeAspect="1"/>
          </p:cNvPicPr>
          <p:nvPr/>
        </p:nvPicPr>
        <p:blipFill>
          <a:blip r:embed="rId9"/>
          <a:stretch>
            <a:fillRect/>
          </a:stretch>
        </p:blipFill>
        <p:spPr>
          <a:xfrm>
            <a:off x="409596" y="6387684"/>
            <a:ext cx="3974937" cy="274344"/>
          </a:xfrm>
          <a:prstGeom prst="rect">
            <a:avLst/>
          </a:prstGeom>
        </p:spPr>
      </p:pic>
    </p:spTree>
    <p:extLst>
      <p:ext uri="{BB962C8B-B14F-4D97-AF65-F5344CB8AC3E}">
        <p14:creationId xmlns:p14="http://schemas.microsoft.com/office/powerpoint/2010/main" val="205624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2" y="504000"/>
            <a:ext cx="11186476" cy="677365"/>
          </a:xfrm>
        </p:spPr>
        <p:txBody>
          <a:bodyPr/>
          <a:lstStyle/>
          <a:p>
            <a:r>
              <a:rPr lang="en-US" dirty="0"/>
              <a:t>Select Electronic Invoice Routing Method</a:t>
            </a:r>
            <a:br>
              <a:rPr lang="en-US" dirty="0"/>
            </a:br>
            <a:r>
              <a:rPr lang="en-US" sz="2001" b="0" dirty="0"/>
              <a:t>Methods and Tax Details</a:t>
            </a:r>
            <a:endParaRPr lang="en-US" dirty="0"/>
          </a:p>
        </p:txBody>
      </p:sp>
      <p:grpSp>
        <p:nvGrpSpPr>
          <p:cNvPr id="11" name="Group 10">
            <a:extLst>
              <a:ext uri="{FF2B5EF4-FFF2-40B4-BE49-F238E27FC236}">
                <a16:creationId xmlns:a16="http://schemas.microsoft.com/office/drawing/2014/main" id="{FDB7B6D9-04D5-49AC-B8F9-6A6415A04C25}"/>
              </a:ext>
            </a:extLst>
          </p:cNvPr>
          <p:cNvGrpSpPr/>
          <p:nvPr/>
        </p:nvGrpSpPr>
        <p:grpSpPr>
          <a:xfrm>
            <a:off x="5817280" y="1698165"/>
            <a:ext cx="3136033" cy="1901372"/>
            <a:chOff x="4365701" y="1531189"/>
            <a:chExt cx="3136032" cy="1901371"/>
          </a:xfrm>
        </p:grpSpPr>
        <p:pic>
          <p:nvPicPr>
            <p:cNvPr id="17" name="Picture 16">
              <a:extLst>
                <a:ext uri="{FF2B5EF4-FFF2-40B4-BE49-F238E27FC236}">
                  <a16:creationId xmlns:a16="http://schemas.microsoft.com/office/drawing/2014/main" id="{24B5CB07-353A-4B5A-9321-0773D68DD357}"/>
                </a:ext>
              </a:extLst>
            </p:cNvPr>
            <p:cNvPicPr>
              <a:picLocks noChangeAspect="1"/>
            </p:cNvPicPr>
            <p:nvPr/>
          </p:nvPicPr>
          <p:blipFill rotWithShape="1">
            <a:blip r:embed="rId2"/>
            <a:srcRect l="2776" t="21006" r="65964" b="43054"/>
            <a:stretch/>
          </p:blipFill>
          <p:spPr>
            <a:xfrm>
              <a:off x="4365701" y="1531189"/>
              <a:ext cx="3136032" cy="1901371"/>
            </a:xfrm>
            <a:prstGeom prst="rect">
              <a:avLst/>
            </a:prstGeom>
            <a:ln>
              <a:solidFill>
                <a:schemeClr val="tx1"/>
              </a:solidFill>
            </a:ln>
            <a:effectLst/>
          </p:spPr>
        </p:pic>
        <p:sp>
          <p:nvSpPr>
            <p:cNvPr id="14" name="Oval 13">
              <a:extLst>
                <a:ext uri="{FF2B5EF4-FFF2-40B4-BE49-F238E27FC236}">
                  <a16:creationId xmlns:a16="http://schemas.microsoft.com/office/drawing/2014/main" id="{D93D3480-6C36-4539-9117-315FE81BBFCA}"/>
                </a:ext>
              </a:extLst>
            </p:cNvPr>
            <p:cNvSpPr/>
            <p:nvPr/>
          </p:nvSpPr>
          <p:spPr bwMode="gray">
            <a:xfrm>
              <a:off x="6553224" y="2661147"/>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sp>
          <p:nvSpPr>
            <p:cNvPr id="16" name="Oval 15">
              <a:extLst>
                <a:ext uri="{FF2B5EF4-FFF2-40B4-BE49-F238E27FC236}">
                  <a16:creationId xmlns:a16="http://schemas.microsoft.com/office/drawing/2014/main" id="{FAEF722C-FDDF-4352-A9D4-F81A33ED1B0C}"/>
                </a:ext>
              </a:extLst>
            </p:cNvPr>
            <p:cNvSpPr/>
            <p:nvPr/>
          </p:nvSpPr>
          <p:spPr bwMode="gray">
            <a:xfrm>
              <a:off x="6084097" y="1834908"/>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grpSp>
      <p:sp>
        <p:nvSpPr>
          <p:cNvPr id="20" name="TextBox 19">
            <a:extLst>
              <a:ext uri="{FF2B5EF4-FFF2-40B4-BE49-F238E27FC236}">
                <a16:creationId xmlns:a16="http://schemas.microsoft.com/office/drawing/2014/main" id="{E2E2927F-62F1-4EF9-86BC-17A78CC6EF81}"/>
              </a:ext>
            </a:extLst>
          </p:cNvPr>
          <p:cNvSpPr txBox="1"/>
          <p:nvPr/>
        </p:nvSpPr>
        <p:spPr>
          <a:xfrm>
            <a:off x="504002" y="1390457"/>
            <a:ext cx="4895230" cy="1935337"/>
          </a:xfrm>
          <a:prstGeom prst="rect">
            <a:avLst/>
          </a:prstGeom>
          <a:noFill/>
        </p:spPr>
        <p:txBody>
          <a:bodyPr wrap="square" lIns="0" tIns="0" rIns="0" bIns="0" rtlCol="0">
            <a:noAutofit/>
          </a:bodyPr>
          <a:lstStyle/>
          <a:p>
            <a:pPr marL="342902" indent="-342902" defTabSz="914407">
              <a:lnSpc>
                <a:spcPts val="1700"/>
              </a:lnSpc>
              <a:spcAft>
                <a:spcPts val="600"/>
              </a:spcAft>
              <a:buClr>
                <a:srgbClr val="F0AB00"/>
              </a:buClr>
              <a:buSzPct val="100000"/>
              <a:buFont typeface="+mj-lt"/>
              <a:buAutoNum type="arabicPeriod"/>
            </a:pPr>
            <a:r>
              <a:rPr lang="en-US" sz="1400" b="1" dirty="0">
                <a:solidFill>
                  <a:srgbClr val="000000"/>
                </a:solidFill>
              </a:rPr>
              <a:t>Select </a:t>
            </a:r>
            <a:r>
              <a:rPr lang="en-US" sz="1400" dirty="0">
                <a:solidFill>
                  <a:srgbClr val="000000"/>
                </a:solidFill>
              </a:rPr>
              <a:t>Electronic Invoice Routing.</a:t>
            </a:r>
          </a:p>
          <a:p>
            <a:pPr marL="342902" indent="-342902" defTabSz="914407">
              <a:lnSpc>
                <a:spcPts val="1700"/>
              </a:lnSpc>
              <a:spcAft>
                <a:spcPts val="600"/>
              </a:spcAft>
              <a:buClr>
                <a:srgbClr val="F0AB00"/>
              </a:buClr>
              <a:buSzPct val="100000"/>
              <a:buFont typeface="+mj-lt"/>
              <a:buAutoNum type="arabicPeriod"/>
            </a:pPr>
            <a:r>
              <a:rPr lang="en-US" sz="1400" b="1" dirty="0">
                <a:solidFill>
                  <a:srgbClr val="000000"/>
                </a:solidFill>
              </a:rPr>
              <a:t>Choose </a:t>
            </a:r>
            <a:r>
              <a:rPr lang="en-US" sz="1400" dirty="0">
                <a:solidFill>
                  <a:srgbClr val="000000"/>
                </a:solidFill>
              </a:rPr>
              <a:t>one of the following methods for Electronic Invoice Routing: Online; cXML; EDI. It is recommended to configure Notifications to email (the same way as in Order Routing).</a:t>
            </a:r>
          </a:p>
          <a:p>
            <a:pPr marL="355603" indent="-342902" defTabSz="914407">
              <a:lnSpc>
                <a:spcPts val="1700"/>
              </a:lnSpc>
              <a:spcAft>
                <a:spcPts val="600"/>
              </a:spcAft>
              <a:buClr>
                <a:srgbClr val="F0AB00"/>
              </a:buClr>
              <a:buSzPct val="100000"/>
              <a:buFont typeface="+mj-lt"/>
              <a:buAutoNum type="arabicPeriod"/>
              <a:tabLst>
                <a:tab pos="355603" algn="l"/>
              </a:tabLst>
            </a:pPr>
            <a:r>
              <a:rPr lang="en-US" sz="1400" b="1" dirty="0">
                <a:solidFill>
                  <a:srgbClr val="000000"/>
                </a:solidFill>
              </a:rPr>
              <a:t>Click </a:t>
            </a:r>
            <a:r>
              <a:rPr lang="en-US" sz="1400" dirty="0">
                <a:solidFill>
                  <a:srgbClr val="000000"/>
                </a:solidFill>
              </a:rPr>
              <a:t>on Tax Invoicing for Tax Information and Archiving sub-tab to enter Tax Id, VAT Id and other supporting data.</a:t>
            </a:r>
            <a:endParaRPr lang="en-US" sz="1400" b="1" dirty="0">
              <a:solidFill>
                <a:srgbClr val="000000"/>
              </a:solidFill>
            </a:endParaRPr>
          </a:p>
        </p:txBody>
      </p:sp>
      <p:sp>
        <p:nvSpPr>
          <p:cNvPr id="21" name="object 31">
            <a:hlinkClick r:id="rId3" action="ppaction://hlinksldjump"/>
            <a:extLst>
              <a:ext uri="{FF2B5EF4-FFF2-40B4-BE49-F238E27FC236}">
                <a16:creationId xmlns:a16="http://schemas.microsoft.com/office/drawing/2014/main" id="{34CE7A26-7651-4EE2-AB17-E58E7F345D7F}"/>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2" name="object 29">
            <a:hlinkClick r:id="rId4" action="ppaction://hlinksldjump"/>
            <a:extLst>
              <a:ext uri="{FF2B5EF4-FFF2-40B4-BE49-F238E27FC236}">
                <a16:creationId xmlns:a16="http://schemas.microsoft.com/office/drawing/2014/main" id="{5F98F450-06E6-4034-BC8E-28A71B2FD486}"/>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3" name="object 31">
            <a:hlinkClick r:id="rId5" action="ppaction://hlinksldjump"/>
            <a:extLst>
              <a:ext uri="{FF2B5EF4-FFF2-40B4-BE49-F238E27FC236}">
                <a16:creationId xmlns:a16="http://schemas.microsoft.com/office/drawing/2014/main" id="{D9320D7F-BF5E-4811-8A02-A0590BFD8757}"/>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4" name="object 48">
            <a:extLst>
              <a:ext uri="{FF2B5EF4-FFF2-40B4-BE49-F238E27FC236}">
                <a16:creationId xmlns:a16="http://schemas.microsoft.com/office/drawing/2014/main" id="{144CA37A-58A9-4ABF-A0EE-83F2633B0F3C}"/>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5" name="object 31">
            <a:hlinkClick r:id="rId6" action="ppaction://hlinksldjump"/>
            <a:extLst>
              <a:ext uri="{FF2B5EF4-FFF2-40B4-BE49-F238E27FC236}">
                <a16:creationId xmlns:a16="http://schemas.microsoft.com/office/drawing/2014/main" id="{4F19BDA4-7FDE-477B-810C-D64A3EACB2A0}"/>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6" name="object 31">
            <a:hlinkClick r:id="rId7" action="ppaction://hlinksldjump"/>
            <a:extLst>
              <a:ext uri="{FF2B5EF4-FFF2-40B4-BE49-F238E27FC236}">
                <a16:creationId xmlns:a16="http://schemas.microsoft.com/office/drawing/2014/main" id="{0F9D1342-407B-4305-B161-4EDF5749B4E4}"/>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7" name="object 31">
            <a:hlinkClick r:id="rId7" action="ppaction://hlinksldjump"/>
            <a:extLst>
              <a:ext uri="{FF2B5EF4-FFF2-40B4-BE49-F238E27FC236}">
                <a16:creationId xmlns:a16="http://schemas.microsoft.com/office/drawing/2014/main" id="{2F5C84CD-2BC1-413F-8CFE-11EB61F21992}"/>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8" name="object 31">
            <a:hlinkClick r:id="rId8" action="ppaction://hlinksldjump"/>
            <a:extLst>
              <a:ext uri="{FF2B5EF4-FFF2-40B4-BE49-F238E27FC236}">
                <a16:creationId xmlns:a16="http://schemas.microsoft.com/office/drawing/2014/main" id="{76696402-3B4C-49FD-AE56-4126EDDE241F}"/>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1E2FD28D-D253-4427-AF7C-FB10359BF392}"/>
              </a:ext>
            </a:extLst>
          </p:cNvPr>
          <p:cNvPicPr>
            <a:picLocks noChangeAspect="1"/>
          </p:cNvPicPr>
          <p:nvPr/>
        </p:nvPicPr>
        <p:blipFill>
          <a:blip r:embed="rId9"/>
          <a:stretch>
            <a:fillRect/>
          </a:stretch>
        </p:blipFill>
        <p:spPr>
          <a:xfrm>
            <a:off x="6019118" y="3613755"/>
            <a:ext cx="2732354" cy="1485207"/>
          </a:xfrm>
          <a:prstGeom prst="rect">
            <a:avLst/>
          </a:prstGeom>
        </p:spPr>
      </p:pic>
      <p:sp>
        <p:nvSpPr>
          <p:cNvPr id="29" name="Oval 28">
            <a:extLst>
              <a:ext uri="{FF2B5EF4-FFF2-40B4-BE49-F238E27FC236}">
                <a16:creationId xmlns:a16="http://schemas.microsoft.com/office/drawing/2014/main" id="{D23E5E47-4897-4461-8EF3-343413F795EB}"/>
              </a:ext>
            </a:extLst>
          </p:cNvPr>
          <p:cNvSpPr/>
          <p:nvPr/>
        </p:nvSpPr>
        <p:spPr bwMode="gray">
          <a:xfrm>
            <a:off x="6608199" y="4411256"/>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pic>
        <p:nvPicPr>
          <p:cNvPr id="4" name="Picture 3">
            <a:extLst>
              <a:ext uri="{FF2B5EF4-FFF2-40B4-BE49-F238E27FC236}">
                <a16:creationId xmlns:a16="http://schemas.microsoft.com/office/drawing/2014/main" id="{AFE24628-D7FE-4188-9B43-D8913EFAE5FF}"/>
              </a:ext>
            </a:extLst>
          </p:cNvPr>
          <p:cNvPicPr>
            <a:picLocks noChangeAspect="1"/>
          </p:cNvPicPr>
          <p:nvPr/>
        </p:nvPicPr>
        <p:blipFill>
          <a:blip r:embed="rId10"/>
          <a:stretch>
            <a:fillRect/>
          </a:stretch>
        </p:blipFill>
        <p:spPr>
          <a:xfrm>
            <a:off x="9015990" y="2220959"/>
            <a:ext cx="2354553" cy="2440983"/>
          </a:xfrm>
          <a:prstGeom prst="rect">
            <a:avLst/>
          </a:prstGeom>
        </p:spPr>
      </p:pic>
      <p:sp>
        <p:nvSpPr>
          <p:cNvPr id="30" name="Oval 29">
            <a:extLst>
              <a:ext uri="{FF2B5EF4-FFF2-40B4-BE49-F238E27FC236}">
                <a16:creationId xmlns:a16="http://schemas.microsoft.com/office/drawing/2014/main" id="{9710792B-1E47-401D-B45D-53C17DF86A43}"/>
              </a:ext>
            </a:extLst>
          </p:cNvPr>
          <p:cNvSpPr/>
          <p:nvPr/>
        </p:nvSpPr>
        <p:spPr bwMode="gray">
          <a:xfrm>
            <a:off x="10083132" y="2886806"/>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pic>
        <p:nvPicPr>
          <p:cNvPr id="5" name="Picture 4">
            <a:extLst>
              <a:ext uri="{FF2B5EF4-FFF2-40B4-BE49-F238E27FC236}">
                <a16:creationId xmlns:a16="http://schemas.microsoft.com/office/drawing/2014/main" id="{47AAEC54-EBEC-352D-CD12-17EC0823CAAF}"/>
              </a:ext>
            </a:extLst>
          </p:cNvPr>
          <p:cNvPicPr>
            <a:picLocks noChangeAspect="1"/>
          </p:cNvPicPr>
          <p:nvPr/>
        </p:nvPicPr>
        <p:blipFill>
          <a:blip r:embed="rId11"/>
          <a:stretch>
            <a:fillRect/>
          </a:stretch>
        </p:blipFill>
        <p:spPr>
          <a:xfrm>
            <a:off x="318953" y="6387684"/>
            <a:ext cx="3974937" cy="274344"/>
          </a:xfrm>
          <a:prstGeom prst="rect">
            <a:avLst/>
          </a:prstGeom>
        </p:spPr>
      </p:pic>
    </p:spTree>
    <p:extLst>
      <p:ext uri="{BB962C8B-B14F-4D97-AF65-F5344CB8AC3E}">
        <p14:creationId xmlns:p14="http://schemas.microsoft.com/office/powerpoint/2010/main" val="2152970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Configure Your Remittance Information</a:t>
            </a:r>
          </a:p>
        </p:txBody>
      </p:sp>
      <p:grpSp>
        <p:nvGrpSpPr>
          <p:cNvPr id="11" name="Group 10">
            <a:extLst>
              <a:ext uri="{FF2B5EF4-FFF2-40B4-BE49-F238E27FC236}">
                <a16:creationId xmlns:a16="http://schemas.microsoft.com/office/drawing/2014/main" id="{AF11263D-E252-4E0C-B5A4-3DC081822223}"/>
              </a:ext>
            </a:extLst>
          </p:cNvPr>
          <p:cNvGrpSpPr/>
          <p:nvPr/>
        </p:nvGrpSpPr>
        <p:grpSpPr>
          <a:xfrm>
            <a:off x="5880256" y="1512001"/>
            <a:ext cx="3149981" cy="4343509"/>
            <a:chOff x="4241419" y="1757253"/>
            <a:chExt cx="3149981" cy="4343509"/>
          </a:xfrm>
        </p:grpSpPr>
        <p:pic>
          <p:nvPicPr>
            <p:cNvPr id="13" name="Picture 12">
              <a:extLst>
                <a:ext uri="{FF2B5EF4-FFF2-40B4-BE49-F238E27FC236}">
                  <a16:creationId xmlns:a16="http://schemas.microsoft.com/office/drawing/2014/main" id="{303D401F-9D9C-4759-B075-5DE5650F1494}"/>
                </a:ext>
              </a:extLst>
            </p:cNvPr>
            <p:cNvPicPr>
              <a:picLocks noChangeAspect="1"/>
            </p:cNvPicPr>
            <p:nvPr/>
          </p:nvPicPr>
          <p:blipFill rotWithShape="1">
            <a:blip r:embed="rId2"/>
            <a:srcRect l="1235" t="14509" r="59561" b="52157"/>
            <a:stretch/>
          </p:blipFill>
          <p:spPr>
            <a:xfrm>
              <a:off x="4249196" y="1757253"/>
              <a:ext cx="3141422" cy="1435797"/>
            </a:xfrm>
            <a:prstGeom prst="rect">
              <a:avLst/>
            </a:prstGeom>
            <a:ln>
              <a:solidFill>
                <a:schemeClr val="tx1"/>
              </a:solidFill>
            </a:ln>
            <a:effectLst/>
          </p:spPr>
        </p:pic>
        <p:pic>
          <p:nvPicPr>
            <p:cNvPr id="14" name="Picture 13">
              <a:extLst>
                <a:ext uri="{FF2B5EF4-FFF2-40B4-BE49-F238E27FC236}">
                  <a16:creationId xmlns:a16="http://schemas.microsoft.com/office/drawing/2014/main" id="{FA0072F6-F307-4179-A8EA-B5D7E8FD886B}"/>
                </a:ext>
              </a:extLst>
            </p:cNvPr>
            <p:cNvPicPr>
              <a:picLocks noChangeAspect="1"/>
            </p:cNvPicPr>
            <p:nvPr/>
          </p:nvPicPr>
          <p:blipFill rotWithShape="1">
            <a:blip r:embed="rId3"/>
            <a:srcRect t="-1" r="16826" b="6067"/>
            <a:stretch/>
          </p:blipFill>
          <p:spPr>
            <a:xfrm>
              <a:off x="4241419" y="3269113"/>
              <a:ext cx="3149981" cy="2722112"/>
            </a:xfrm>
            <a:prstGeom prst="rect">
              <a:avLst/>
            </a:prstGeom>
            <a:ln>
              <a:solidFill>
                <a:schemeClr val="tx1"/>
              </a:solidFill>
            </a:ln>
            <a:effectLst/>
          </p:spPr>
        </p:pic>
        <p:sp>
          <p:nvSpPr>
            <p:cNvPr id="16" name="Oval 15">
              <a:extLst>
                <a:ext uri="{FF2B5EF4-FFF2-40B4-BE49-F238E27FC236}">
                  <a16:creationId xmlns:a16="http://schemas.microsoft.com/office/drawing/2014/main" id="{E7DB6180-EC59-479D-88B1-AB40E6E30791}"/>
                </a:ext>
              </a:extLst>
            </p:cNvPr>
            <p:cNvSpPr/>
            <p:nvPr/>
          </p:nvSpPr>
          <p:spPr bwMode="gray">
            <a:xfrm>
              <a:off x="6155823" y="2846697"/>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sp>
          <p:nvSpPr>
            <p:cNvPr id="17" name="Oval 16">
              <a:extLst>
                <a:ext uri="{FF2B5EF4-FFF2-40B4-BE49-F238E27FC236}">
                  <a16:creationId xmlns:a16="http://schemas.microsoft.com/office/drawing/2014/main" id="{0102C0E7-53C6-4AE7-A6F5-8AA89D881B01}"/>
                </a:ext>
              </a:extLst>
            </p:cNvPr>
            <p:cNvSpPr/>
            <p:nvPr/>
          </p:nvSpPr>
          <p:spPr bwMode="gray">
            <a:xfrm>
              <a:off x="6155822" y="3936141"/>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sp>
          <p:nvSpPr>
            <p:cNvPr id="18" name="Oval 17">
              <a:extLst>
                <a:ext uri="{FF2B5EF4-FFF2-40B4-BE49-F238E27FC236}">
                  <a16:creationId xmlns:a16="http://schemas.microsoft.com/office/drawing/2014/main" id="{5AF22534-4AF7-4B5A-971A-A62D91E27A3E}"/>
                </a:ext>
              </a:extLst>
            </p:cNvPr>
            <p:cNvSpPr/>
            <p:nvPr/>
          </p:nvSpPr>
          <p:spPr bwMode="gray">
            <a:xfrm>
              <a:off x="5843241" y="5881687"/>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4</a:t>
              </a:r>
            </a:p>
          </p:txBody>
        </p:sp>
      </p:grpSp>
      <p:sp>
        <p:nvSpPr>
          <p:cNvPr id="19" name="TextBox 18">
            <a:extLst>
              <a:ext uri="{FF2B5EF4-FFF2-40B4-BE49-F238E27FC236}">
                <a16:creationId xmlns:a16="http://schemas.microsoft.com/office/drawing/2014/main" id="{8E256091-95DE-47AC-A0D5-B6802B1CBB97}"/>
              </a:ext>
            </a:extLst>
          </p:cNvPr>
          <p:cNvSpPr txBox="1"/>
          <p:nvPr/>
        </p:nvSpPr>
        <p:spPr>
          <a:xfrm>
            <a:off x="504001" y="1246927"/>
            <a:ext cx="4071468" cy="4499045"/>
          </a:xfrm>
          <a:prstGeom prst="rect">
            <a:avLst/>
          </a:prstGeom>
          <a:noFill/>
        </p:spPr>
        <p:txBody>
          <a:bodyPr wrap="square" lIns="0" tIns="0" rIns="0" bIns="0" rtlCol="0">
            <a:noAutofit/>
          </a:bodyPr>
          <a:lstStyle/>
          <a:p>
            <a:pPr marL="342902" indent="-342902" defTabSz="914407">
              <a:lnSpc>
                <a:spcPts val="1700"/>
              </a:lnSpc>
              <a:spcAft>
                <a:spcPts val="600"/>
              </a:spcAft>
              <a:buClr>
                <a:srgbClr val="F0AB00"/>
              </a:buClr>
              <a:buSzPct val="100000"/>
              <a:buFontTx/>
              <a:buAutoNum type="arabicPeriod"/>
            </a:pPr>
            <a:r>
              <a:rPr lang="en-US" sz="1400" b="1" dirty="0">
                <a:solidFill>
                  <a:srgbClr val="000000"/>
                </a:solidFill>
              </a:rPr>
              <a:t>From the Company Settings </a:t>
            </a:r>
            <a:r>
              <a:rPr lang="en-US" sz="1400" dirty="0">
                <a:solidFill>
                  <a:srgbClr val="000000"/>
                </a:solidFill>
              </a:rPr>
              <a:t>dropdown menu, select click</a:t>
            </a:r>
            <a:r>
              <a:rPr lang="en-US" sz="1400" b="1" dirty="0">
                <a:solidFill>
                  <a:srgbClr val="000000"/>
                </a:solidFill>
              </a:rPr>
              <a:t> </a:t>
            </a:r>
            <a:r>
              <a:rPr lang="en-US" sz="1400" dirty="0">
                <a:solidFill>
                  <a:srgbClr val="000000"/>
                </a:solidFill>
              </a:rPr>
              <a:t>on </a:t>
            </a:r>
            <a:r>
              <a:rPr lang="en-US" sz="1400" b="1" dirty="0">
                <a:solidFill>
                  <a:srgbClr val="000000"/>
                </a:solidFill>
              </a:rPr>
              <a:t>Remittances.</a:t>
            </a:r>
          </a:p>
          <a:p>
            <a:pPr marL="342902" indent="-342902" defTabSz="914407">
              <a:lnSpc>
                <a:spcPts val="1700"/>
              </a:lnSpc>
              <a:spcAft>
                <a:spcPts val="600"/>
              </a:spcAft>
              <a:buClr>
                <a:srgbClr val="F0AB00"/>
              </a:buClr>
              <a:buSzPct val="100000"/>
              <a:buFontTx/>
              <a:buAutoNum type="arabicPeriod"/>
            </a:pPr>
            <a:r>
              <a:rPr lang="en-US" sz="1400" b="1" dirty="0">
                <a:solidFill>
                  <a:srgbClr val="000000"/>
                </a:solidFill>
                <a:cs typeface="Arial" charset="0"/>
              </a:rPr>
              <a:t>Click</a:t>
            </a:r>
            <a:r>
              <a:rPr lang="en-US" sz="1400" dirty="0">
                <a:solidFill>
                  <a:srgbClr val="000000"/>
                </a:solidFill>
                <a:cs typeface="Arial" charset="0"/>
              </a:rPr>
              <a:t> Create to create new company remittance information, or Edit, if you need to change existing information.</a:t>
            </a:r>
          </a:p>
          <a:p>
            <a:pPr marL="342902" indent="-342902" defTabSz="914407">
              <a:lnSpc>
                <a:spcPts val="1700"/>
              </a:lnSpc>
              <a:spcAft>
                <a:spcPts val="600"/>
              </a:spcAft>
              <a:buClr>
                <a:srgbClr val="F0AB00"/>
              </a:buClr>
              <a:buSzPct val="100000"/>
              <a:buFontTx/>
              <a:buAutoNum type="arabicPeriod"/>
            </a:pPr>
            <a:r>
              <a:rPr lang="en-US" sz="1400" b="1" dirty="0">
                <a:solidFill>
                  <a:srgbClr val="000000"/>
                </a:solidFill>
                <a:latin typeface="Arial" pitchFamily="34" charset="0"/>
                <a:cs typeface="Arial" pitchFamily="34" charset="0"/>
              </a:rPr>
              <a:t>Complete</a:t>
            </a:r>
            <a:r>
              <a:rPr lang="en-US" sz="1400" dirty="0">
                <a:solidFill>
                  <a:srgbClr val="000000"/>
                </a:solidFill>
                <a:latin typeface="Arial" pitchFamily="34" charset="0"/>
                <a:cs typeface="Arial" pitchFamily="34" charset="0"/>
              </a:rPr>
              <a:t> all required fields marked by an asterisk in the EFT/Check Remittances section.</a:t>
            </a:r>
          </a:p>
          <a:p>
            <a:pPr marL="342902" indent="-342902" defTabSz="914407">
              <a:lnSpc>
                <a:spcPts val="1700"/>
              </a:lnSpc>
              <a:spcAft>
                <a:spcPts val="600"/>
              </a:spcAft>
              <a:buClr>
                <a:srgbClr val="F0AB00"/>
              </a:buClr>
              <a:buSzPct val="100000"/>
              <a:buFontTx/>
              <a:buAutoNum type="arabicPeriod"/>
            </a:pPr>
            <a:r>
              <a:rPr lang="en-US" altLang="ja-JP" sz="1400" b="1" dirty="0">
                <a:solidFill>
                  <a:srgbClr val="000000"/>
                </a:solidFill>
                <a:latin typeface="Arial" pitchFamily="34" charset="0"/>
                <a:ea typeface="ＭＳ Ｐゴシック" charset="-128"/>
                <a:cs typeface="Arial" pitchFamily="34" charset="0"/>
              </a:rPr>
              <a:t>Select</a:t>
            </a:r>
            <a:r>
              <a:rPr lang="en-US" altLang="ja-JP" sz="1400" dirty="0">
                <a:solidFill>
                  <a:srgbClr val="000000"/>
                </a:solidFill>
                <a:latin typeface="Arial" pitchFamily="34" charset="0"/>
                <a:ea typeface="ＭＳ Ｐゴシック" charset="-128"/>
                <a:cs typeface="Arial" pitchFamily="34" charset="0"/>
              </a:rPr>
              <a:t> one of your Remittance Addresses as a default if you have more than one. </a:t>
            </a:r>
            <a:r>
              <a:rPr lang="en-US" sz="1400" dirty="0">
                <a:solidFill>
                  <a:srgbClr val="000000"/>
                </a:solidFill>
                <a:latin typeface="Arial" pitchFamily="34" charset="0"/>
                <a:cs typeface="Arial" pitchFamily="34" charset="0"/>
              </a:rPr>
              <a:t>If needed, assign </a:t>
            </a:r>
            <a:r>
              <a:rPr lang="en-US" sz="1400" b="1" dirty="0">
                <a:solidFill>
                  <a:srgbClr val="000000"/>
                </a:solidFill>
                <a:latin typeface="Arial" pitchFamily="34" charset="0"/>
                <a:cs typeface="Arial" pitchFamily="34" charset="0"/>
              </a:rPr>
              <a:t>Remittance IDs </a:t>
            </a:r>
            <a:r>
              <a:rPr lang="en-US" sz="1400" dirty="0">
                <a:solidFill>
                  <a:srgbClr val="000000"/>
                </a:solidFill>
                <a:latin typeface="Arial" pitchFamily="34" charset="0"/>
                <a:cs typeface="Arial" pitchFamily="34" charset="0"/>
              </a:rPr>
              <a:t>for this address for each of your customers. Clients may ask you to assign IDs to your addresses so they can refer to the addresses uniquely. Each client can assign different IDs.</a:t>
            </a:r>
          </a:p>
          <a:p>
            <a:pPr marL="887290" lvl="1" indent="-342902" defTabSz="914407">
              <a:lnSpc>
                <a:spcPts val="1700"/>
              </a:lnSpc>
              <a:spcAft>
                <a:spcPts val="600"/>
              </a:spcAft>
              <a:buClr>
                <a:srgbClr val="F0AB00"/>
              </a:buClr>
            </a:pPr>
            <a:r>
              <a:rPr lang="en-US" sz="1400" dirty="0">
                <a:latin typeface="Arial" pitchFamily="34" charset="0"/>
                <a:ea typeface="ＭＳ Ｐゴシック" charset="-128"/>
                <a:cs typeface="Arial" pitchFamily="34" charset="0"/>
              </a:rPr>
              <a:t>Your T-Mobile </a:t>
            </a:r>
            <a:r>
              <a:rPr lang="en-US" sz="1400" dirty="0"/>
              <a:t>10 digit remittance ID beginning with 4000XXXXXX associated with your remittance address is required when creating invoices!</a:t>
            </a:r>
          </a:p>
          <a:p>
            <a:pPr marL="342902" indent="-342902" defTabSz="914407">
              <a:lnSpc>
                <a:spcPts val="1700"/>
              </a:lnSpc>
              <a:spcAft>
                <a:spcPts val="600"/>
              </a:spcAft>
              <a:buClr>
                <a:srgbClr val="F0AB00"/>
              </a:buClr>
              <a:buSzPct val="100000"/>
              <a:buFontTx/>
              <a:buAutoNum type="arabicPeriod"/>
            </a:pPr>
            <a:endParaRPr lang="en-US" sz="1400" dirty="0">
              <a:solidFill>
                <a:srgbClr val="000000"/>
              </a:solidFill>
              <a:latin typeface="Arial" pitchFamily="34" charset="0"/>
              <a:cs typeface="Arial" pitchFamily="34" charset="0"/>
            </a:endParaRPr>
          </a:p>
          <a:p>
            <a:pPr marL="342902" indent="-342902" defTabSz="914407">
              <a:lnSpc>
                <a:spcPts val="1700"/>
              </a:lnSpc>
              <a:spcAft>
                <a:spcPts val="600"/>
              </a:spcAft>
              <a:buClr>
                <a:srgbClr val="F0AB00"/>
              </a:buClr>
              <a:buSzPct val="100000"/>
              <a:buFontTx/>
              <a:buAutoNum type="arabicPeriod"/>
            </a:pPr>
            <a:endParaRPr lang="en-US" sz="1400" dirty="0">
              <a:solidFill>
                <a:srgbClr val="000000"/>
              </a:solidFill>
              <a:latin typeface="Arial" pitchFamily="34" charset="0"/>
              <a:ea typeface="ＭＳ Ｐゴシック" charset="-128"/>
              <a:cs typeface="Arial" pitchFamily="34" charset="0"/>
            </a:endParaRPr>
          </a:p>
          <a:p>
            <a:pPr marL="342902" indent="-342902" defTabSz="914407">
              <a:lnSpc>
                <a:spcPts val="1700"/>
              </a:lnSpc>
              <a:spcAft>
                <a:spcPts val="600"/>
              </a:spcAft>
              <a:buClr>
                <a:srgbClr val="F0AB00"/>
              </a:buClr>
              <a:buSzPct val="100000"/>
              <a:buFontTx/>
              <a:buAutoNum type="arabicPeriod"/>
            </a:pPr>
            <a:endParaRPr lang="en-US" sz="1400" dirty="0">
              <a:solidFill>
                <a:srgbClr val="FF0000"/>
              </a:solidFill>
              <a:ea typeface="ＭＳ Ｐゴシック" charset="-128"/>
            </a:endParaRPr>
          </a:p>
        </p:txBody>
      </p:sp>
      <p:sp>
        <p:nvSpPr>
          <p:cNvPr id="20" name="object 31">
            <a:hlinkClick r:id="rId4" action="ppaction://hlinksldjump"/>
            <a:extLst>
              <a:ext uri="{FF2B5EF4-FFF2-40B4-BE49-F238E27FC236}">
                <a16:creationId xmlns:a16="http://schemas.microsoft.com/office/drawing/2014/main" id="{1CF0148D-EAE7-4B87-91A0-B349572D52C0}"/>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rId5" action="ppaction://hlinksldjump"/>
            <a:extLst>
              <a:ext uri="{FF2B5EF4-FFF2-40B4-BE49-F238E27FC236}">
                <a16:creationId xmlns:a16="http://schemas.microsoft.com/office/drawing/2014/main" id="{A2E71E96-68B4-452F-A210-7B3AC2FBA79B}"/>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rId6" action="ppaction://hlinksldjump"/>
            <a:extLst>
              <a:ext uri="{FF2B5EF4-FFF2-40B4-BE49-F238E27FC236}">
                <a16:creationId xmlns:a16="http://schemas.microsoft.com/office/drawing/2014/main" id="{ACEF0C7E-5E0B-4653-9A14-D44266088C48}"/>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96C36AAB-DB9E-4E1D-A413-2EDD0EAD0B77}"/>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rId7" action="ppaction://hlinksldjump"/>
            <a:extLst>
              <a:ext uri="{FF2B5EF4-FFF2-40B4-BE49-F238E27FC236}">
                <a16:creationId xmlns:a16="http://schemas.microsoft.com/office/drawing/2014/main" id="{7FA12213-3024-42B9-82A1-81F016ADFAA8}"/>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rId8" action="ppaction://hlinksldjump"/>
            <a:extLst>
              <a:ext uri="{FF2B5EF4-FFF2-40B4-BE49-F238E27FC236}">
                <a16:creationId xmlns:a16="http://schemas.microsoft.com/office/drawing/2014/main" id="{0500EEAE-76B5-4B30-B5D8-89893576AC6D}"/>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rId8" action="ppaction://hlinksldjump"/>
            <a:extLst>
              <a:ext uri="{FF2B5EF4-FFF2-40B4-BE49-F238E27FC236}">
                <a16:creationId xmlns:a16="http://schemas.microsoft.com/office/drawing/2014/main" id="{2F5D9C82-7A7F-4ECD-9EA1-4DACA69A7CD8}"/>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rId9" action="ppaction://hlinksldjump"/>
            <a:extLst>
              <a:ext uri="{FF2B5EF4-FFF2-40B4-BE49-F238E27FC236}">
                <a16:creationId xmlns:a16="http://schemas.microsoft.com/office/drawing/2014/main" id="{E8D3ADAA-B787-42F3-8396-C0E02364551E}"/>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8" name="Picture 27">
            <a:extLst>
              <a:ext uri="{FF2B5EF4-FFF2-40B4-BE49-F238E27FC236}">
                <a16:creationId xmlns:a16="http://schemas.microsoft.com/office/drawing/2014/main" id="{7BC54237-456B-4C29-AB70-31362ABD44A6}"/>
              </a:ext>
            </a:extLst>
          </p:cNvPr>
          <p:cNvPicPr>
            <a:picLocks noChangeAspect="1"/>
          </p:cNvPicPr>
          <p:nvPr/>
        </p:nvPicPr>
        <p:blipFill>
          <a:blip r:embed="rId10"/>
          <a:stretch>
            <a:fillRect/>
          </a:stretch>
        </p:blipFill>
        <p:spPr>
          <a:xfrm>
            <a:off x="9101570" y="2334845"/>
            <a:ext cx="2110826" cy="2188309"/>
          </a:xfrm>
          <a:prstGeom prst="rect">
            <a:avLst/>
          </a:prstGeom>
        </p:spPr>
      </p:pic>
      <p:sp>
        <p:nvSpPr>
          <p:cNvPr id="29" name="Oval 28">
            <a:extLst>
              <a:ext uri="{FF2B5EF4-FFF2-40B4-BE49-F238E27FC236}">
                <a16:creationId xmlns:a16="http://schemas.microsoft.com/office/drawing/2014/main" id="{485401D6-AAB8-41C5-9FEB-3B65C99162F1}"/>
              </a:ext>
            </a:extLst>
          </p:cNvPr>
          <p:cNvSpPr/>
          <p:nvPr/>
        </p:nvSpPr>
        <p:spPr bwMode="gray">
          <a:xfrm>
            <a:off x="10041059" y="3362751"/>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pic>
        <p:nvPicPr>
          <p:cNvPr id="3" name="Picture 2">
            <a:extLst>
              <a:ext uri="{FF2B5EF4-FFF2-40B4-BE49-F238E27FC236}">
                <a16:creationId xmlns:a16="http://schemas.microsoft.com/office/drawing/2014/main" id="{8B9A56AE-9D8C-F2B4-200E-36A926863CB6}"/>
              </a:ext>
            </a:extLst>
          </p:cNvPr>
          <p:cNvPicPr>
            <a:picLocks noChangeAspect="1"/>
          </p:cNvPicPr>
          <p:nvPr/>
        </p:nvPicPr>
        <p:blipFill>
          <a:blip r:embed="rId11"/>
          <a:stretch>
            <a:fillRect/>
          </a:stretch>
        </p:blipFill>
        <p:spPr>
          <a:xfrm>
            <a:off x="0" y="6487091"/>
            <a:ext cx="3974937" cy="274344"/>
          </a:xfrm>
          <a:prstGeom prst="rect">
            <a:avLst/>
          </a:prstGeom>
        </p:spPr>
      </p:pic>
    </p:spTree>
    <p:extLst>
      <p:ext uri="{BB962C8B-B14F-4D97-AF65-F5344CB8AC3E}">
        <p14:creationId xmlns:p14="http://schemas.microsoft.com/office/powerpoint/2010/main" val="2925654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Review Your Relationships</a:t>
            </a:r>
            <a:br>
              <a:rPr lang="en-US" dirty="0"/>
            </a:br>
            <a:r>
              <a:rPr lang="en-US" sz="2000" b="0" dirty="0"/>
              <a:t>Current and Potential</a:t>
            </a:r>
            <a:endParaRPr lang="en-US" dirty="0"/>
          </a:p>
        </p:txBody>
      </p:sp>
      <p:grpSp>
        <p:nvGrpSpPr>
          <p:cNvPr id="11" name="Group 10">
            <a:extLst>
              <a:ext uri="{FF2B5EF4-FFF2-40B4-BE49-F238E27FC236}">
                <a16:creationId xmlns:a16="http://schemas.microsoft.com/office/drawing/2014/main" id="{658BCFFA-DB1F-4DBB-97DE-C54545DC1D07}"/>
              </a:ext>
            </a:extLst>
          </p:cNvPr>
          <p:cNvGrpSpPr/>
          <p:nvPr/>
        </p:nvGrpSpPr>
        <p:grpSpPr>
          <a:xfrm>
            <a:off x="5063661" y="2048666"/>
            <a:ext cx="3823984" cy="3366906"/>
            <a:chOff x="3807741" y="2138253"/>
            <a:chExt cx="3823984" cy="3366906"/>
          </a:xfrm>
        </p:grpSpPr>
        <p:pic>
          <p:nvPicPr>
            <p:cNvPr id="12" name="Picture 11">
              <a:extLst>
                <a:ext uri="{FF2B5EF4-FFF2-40B4-BE49-F238E27FC236}">
                  <a16:creationId xmlns:a16="http://schemas.microsoft.com/office/drawing/2014/main" id="{44732D06-8697-4645-A96E-477346089EC1}"/>
                </a:ext>
              </a:extLst>
            </p:cNvPr>
            <p:cNvPicPr>
              <a:picLocks noChangeAspect="1"/>
            </p:cNvPicPr>
            <p:nvPr/>
          </p:nvPicPr>
          <p:blipFill rotWithShape="1">
            <a:blip r:embed="rId2"/>
            <a:srcRect l="1178" t="14857" r="52997" b="9311"/>
            <a:stretch/>
          </p:blipFill>
          <p:spPr>
            <a:xfrm>
              <a:off x="3807741" y="2138253"/>
              <a:ext cx="3823984" cy="3366906"/>
            </a:xfrm>
            <a:prstGeom prst="rect">
              <a:avLst/>
            </a:prstGeom>
            <a:ln>
              <a:solidFill>
                <a:schemeClr val="tx1"/>
              </a:solidFill>
            </a:ln>
            <a:effectLst/>
          </p:spPr>
        </p:pic>
        <p:sp>
          <p:nvSpPr>
            <p:cNvPr id="15" name="Oval 14">
              <a:extLst>
                <a:ext uri="{FF2B5EF4-FFF2-40B4-BE49-F238E27FC236}">
                  <a16:creationId xmlns:a16="http://schemas.microsoft.com/office/drawing/2014/main" id="{AF5502FE-D5DC-4F1A-89AD-5406E904D51F}"/>
                </a:ext>
              </a:extLst>
            </p:cNvPr>
            <p:cNvSpPr/>
            <p:nvPr/>
          </p:nvSpPr>
          <p:spPr bwMode="gray">
            <a:xfrm>
              <a:off x="4468591" y="312949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
          <p:nvSpPr>
            <p:cNvPr id="16" name="Oval 15">
              <a:extLst>
                <a:ext uri="{FF2B5EF4-FFF2-40B4-BE49-F238E27FC236}">
                  <a16:creationId xmlns:a16="http://schemas.microsoft.com/office/drawing/2014/main" id="{292BD4FC-CBF0-4A89-A95A-E19E7E6EC26A}"/>
                </a:ext>
              </a:extLst>
            </p:cNvPr>
            <p:cNvSpPr/>
            <p:nvPr/>
          </p:nvSpPr>
          <p:spPr bwMode="gray">
            <a:xfrm>
              <a:off x="5681811" y="263600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sp>
          <p:nvSpPr>
            <p:cNvPr id="17" name="Oval 16">
              <a:extLst>
                <a:ext uri="{FF2B5EF4-FFF2-40B4-BE49-F238E27FC236}">
                  <a16:creationId xmlns:a16="http://schemas.microsoft.com/office/drawing/2014/main" id="{42871AD2-F8B0-48DD-A554-22F888CB5525}"/>
                </a:ext>
              </a:extLst>
            </p:cNvPr>
            <p:cNvSpPr/>
            <p:nvPr/>
          </p:nvSpPr>
          <p:spPr bwMode="gray">
            <a:xfrm>
              <a:off x="4607752" y="406196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sp>
        <p:nvSpPr>
          <p:cNvPr id="18" name="TextBox 17">
            <a:extLst>
              <a:ext uri="{FF2B5EF4-FFF2-40B4-BE49-F238E27FC236}">
                <a16:creationId xmlns:a16="http://schemas.microsoft.com/office/drawing/2014/main" id="{1DD77F59-8F17-40F7-98C8-6548FF2EEDD9}"/>
              </a:ext>
            </a:extLst>
          </p:cNvPr>
          <p:cNvSpPr txBox="1"/>
          <p:nvPr/>
        </p:nvSpPr>
        <p:spPr>
          <a:xfrm>
            <a:off x="504001" y="1393228"/>
            <a:ext cx="3228878" cy="3597882"/>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AutoNum type="arabicPeriod"/>
            </a:pPr>
            <a:r>
              <a:rPr lang="en-US" sz="1400" b="1" dirty="0"/>
              <a:t>Click </a:t>
            </a:r>
            <a:r>
              <a:rPr lang="en-US" sz="1400" dirty="0"/>
              <a:t>on the Customer Relationships link in the </a:t>
            </a:r>
            <a:r>
              <a:rPr lang="en-US" sz="1400" b="1" dirty="0"/>
              <a:t>Company Settings</a:t>
            </a:r>
            <a:r>
              <a:rPr lang="en-US" sz="1400" dirty="0"/>
              <a:t> menu.</a:t>
            </a:r>
          </a:p>
          <a:p>
            <a:pPr marL="342900" indent="-342900">
              <a:lnSpc>
                <a:spcPts val="1700"/>
              </a:lnSpc>
              <a:spcBef>
                <a:spcPts val="0"/>
              </a:spcBef>
              <a:spcAft>
                <a:spcPts val="600"/>
              </a:spcAft>
              <a:buClr>
                <a:srgbClr val="F0AB00"/>
              </a:buClr>
              <a:buSzPct val="100000"/>
              <a:buFontTx/>
              <a:buAutoNum type="arabicPeriod"/>
            </a:pPr>
            <a:r>
              <a:rPr lang="en-US" sz="1400" b="1" dirty="0">
                <a:cs typeface="Arial" charset="0"/>
              </a:rPr>
              <a:t>Choose </a:t>
            </a:r>
            <a:r>
              <a:rPr lang="en-US" sz="1400" dirty="0">
                <a:cs typeface="Arial" charset="0"/>
              </a:rPr>
              <a:t>to accept customer relationships either automatically or manually. </a:t>
            </a:r>
          </a:p>
          <a:p>
            <a:pPr marL="342900" indent="-342900">
              <a:lnSpc>
                <a:spcPts val="1700"/>
              </a:lnSpc>
              <a:spcBef>
                <a:spcPts val="0"/>
              </a:spcBef>
              <a:spcAft>
                <a:spcPts val="600"/>
              </a:spcAft>
              <a:buClr>
                <a:srgbClr val="F0AB00"/>
              </a:buClr>
              <a:buSzPct val="100000"/>
              <a:buFontTx/>
              <a:buAutoNum type="arabicPeriod"/>
            </a:pPr>
            <a:r>
              <a:rPr lang="en-US" sz="1400" b="1" dirty="0">
                <a:cs typeface="Arial" charset="0"/>
              </a:rPr>
              <a:t>In the Pending Section</a:t>
            </a:r>
            <a:r>
              <a:rPr lang="en-US" sz="1400" dirty="0">
                <a:cs typeface="Arial" charset="0"/>
              </a:rPr>
              <a:t>, you can Approve or Reject pending relationship requests. In the Current Section, you can review your current customers’ profiles and information portals. You can also review rejected customers in the Rejected Section.</a:t>
            </a:r>
          </a:p>
          <a:p>
            <a:pPr marL="342900" indent="-342900">
              <a:lnSpc>
                <a:spcPts val="1700"/>
              </a:lnSpc>
              <a:spcBef>
                <a:spcPts val="0"/>
              </a:spcBef>
              <a:spcAft>
                <a:spcPts val="600"/>
              </a:spcAft>
              <a:buClr>
                <a:srgbClr val="F0AB00"/>
              </a:buClr>
              <a:buSzPct val="100000"/>
              <a:buFontTx/>
              <a:buAutoNum type="arabicPeriod"/>
            </a:pPr>
            <a:r>
              <a:rPr lang="en-US" sz="1400" b="1" dirty="0">
                <a:cs typeface="Arial" charset="0"/>
              </a:rPr>
              <a:t>Find</a:t>
            </a:r>
            <a:r>
              <a:rPr lang="en-US" sz="1400" dirty="0">
                <a:cs typeface="Arial" charset="0"/>
              </a:rPr>
              <a:t> potential customers in Potential Relationships tab.</a:t>
            </a:r>
          </a:p>
        </p:txBody>
      </p:sp>
      <p:sp>
        <p:nvSpPr>
          <p:cNvPr id="19" name="object 31">
            <a:hlinkClick r:id="rId3" action="ppaction://hlinksldjump"/>
            <a:extLst>
              <a:ext uri="{FF2B5EF4-FFF2-40B4-BE49-F238E27FC236}">
                <a16:creationId xmlns:a16="http://schemas.microsoft.com/office/drawing/2014/main" id="{2E7892DC-9FEE-472F-B36B-F7CC8E3194C8}"/>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4" action="ppaction://hlinksldjump"/>
            <a:extLst>
              <a:ext uri="{FF2B5EF4-FFF2-40B4-BE49-F238E27FC236}">
                <a16:creationId xmlns:a16="http://schemas.microsoft.com/office/drawing/2014/main" id="{5167EBD0-0387-40A4-B480-F919B5BED959}"/>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5" action="ppaction://hlinksldjump"/>
            <a:extLst>
              <a:ext uri="{FF2B5EF4-FFF2-40B4-BE49-F238E27FC236}">
                <a16:creationId xmlns:a16="http://schemas.microsoft.com/office/drawing/2014/main" id="{D33CC643-3DBD-4F3D-86E9-01C41DC6F337}"/>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63F84A2E-5265-4278-B368-FC45A486FC11}"/>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rId6" action="ppaction://hlinksldjump"/>
            <a:extLst>
              <a:ext uri="{FF2B5EF4-FFF2-40B4-BE49-F238E27FC236}">
                <a16:creationId xmlns:a16="http://schemas.microsoft.com/office/drawing/2014/main" id="{A99CD7BE-5CD8-421F-B7B3-5A399E8BD32C}"/>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rId7" action="ppaction://hlinksldjump"/>
            <a:extLst>
              <a:ext uri="{FF2B5EF4-FFF2-40B4-BE49-F238E27FC236}">
                <a16:creationId xmlns:a16="http://schemas.microsoft.com/office/drawing/2014/main" id="{DE90CE64-6625-4E6F-97EF-DA84E089E400}"/>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rId7" action="ppaction://hlinksldjump"/>
            <a:extLst>
              <a:ext uri="{FF2B5EF4-FFF2-40B4-BE49-F238E27FC236}">
                <a16:creationId xmlns:a16="http://schemas.microsoft.com/office/drawing/2014/main" id="{F8D4DFD9-2DE3-42A1-9B97-3DD1B1DA1AC1}"/>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rId8" action="ppaction://hlinksldjump"/>
            <a:extLst>
              <a:ext uri="{FF2B5EF4-FFF2-40B4-BE49-F238E27FC236}">
                <a16:creationId xmlns:a16="http://schemas.microsoft.com/office/drawing/2014/main" id="{551208C9-9546-4AD4-9C50-C5C72398C8A0}"/>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7" name="Picture 26">
            <a:extLst>
              <a:ext uri="{FF2B5EF4-FFF2-40B4-BE49-F238E27FC236}">
                <a16:creationId xmlns:a16="http://schemas.microsoft.com/office/drawing/2014/main" id="{2F548316-8889-4551-9A08-ECFF1F378306}"/>
              </a:ext>
            </a:extLst>
          </p:cNvPr>
          <p:cNvPicPr>
            <a:picLocks noChangeAspect="1"/>
          </p:cNvPicPr>
          <p:nvPr/>
        </p:nvPicPr>
        <p:blipFill>
          <a:blip r:embed="rId9"/>
          <a:stretch>
            <a:fillRect/>
          </a:stretch>
        </p:blipFill>
        <p:spPr>
          <a:xfrm>
            <a:off x="8958161" y="2765493"/>
            <a:ext cx="2110826" cy="2188309"/>
          </a:xfrm>
          <a:prstGeom prst="rect">
            <a:avLst/>
          </a:prstGeom>
        </p:spPr>
      </p:pic>
      <p:sp>
        <p:nvSpPr>
          <p:cNvPr id="28" name="Oval 27">
            <a:extLst>
              <a:ext uri="{FF2B5EF4-FFF2-40B4-BE49-F238E27FC236}">
                <a16:creationId xmlns:a16="http://schemas.microsoft.com/office/drawing/2014/main" id="{3BFC6AEB-8B41-4814-AB2A-DBE9B305F44F}"/>
              </a:ext>
            </a:extLst>
          </p:cNvPr>
          <p:cNvSpPr/>
          <p:nvPr/>
        </p:nvSpPr>
        <p:spPr bwMode="gray">
          <a:xfrm>
            <a:off x="8872175" y="3750109"/>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pic>
        <p:nvPicPr>
          <p:cNvPr id="3" name="Picture 2">
            <a:extLst>
              <a:ext uri="{FF2B5EF4-FFF2-40B4-BE49-F238E27FC236}">
                <a16:creationId xmlns:a16="http://schemas.microsoft.com/office/drawing/2014/main" id="{38CC5496-F770-7412-AB93-F42AA6F6E98A}"/>
              </a:ext>
            </a:extLst>
          </p:cNvPr>
          <p:cNvPicPr>
            <a:picLocks noChangeAspect="1"/>
          </p:cNvPicPr>
          <p:nvPr/>
        </p:nvPicPr>
        <p:blipFill>
          <a:blip r:embed="rId10"/>
          <a:stretch>
            <a:fillRect/>
          </a:stretch>
        </p:blipFill>
        <p:spPr>
          <a:xfrm>
            <a:off x="130971" y="6387684"/>
            <a:ext cx="3974937" cy="274344"/>
          </a:xfrm>
          <a:prstGeom prst="rect">
            <a:avLst/>
          </a:prstGeom>
        </p:spPr>
      </p:pic>
    </p:spTree>
    <p:extLst>
      <p:ext uri="{BB962C8B-B14F-4D97-AF65-F5344CB8AC3E}">
        <p14:creationId xmlns:p14="http://schemas.microsoft.com/office/powerpoint/2010/main" val="644978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Set Up User Accounts</a:t>
            </a:r>
            <a:br>
              <a:rPr lang="en-US" dirty="0"/>
            </a:br>
            <a:r>
              <a:rPr lang="en-US" sz="2000" b="0" dirty="0"/>
              <a:t>Roles and Permission Details</a:t>
            </a:r>
            <a:endParaRPr lang="en-US" dirty="0"/>
          </a:p>
        </p:txBody>
      </p:sp>
      <p:sp>
        <p:nvSpPr>
          <p:cNvPr id="11" name="TextBox 10">
            <a:extLst>
              <a:ext uri="{FF2B5EF4-FFF2-40B4-BE49-F238E27FC236}">
                <a16:creationId xmlns:a16="http://schemas.microsoft.com/office/drawing/2014/main" id="{78399F5A-5871-48EB-95B9-3985BA9326C2}"/>
              </a:ext>
            </a:extLst>
          </p:cNvPr>
          <p:cNvSpPr txBox="1"/>
          <p:nvPr/>
        </p:nvSpPr>
        <p:spPr>
          <a:xfrm>
            <a:off x="504001" y="1370880"/>
            <a:ext cx="8452388" cy="3318266"/>
          </a:xfrm>
          <a:prstGeom prst="rect">
            <a:avLst/>
          </a:prstGeom>
          <a:noFill/>
        </p:spPr>
        <p:txBody>
          <a:bodyPr wrap="square" lIns="0" tIns="0" rIns="0" bIns="0" rtlCol="0">
            <a:noAutofit/>
          </a:bodyPr>
          <a:lstStyle/>
          <a:p>
            <a:pPr eaLnBrk="1" hangingPunct="1">
              <a:spcBef>
                <a:spcPts val="0"/>
              </a:spcBef>
              <a:spcAft>
                <a:spcPts val="600"/>
              </a:spcAft>
              <a:buClr>
                <a:srgbClr val="FFC000"/>
              </a:buClr>
              <a:buSzPct val="120000"/>
            </a:pPr>
            <a:r>
              <a:rPr lang="en-US" sz="1400" b="1" kern="0" dirty="0"/>
              <a:t>Administrator</a:t>
            </a:r>
          </a:p>
          <a:p>
            <a:pPr marL="285750" indent="-285750">
              <a:spcAft>
                <a:spcPts val="600"/>
              </a:spcAft>
              <a:buClr>
                <a:srgbClr val="FFC000"/>
              </a:buClr>
              <a:buSzPct val="100000"/>
              <a:buFont typeface="Arial" pitchFamily="34" charset="0"/>
              <a:buChar char="•"/>
            </a:pPr>
            <a:r>
              <a:rPr lang="en-US" sz="1400" dirty="0"/>
              <a:t>There can only be one administrator per ANID</a:t>
            </a:r>
          </a:p>
          <a:p>
            <a:pPr marL="285750" indent="-285750" eaLnBrk="1" hangingPunct="1">
              <a:spcBef>
                <a:spcPts val="0"/>
              </a:spcBef>
              <a:spcAft>
                <a:spcPts val="600"/>
              </a:spcAft>
              <a:buClr>
                <a:srgbClr val="FFC000"/>
              </a:buClr>
              <a:buSzPct val="100000"/>
              <a:buFont typeface="Arial" pitchFamily="34" charset="0"/>
              <a:buChar char="•"/>
            </a:pPr>
            <a:r>
              <a:rPr lang="en-US" sz="1400" dirty="0"/>
              <a:t>Automatically linked to the username and login entered during registration</a:t>
            </a:r>
          </a:p>
          <a:p>
            <a:pPr marL="285750" indent="-285750" eaLnBrk="1" hangingPunct="1">
              <a:spcBef>
                <a:spcPts val="0"/>
              </a:spcBef>
              <a:spcAft>
                <a:spcPts val="600"/>
              </a:spcAft>
              <a:buClr>
                <a:srgbClr val="FFC000"/>
              </a:buClr>
              <a:buSzPct val="100000"/>
              <a:buFont typeface="Arial" pitchFamily="34" charset="0"/>
              <a:buChar char="•"/>
            </a:pPr>
            <a:r>
              <a:rPr lang="en-US" sz="1400" dirty="0"/>
              <a:t>Responsible for account set-up/configuration and management</a:t>
            </a:r>
          </a:p>
          <a:p>
            <a:pPr marL="285750" indent="-285750" eaLnBrk="1" hangingPunct="1">
              <a:spcBef>
                <a:spcPts val="0"/>
              </a:spcBef>
              <a:spcAft>
                <a:spcPts val="600"/>
              </a:spcAft>
              <a:buClr>
                <a:srgbClr val="FFC000"/>
              </a:buClr>
              <a:buSzPct val="100000"/>
              <a:buFont typeface="Arial" pitchFamily="34" charset="0"/>
              <a:buChar char="•"/>
            </a:pPr>
            <a:r>
              <a:rPr lang="en-US" sz="1400" dirty="0"/>
              <a:t>Primary point of contact for users with questions or problems</a:t>
            </a:r>
          </a:p>
          <a:p>
            <a:pPr marL="285750" indent="-285750" eaLnBrk="1" hangingPunct="1">
              <a:spcBef>
                <a:spcPts val="0"/>
              </a:spcBef>
              <a:spcAft>
                <a:spcPts val="600"/>
              </a:spcAft>
              <a:buClr>
                <a:srgbClr val="FFC000"/>
              </a:buClr>
              <a:buSzPct val="100000"/>
              <a:buFont typeface="Arial" pitchFamily="34" charset="0"/>
              <a:buChar char="•"/>
            </a:pPr>
            <a:r>
              <a:rPr lang="en-US" sz="1400" dirty="0"/>
              <a:t>Creates users and assigns roles/permissions to users of the account</a:t>
            </a:r>
          </a:p>
          <a:p>
            <a:pPr marL="285750" indent="-285750" eaLnBrk="1" hangingPunct="1">
              <a:spcBef>
                <a:spcPts val="0"/>
              </a:spcBef>
              <a:spcAft>
                <a:spcPts val="600"/>
              </a:spcAft>
              <a:buClr>
                <a:srgbClr val="FFC000"/>
              </a:buClr>
              <a:buSzPct val="120000"/>
              <a:buFont typeface="Arial" pitchFamily="34" charset="0"/>
              <a:buChar char="•"/>
            </a:pPr>
            <a:endParaRPr lang="en-US" sz="1400" dirty="0"/>
          </a:p>
          <a:p>
            <a:pPr>
              <a:spcBef>
                <a:spcPts val="0"/>
              </a:spcBef>
              <a:spcAft>
                <a:spcPts val="600"/>
              </a:spcAft>
              <a:buClr>
                <a:srgbClr val="FFC000"/>
              </a:buClr>
              <a:buSzPct val="120000"/>
            </a:pPr>
            <a:r>
              <a:rPr lang="en-US" sz="1400" b="1" kern="0" dirty="0"/>
              <a:t>User</a:t>
            </a:r>
          </a:p>
          <a:p>
            <a:pPr marL="285750" indent="-285750" eaLnBrk="0" hangingPunct="0">
              <a:spcBef>
                <a:spcPts val="0"/>
              </a:spcBef>
              <a:spcAft>
                <a:spcPts val="600"/>
              </a:spcAft>
              <a:buClr>
                <a:srgbClr val="FFC000"/>
              </a:buClr>
              <a:buSzPct val="100000"/>
              <a:buFont typeface="Arial" pitchFamily="34" charset="0"/>
              <a:buChar char="•"/>
              <a:defRPr/>
            </a:pPr>
            <a:r>
              <a:rPr lang="en-US" sz="1400" dirty="0"/>
              <a:t>Up to 250 user accounts can exist per ANID</a:t>
            </a:r>
          </a:p>
          <a:p>
            <a:pPr marL="285750" indent="-285750" eaLnBrk="0" hangingPunct="0">
              <a:spcBef>
                <a:spcPts val="0"/>
              </a:spcBef>
              <a:spcAft>
                <a:spcPts val="600"/>
              </a:spcAft>
              <a:buClr>
                <a:srgbClr val="FFC000"/>
              </a:buClr>
              <a:buSzPct val="100000"/>
              <a:buFont typeface="Arial" pitchFamily="34" charset="0"/>
              <a:buChar char="•"/>
              <a:defRPr/>
            </a:pPr>
            <a:r>
              <a:rPr lang="en-US" sz="1400" dirty="0"/>
              <a:t>Can have different roles/permissions, which correspond to the user’s actual job responsibilities</a:t>
            </a:r>
          </a:p>
          <a:p>
            <a:pPr marL="285750" indent="-285750" eaLnBrk="0" hangingPunct="0">
              <a:spcBef>
                <a:spcPts val="0"/>
              </a:spcBef>
              <a:spcAft>
                <a:spcPts val="600"/>
              </a:spcAft>
              <a:buClr>
                <a:srgbClr val="FFC000"/>
              </a:buClr>
              <a:buSzPct val="100000"/>
              <a:buFont typeface="Arial" pitchFamily="34" charset="0"/>
              <a:buChar char="•"/>
              <a:defRPr/>
            </a:pPr>
            <a:r>
              <a:rPr lang="en-US" sz="1400" dirty="0"/>
              <a:t>Can access all or only specific customers assigned by Administrator</a:t>
            </a:r>
          </a:p>
          <a:p>
            <a:pPr marL="342900" indent="-342900" fontAlgn="base">
              <a:lnSpc>
                <a:spcPts val="2000"/>
              </a:lnSpc>
              <a:spcBef>
                <a:spcPts val="1200"/>
              </a:spcBef>
              <a:spcAft>
                <a:spcPct val="0"/>
              </a:spcAft>
              <a:buClr>
                <a:srgbClr val="F0AB00"/>
              </a:buClr>
              <a:buSzPct val="120000"/>
              <a:buFontTx/>
              <a:buAutoNum type="arabicPeriod"/>
            </a:pPr>
            <a:endParaRPr lang="en-US" sz="1400" b="1" dirty="0"/>
          </a:p>
          <a:p>
            <a:pPr marL="342900" indent="-342900" fontAlgn="base">
              <a:lnSpc>
                <a:spcPts val="2000"/>
              </a:lnSpc>
              <a:spcBef>
                <a:spcPts val="1200"/>
              </a:spcBef>
              <a:spcAft>
                <a:spcPct val="0"/>
              </a:spcAft>
              <a:buClr>
                <a:srgbClr val="F0AB00"/>
              </a:buClr>
              <a:buSzPct val="120000"/>
              <a:buAutoNum type="arabicPeriod"/>
            </a:pPr>
            <a:endParaRPr lang="en-US" sz="1200" dirty="0"/>
          </a:p>
        </p:txBody>
      </p:sp>
      <p:sp>
        <p:nvSpPr>
          <p:cNvPr id="12" name="object 31">
            <a:hlinkClick r:id="rId2" action="ppaction://hlinksldjump"/>
            <a:extLst>
              <a:ext uri="{FF2B5EF4-FFF2-40B4-BE49-F238E27FC236}">
                <a16:creationId xmlns:a16="http://schemas.microsoft.com/office/drawing/2014/main" id="{FF68F675-DDEF-461B-9A3F-11DE037EF9C0}"/>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3" name="object 29">
            <a:hlinkClick r:id="rId3" action="ppaction://hlinksldjump"/>
            <a:extLst>
              <a:ext uri="{FF2B5EF4-FFF2-40B4-BE49-F238E27FC236}">
                <a16:creationId xmlns:a16="http://schemas.microsoft.com/office/drawing/2014/main" id="{BBEC7A75-7D1B-4BE8-8183-6A74AC49EE8F}"/>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4" name="object 31">
            <a:hlinkClick r:id="rId4" action="ppaction://hlinksldjump"/>
            <a:extLst>
              <a:ext uri="{FF2B5EF4-FFF2-40B4-BE49-F238E27FC236}">
                <a16:creationId xmlns:a16="http://schemas.microsoft.com/office/drawing/2014/main" id="{215CBBA2-7D99-41BA-BFDE-6E4D58E008D9}"/>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5" name="object 48">
            <a:extLst>
              <a:ext uri="{FF2B5EF4-FFF2-40B4-BE49-F238E27FC236}">
                <a16:creationId xmlns:a16="http://schemas.microsoft.com/office/drawing/2014/main" id="{231E670E-94B4-445D-82C2-61245EF57A4B}"/>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6" name="object 31">
            <a:hlinkClick r:id="rId5" action="ppaction://hlinksldjump"/>
            <a:extLst>
              <a:ext uri="{FF2B5EF4-FFF2-40B4-BE49-F238E27FC236}">
                <a16:creationId xmlns:a16="http://schemas.microsoft.com/office/drawing/2014/main" id="{91EAB2A5-86ED-460E-872E-6D8B15A4BC3F}"/>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7" name="object 31">
            <a:hlinkClick r:id="rId6" action="ppaction://hlinksldjump"/>
            <a:extLst>
              <a:ext uri="{FF2B5EF4-FFF2-40B4-BE49-F238E27FC236}">
                <a16:creationId xmlns:a16="http://schemas.microsoft.com/office/drawing/2014/main" id="{C0683EA0-C212-4CD3-BFD9-44AF596084A1}"/>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8" name="object 31">
            <a:hlinkClick r:id="rId6" action="ppaction://hlinksldjump"/>
            <a:extLst>
              <a:ext uri="{FF2B5EF4-FFF2-40B4-BE49-F238E27FC236}">
                <a16:creationId xmlns:a16="http://schemas.microsoft.com/office/drawing/2014/main" id="{0CE54D26-2F7C-41FD-AD72-E8DBC1375C72}"/>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19" name="object 31">
            <a:hlinkClick r:id="rId7" action="ppaction://hlinksldjump"/>
            <a:extLst>
              <a:ext uri="{FF2B5EF4-FFF2-40B4-BE49-F238E27FC236}">
                <a16:creationId xmlns:a16="http://schemas.microsoft.com/office/drawing/2014/main" id="{198CDA45-9F35-4078-9A22-1BD6F13EB254}"/>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D04F63D5-9A60-D547-81A4-1725018A8910}"/>
              </a:ext>
            </a:extLst>
          </p:cNvPr>
          <p:cNvPicPr>
            <a:picLocks noChangeAspect="1"/>
          </p:cNvPicPr>
          <p:nvPr/>
        </p:nvPicPr>
        <p:blipFill>
          <a:blip r:embed="rId8"/>
          <a:stretch>
            <a:fillRect/>
          </a:stretch>
        </p:blipFill>
        <p:spPr>
          <a:xfrm>
            <a:off x="0" y="6387684"/>
            <a:ext cx="3974937" cy="274344"/>
          </a:xfrm>
          <a:prstGeom prst="rect">
            <a:avLst/>
          </a:prstGeom>
        </p:spPr>
      </p:pic>
    </p:spTree>
    <p:extLst>
      <p:ext uri="{BB962C8B-B14F-4D97-AF65-F5344CB8AC3E}">
        <p14:creationId xmlns:p14="http://schemas.microsoft.com/office/powerpoint/2010/main" val="2487618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Set Up User Accounts</a:t>
            </a:r>
            <a:br>
              <a:rPr lang="en-US" dirty="0"/>
            </a:br>
            <a:r>
              <a:rPr lang="en-US" sz="2000" b="0" dirty="0"/>
              <a:t>Create Roles and Users (Administrator Only)</a:t>
            </a:r>
            <a:endParaRPr lang="en-US" dirty="0"/>
          </a:p>
        </p:txBody>
      </p:sp>
      <p:grpSp>
        <p:nvGrpSpPr>
          <p:cNvPr id="11" name="Group 10">
            <a:extLst>
              <a:ext uri="{FF2B5EF4-FFF2-40B4-BE49-F238E27FC236}">
                <a16:creationId xmlns:a16="http://schemas.microsoft.com/office/drawing/2014/main" id="{9E0362E5-D54D-45F9-AB93-0F09170B7C29}"/>
              </a:ext>
            </a:extLst>
          </p:cNvPr>
          <p:cNvGrpSpPr/>
          <p:nvPr/>
        </p:nvGrpSpPr>
        <p:grpSpPr>
          <a:xfrm>
            <a:off x="5146892" y="1363912"/>
            <a:ext cx="4298441" cy="2581019"/>
            <a:chOff x="3359659" y="1765423"/>
            <a:chExt cx="4298441" cy="2581019"/>
          </a:xfrm>
        </p:grpSpPr>
        <p:pic>
          <p:nvPicPr>
            <p:cNvPr id="12" name="Picture 11">
              <a:extLst>
                <a:ext uri="{FF2B5EF4-FFF2-40B4-BE49-F238E27FC236}">
                  <a16:creationId xmlns:a16="http://schemas.microsoft.com/office/drawing/2014/main" id="{7D527A05-04FE-4E36-B283-946F8F2A91D6}"/>
                </a:ext>
              </a:extLst>
            </p:cNvPr>
            <p:cNvPicPr>
              <a:picLocks noChangeAspect="1"/>
            </p:cNvPicPr>
            <p:nvPr/>
          </p:nvPicPr>
          <p:blipFill rotWithShape="1">
            <a:blip r:embed="rId2"/>
            <a:srcRect l="2891" t="19989" r="42472" b="19433"/>
            <a:stretch/>
          </p:blipFill>
          <p:spPr>
            <a:xfrm>
              <a:off x="3359659" y="1765423"/>
              <a:ext cx="4298441" cy="2581019"/>
            </a:xfrm>
            <a:prstGeom prst="rect">
              <a:avLst/>
            </a:prstGeom>
            <a:ln>
              <a:solidFill>
                <a:schemeClr val="tx1"/>
              </a:solidFill>
            </a:ln>
            <a:effectLst/>
          </p:spPr>
        </p:pic>
        <p:sp>
          <p:nvSpPr>
            <p:cNvPr id="15" name="Oval 14">
              <a:extLst>
                <a:ext uri="{FF2B5EF4-FFF2-40B4-BE49-F238E27FC236}">
                  <a16:creationId xmlns:a16="http://schemas.microsoft.com/office/drawing/2014/main" id="{97BB9AF8-0784-4366-905A-F215D5AC09E3}"/>
                </a:ext>
              </a:extLst>
            </p:cNvPr>
            <p:cNvSpPr/>
            <p:nvPr/>
          </p:nvSpPr>
          <p:spPr bwMode="gray">
            <a:xfrm>
              <a:off x="4133137" y="407492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
          <p:nvSpPr>
            <p:cNvPr id="16" name="Oval 15">
              <a:extLst>
                <a:ext uri="{FF2B5EF4-FFF2-40B4-BE49-F238E27FC236}">
                  <a16:creationId xmlns:a16="http://schemas.microsoft.com/office/drawing/2014/main" id="{EFC3F473-9479-494B-A192-A8E102D8035E}"/>
                </a:ext>
              </a:extLst>
            </p:cNvPr>
            <p:cNvSpPr/>
            <p:nvPr/>
          </p:nvSpPr>
          <p:spPr bwMode="gray">
            <a:xfrm>
              <a:off x="6210071" y="373506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17" name="Oval 16">
              <a:extLst>
                <a:ext uri="{FF2B5EF4-FFF2-40B4-BE49-F238E27FC236}">
                  <a16:creationId xmlns:a16="http://schemas.microsoft.com/office/drawing/2014/main" id="{E350EC16-BB5C-4F16-BE88-C96A3BD8D910}"/>
                </a:ext>
              </a:extLst>
            </p:cNvPr>
            <p:cNvSpPr/>
            <p:nvPr/>
          </p:nvSpPr>
          <p:spPr bwMode="gray">
            <a:xfrm>
              <a:off x="7376382" y="264224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sp>
          <p:nvSpPr>
            <p:cNvPr id="18" name="Oval 17">
              <a:extLst>
                <a:ext uri="{FF2B5EF4-FFF2-40B4-BE49-F238E27FC236}">
                  <a16:creationId xmlns:a16="http://schemas.microsoft.com/office/drawing/2014/main" id="{30E58C32-855F-4295-B967-D935473AF4CD}"/>
                </a:ext>
              </a:extLst>
            </p:cNvPr>
            <p:cNvSpPr/>
            <p:nvPr/>
          </p:nvSpPr>
          <p:spPr bwMode="gray">
            <a:xfrm>
              <a:off x="4133137" y="307732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5</a:t>
              </a:r>
            </a:p>
          </p:txBody>
        </p:sp>
      </p:grpSp>
      <p:sp>
        <p:nvSpPr>
          <p:cNvPr id="19" name="TextBox 18">
            <a:extLst>
              <a:ext uri="{FF2B5EF4-FFF2-40B4-BE49-F238E27FC236}">
                <a16:creationId xmlns:a16="http://schemas.microsoft.com/office/drawing/2014/main" id="{AE46F684-18C8-4EC2-B7C4-D6A8D60CAB2A}"/>
              </a:ext>
            </a:extLst>
          </p:cNvPr>
          <p:cNvSpPr txBox="1"/>
          <p:nvPr/>
        </p:nvSpPr>
        <p:spPr>
          <a:xfrm>
            <a:off x="504001" y="1494678"/>
            <a:ext cx="4572091" cy="2660673"/>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Font typeface="+mj-lt"/>
              <a:buAutoNum type="arabicPeriod"/>
            </a:pPr>
            <a:r>
              <a:rPr lang="en-US" sz="1400" b="1" dirty="0"/>
              <a:t>Click </a:t>
            </a:r>
            <a:r>
              <a:rPr lang="en-US" sz="1400" dirty="0"/>
              <a:t>on the Users tab on the </a:t>
            </a:r>
            <a:br>
              <a:rPr lang="en-US" sz="1400" dirty="0"/>
            </a:br>
            <a:r>
              <a:rPr lang="en-US" sz="1400" b="1" dirty="0"/>
              <a:t>Company Settings</a:t>
            </a:r>
            <a:r>
              <a:rPr lang="en-US" sz="1400" dirty="0"/>
              <a:t> menu. </a:t>
            </a:r>
            <a:br>
              <a:rPr lang="en-US" sz="1400" dirty="0"/>
            </a:br>
            <a:r>
              <a:rPr lang="en-US" sz="1400" dirty="0"/>
              <a:t>The Users page will load.</a:t>
            </a:r>
          </a:p>
          <a:p>
            <a:pPr marL="342900" indent="-342900">
              <a:lnSpc>
                <a:spcPts val="1700"/>
              </a:lnSpc>
              <a:spcBef>
                <a:spcPts val="0"/>
              </a:spcBef>
              <a:spcAft>
                <a:spcPts val="600"/>
              </a:spcAft>
              <a:buClr>
                <a:srgbClr val="F0AB00"/>
              </a:buClr>
              <a:buSzPct val="100000"/>
              <a:buFont typeface="+mj-lt"/>
              <a:buAutoNum type="arabicPeriod"/>
            </a:pPr>
            <a:r>
              <a:rPr lang="en-US" sz="1400" b="1" dirty="0">
                <a:cs typeface="Arial" charset="0"/>
              </a:rPr>
              <a:t>Click </a:t>
            </a:r>
            <a:r>
              <a:rPr lang="en-US" sz="1400" dirty="0">
                <a:cs typeface="Arial" charset="0"/>
              </a:rPr>
              <a:t>on the </a:t>
            </a:r>
            <a:r>
              <a:rPr lang="en-US" sz="1400" b="1" dirty="0">
                <a:cs typeface="Arial" charset="0"/>
              </a:rPr>
              <a:t>Create Role </a:t>
            </a:r>
            <a:r>
              <a:rPr lang="en-US" sz="1400" dirty="0">
                <a:cs typeface="Arial" charset="0"/>
              </a:rPr>
              <a:t>button in the Manage Roles section and type in  the Name and a  Description for the Role.</a:t>
            </a:r>
          </a:p>
          <a:p>
            <a:pPr marL="342900" indent="-342900">
              <a:lnSpc>
                <a:spcPts val="1700"/>
              </a:lnSpc>
              <a:spcBef>
                <a:spcPts val="0"/>
              </a:spcBef>
              <a:spcAft>
                <a:spcPts val="600"/>
              </a:spcAft>
              <a:buClr>
                <a:srgbClr val="F0AB00"/>
              </a:buClr>
              <a:buSzPct val="100000"/>
              <a:buFont typeface="+mj-lt"/>
              <a:buAutoNum type="arabicPeriod"/>
            </a:pPr>
            <a:r>
              <a:rPr lang="en-US" sz="1400" b="1" dirty="0">
                <a:cs typeface="Arial" charset="0"/>
              </a:rPr>
              <a:t>Add </a:t>
            </a:r>
            <a:r>
              <a:rPr lang="en-US" sz="1400" dirty="0">
                <a:cs typeface="Arial" charset="0"/>
              </a:rPr>
              <a:t>Permissions </a:t>
            </a:r>
            <a:r>
              <a:rPr lang="en-US" sz="1400" b="1" dirty="0">
                <a:cs typeface="Arial" charset="0"/>
              </a:rPr>
              <a:t>to the Role </a:t>
            </a:r>
            <a:br>
              <a:rPr lang="en-US" sz="1400" b="1" dirty="0">
                <a:cs typeface="Arial" charset="0"/>
              </a:rPr>
            </a:br>
            <a:r>
              <a:rPr lang="en-US" sz="1400" dirty="0">
                <a:cs typeface="Arial" charset="0"/>
              </a:rPr>
              <a:t>that correspond to the user’s </a:t>
            </a:r>
            <a:br>
              <a:rPr lang="en-US" sz="1400" dirty="0">
                <a:cs typeface="Arial" charset="0"/>
              </a:rPr>
            </a:br>
            <a:r>
              <a:rPr lang="en-US" sz="1400" dirty="0">
                <a:cs typeface="Arial" charset="0"/>
              </a:rPr>
              <a:t>actual job responsibilities by </a:t>
            </a:r>
            <a:br>
              <a:rPr lang="en-US" sz="1400" dirty="0">
                <a:cs typeface="Arial" charset="0"/>
              </a:rPr>
            </a:br>
            <a:r>
              <a:rPr lang="en-US" sz="1400" dirty="0">
                <a:cs typeface="Arial" charset="0"/>
              </a:rPr>
              <a:t>checking the proper boxes and</a:t>
            </a:r>
            <a:br>
              <a:rPr lang="en-US" sz="1400" dirty="0">
                <a:cs typeface="Arial" charset="0"/>
              </a:rPr>
            </a:br>
            <a:r>
              <a:rPr lang="en-US" sz="1400" dirty="0">
                <a:cs typeface="Arial" charset="0"/>
              </a:rPr>
              <a:t>click save to create the role.</a:t>
            </a:r>
          </a:p>
          <a:p>
            <a:pPr marL="342900" indent="-342900">
              <a:lnSpc>
                <a:spcPts val="1700"/>
              </a:lnSpc>
              <a:spcBef>
                <a:spcPts val="0"/>
              </a:spcBef>
              <a:spcAft>
                <a:spcPts val="600"/>
              </a:spcAft>
              <a:buClr>
                <a:srgbClr val="F0AB00"/>
              </a:buClr>
              <a:buSzPct val="100000"/>
              <a:buFont typeface="+mj-lt"/>
              <a:buAutoNum type="arabicPeriod" startAt="4"/>
            </a:pPr>
            <a:r>
              <a:rPr lang="en-US" sz="1400" b="1" dirty="0">
                <a:cs typeface="Arial" charset="0"/>
              </a:rPr>
              <a:t>To Create</a:t>
            </a:r>
            <a:r>
              <a:rPr lang="en-US" sz="1400" dirty="0">
                <a:cs typeface="Arial" charset="0"/>
              </a:rPr>
              <a:t> a User Click on Create User button and  add all relevant information about the user including name and contact info.</a:t>
            </a:r>
          </a:p>
          <a:p>
            <a:pPr marL="342900" indent="-342900">
              <a:lnSpc>
                <a:spcPts val="1700"/>
              </a:lnSpc>
              <a:spcBef>
                <a:spcPts val="0"/>
              </a:spcBef>
              <a:spcAft>
                <a:spcPts val="600"/>
              </a:spcAft>
              <a:buClr>
                <a:srgbClr val="F0AB00"/>
              </a:buClr>
              <a:buSzPct val="100000"/>
              <a:buFont typeface="+mj-lt"/>
              <a:buAutoNum type="arabicPeriod" startAt="4"/>
            </a:pPr>
            <a:r>
              <a:rPr lang="en-US" sz="1400" b="1" dirty="0">
                <a:cs typeface="Arial" charset="0"/>
              </a:rPr>
              <a:t>Select</a:t>
            </a:r>
            <a:r>
              <a:rPr lang="en-US" sz="1400" dirty="0">
                <a:cs typeface="Arial" charset="0"/>
              </a:rPr>
              <a:t> a role in the Role Assignment section and Click on Done. </a:t>
            </a:r>
          </a:p>
          <a:p>
            <a:pPr marL="342900" indent="-342900">
              <a:lnSpc>
                <a:spcPts val="1700"/>
              </a:lnSpc>
              <a:spcBef>
                <a:spcPts val="0"/>
              </a:spcBef>
              <a:spcAft>
                <a:spcPts val="600"/>
              </a:spcAft>
              <a:buClr>
                <a:srgbClr val="F0AB00"/>
              </a:buClr>
              <a:buSzPct val="100000"/>
              <a:buFont typeface="+mj-lt"/>
              <a:buAutoNum type="arabicPeriod"/>
            </a:pPr>
            <a:endParaRPr lang="en-US" sz="1400" dirty="0">
              <a:cs typeface="Arial" charset="0"/>
            </a:endParaRPr>
          </a:p>
          <a:p>
            <a:pPr marL="342900" indent="-342900" fontAlgn="base">
              <a:lnSpc>
                <a:spcPts val="2000"/>
              </a:lnSpc>
              <a:spcBef>
                <a:spcPts val="1200"/>
              </a:spcBef>
              <a:spcAft>
                <a:spcPct val="0"/>
              </a:spcAft>
              <a:buClr>
                <a:srgbClr val="F0AB00"/>
              </a:buClr>
              <a:buSzPct val="100000"/>
              <a:buFont typeface="+mj-lt"/>
              <a:buAutoNum type="arabicPeriod"/>
            </a:pPr>
            <a:endParaRPr lang="en-US" sz="1400" b="1" dirty="0"/>
          </a:p>
          <a:p>
            <a:pPr marL="342900" indent="-342900" fontAlgn="base">
              <a:lnSpc>
                <a:spcPts val="2000"/>
              </a:lnSpc>
              <a:spcBef>
                <a:spcPts val="1200"/>
              </a:spcBef>
              <a:spcAft>
                <a:spcPct val="0"/>
              </a:spcAft>
              <a:buClr>
                <a:srgbClr val="F0AB00"/>
              </a:buClr>
              <a:buSzPct val="120000"/>
              <a:buAutoNum type="arabicPeriod"/>
            </a:pPr>
            <a:endParaRPr lang="en-US" sz="1200" dirty="0"/>
          </a:p>
        </p:txBody>
      </p:sp>
      <p:sp>
        <p:nvSpPr>
          <p:cNvPr id="21" name="object 31">
            <a:hlinkClick r:id="rId3" action="ppaction://hlinksldjump"/>
            <a:extLst>
              <a:ext uri="{FF2B5EF4-FFF2-40B4-BE49-F238E27FC236}">
                <a16:creationId xmlns:a16="http://schemas.microsoft.com/office/drawing/2014/main" id="{82FBBC01-E30B-4BF0-A4DA-B2FE0562C1AA}"/>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2" name="object 29">
            <a:hlinkClick r:id="rId4" action="ppaction://hlinksldjump"/>
            <a:extLst>
              <a:ext uri="{FF2B5EF4-FFF2-40B4-BE49-F238E27FC236}">
                <a16:creationId xmlns:a16="http://schemas.microsoft.com/office/drawing/2014/main" id="{BFE5F304-E028-411F-A974-25F2E398E0AA}"/>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3" name="object 31">
            <a:hlinkClick r:id="rId5" action="ppaction://hlinksldjump"/>
            <a:extLst>
              <a:ext uri="{FF2B5EF4-FFF2-40B4-BE49-F238E27FC236}">
                <a16:creationId xmlns:a16="http://schemas.microsoft.com/office/drawing/2014/main" id="{8357A84D-142C-44E1-AC1D-539598E5D426}"/>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4" name="object 48">
            <a:extLst>
              <a:ext uri="{FF2B5EF4-FFF2-40B4-BE49-F238E27FC236}">
                <a16:creationId xmlns:a16="http://schemas.microsoft.com/office/drawing/2014/main" id="{8CD1335B-1F5C-46BA-8A16-60E90C9752F3}"/>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5" name="object 31">
            <a:hlinkClick r:id="rId6" action="ppaction://hlinksldjump"/>
            <a:extLst>
              <a:ext uri="{FF2B5EF4-FFF2-40B4-BE49-F238E27FC236}">
                <a16:creationId xmlns:a16="http://schemas.microsoft.com/office/drawing/2014/main" id="{64A33122-134C-466A-8001-588641F17EBC}"/>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6" name="object 31">
            <a:hlinkClick r:id="rId7" action="ppaction://hlinksldjump"/>
            <a:extLst>
              <a:ext uri="{FF2B5EF4-FFF2-40B4-BE49-F238E27FC236}">
                <a16:creationId xmlns:a16="http://schemas.microsoft.com/office/drawing/2014/main" id="{66835F11-82E3-459C-8EA7-43CA70F62716}"/>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7" name="object 31">
            <a:hlinkClick r:id="rId7" action="ppaction://hlinksldjump"/>
            <a:extLst>
              <a:ext uri="{FF2B5EF4-FFF2-40B4-BE49-F238E27FC236}">
                <a16:creationId xmlns:a16="http://schemas.microsoft.com/office/drawing/2014/main" id="{93CCB46E-2BD7-4560-85F4-8B738E677E53}"/>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8" name="object 31">
            <a:hlinkClick r:id="rId8" action="ppaction://hlinksldjump"/>
            <a:extLst>
              <a:ext uri="{FF2B5EF4-FFF2-40B4-BE49-F238E27FC236}">
                <a16:creationId xmlns:a16="http://schemas.microsoft.com/office/drawing/2014/main" id="{76A689D3-8310-49BA-835C-54CA1E61C5B3}"/>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0" name="Picture 19">
            <a:extLst>
              <a:ext uri="{FF2B5EF4-FFF2-40B4-BE49-F238E27FC236}">
                <a16:creationId xmlns:a16="http://schemas.microsoft.com/office/drawing/2014/main" id="{F5E05F0A-34FB-46E6-B0CD-FB1AB0F6F8A5}"/>
              </a:ext>
            </a:extLst>
          </p:cNvPr>
          <p:cNvPicPr>
            <a:picLocks noChangeAspect="1"/>
          </p:cNvPicPr>
          <p:nvPr/>
        </p:nvPicPr>
        <p:blipFill>
          <a:blip r:embed="rId9"/>
          <a:stretch>
            <a:fillRect/>
          </a:stretch>
        </p:blipFill>
        <p:spPr>
          <a:xfrm>
            <a:off x="9494254" y="1594642"/>
            <a:ext cx="2110826" cy="2188309"/>
          </a:xfrm>
          <a:prstGeom prst="rect">
            <a:avLst/>
          </a:prstGeom>
        </p:spPr>
      </p:pic>
      <p:sp>
        <p:nvSpPr>
          <p:cNvPr id="29" name="Oval 28">
            <a:extLst>
              <a:ext uri="{FF2B5EF4-FFF2-40B4-BE49-F238E27FC236}">
                <a16:creationId xmlns:a16="http://schemas.microsoft.com/office/drawing/2014/main" id="{8C2093B8-5410-43C6-BBC0-6B5D8B30D3C1}"/>
              </a:ext>
            </a:extLst>
          </p:cNvPr>
          <p:cNvSpPr/>
          <p:nvPr/>
        </p:nvSpPr>
        <p:spPr bwMode="gray">
          <a:xfrm>
            <a:off x="10008943" y="2771213"/>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pic>
        <p:nvPicPr>
          <p:cNvPr id="3" name="Picture 2">
            <a:extLst>
              <a:ext uri="{FF2B5EF4-FFF2-40B4-BE49-F238E27FC236}">
                <a16:creationId xmlns:a16="http://schemas.microsoft.com/office/drawing/2014/main" id="{7AFF26C5-4E30-7A89-EA60-3D3C0B28483C}"/>
              </a:ext>
            </a:extLst>
          </p:cNvPr>
          <p:cNvPicPr>
            <a:picLocks noChangeAspect="1"/>
          </p:cNvPicPr>
          <p:nvPr/>
        </p:nvPicPr>
        <p:blipFill>
          <a:blip r:embed="rId10"/>
          <a:stretch>
            <a:fillRect/>
          </a:stretch>
        </p:blipFill>
        <p:spPr>
          <a:xfrm>
            <a:off x="134019" y="6387684"/>
            <a:ext cx="3974937" cy="274344"/>
          </a:xfrm>
          <a:prstGeom prst="rect">
            <a:avLst/>
          </a:prstGeom>
        </p:spPr>
      </p:pic>
    </p:spTree>
    <p:extLst>
      <p:ext uri="{BB962C8B-B14F-4D97-AF65-F5344CB8AC3E}">
        <p14:creationId xmlns:p14="http://schemas.microsoft.com/office/powerpoint/2010/main" val="382152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p:cNvSpPr>
            <a:spLocks noGrp="1"/>
          </p:cNvSpPr>
          <p:nvPr>
            <p:ph type="title"/>
          </p:nvPr>
        </p:nvSpPr>
        <p:spPr bwMode="gray">
          <a:xfrm>
            <a:off x="504002" y="504001"/>
            <a:ext cx="11186476" cy="369332"/>
          </a:xfrm>
        </p:spPr>
        <p:txBody>
          <a:bodyPr/>
          <a:lstStyle/>
          <a:p>
            <a:r>
              <a:rPr lang="en-US" dirty="0"/>
              <a:t>Section 1: SAP Business Network Overview</a:t>
            </a:r>
          </a:p>
        </p:txBody>
      </p:sp>
      <p:sp>
        <p:nvSpPr>
          <p:cNvPr id="12" name="Freeform 3">
            <a:hlinkClick r:id="rId2" action="ppaction://hlinksldjump"/>
            <a:extLst>
              <a:ext uri="{FF2B5EF4-FFF2-40B4-BE49-F238E27FC236}">
                <a16:creationId xmlns:a16="http://schemas.microsoft.com/office/drawing/2014/main" id="{05984D57-3F90-41C2-8BD6-9AE29AB914FC}"/>
              </a:ext>
            </a:extLst>
          </p:cNvPr>
          <p:cNvSpPr/>
          <p:nvPr/>
        </p:nvSpPr>
        <p:spPr>
          <a:xfrm>
            <a:off x="1081275" y="3108393"/>
            <a:ext cx="2286224" cy="689254"/>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3"/>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chemeClr val="accent3"/>
                </a:solidFill>
              </a:rPr>
              <a:t>What is SAP Business Network?</a:t>
            </a:r>
          </a:p>
        </p:txBody>
      </p:sp>
      <p:sp>
        <p:nvSpPr>
          <p:cNvPr id="2" name="TextBox 1">
            <a:extLst>
              <a:ext uri="{FF2B5EF4-FFF2-40B4-BE49-F238E27FC236}">
                <a16:creationId xmlns:a16="http://schemas.microsoft.com/office/drawing/2014/main" id="{AFEEC054-43B9-42F6-8E6E-443E175E4A80}"/>
              </a:ext>
            </a:extLst>
          </p:cNvPr>
          <p:cNvSpPr txBox="1"/>
          <p:nvPr/>
        </p:nvSpPr>
        <p:spPr>
          <a:xfrm>
            <a:off x="3864884" y="3916335"/>
            <a:ext cx="1499326" cy="192360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400" kern="0" dirty="0">
                <a:ea typeface="Arial Unicode MS" pitchFamily="34" charset="-128"/>
                <a:cs typeface="Arial Unicode MS" pitchFamily="34" charset="-128"/>
                <a:hlinkClick r:id="rId3" action="ppaction://hlinksldjump"/>
              </a:rPr>
              <a:t>T-Mobile  Message</a:t>
            </a:r>
            <a:endParaRPr lang="en-US" sz="1400" kern="0" dirty="0">
              <a:ea typeface="Arial Unicode MS" pitchFamily="34" charset="-128"/>
              <a:cs typeface="Arial Unicode MS" pitchFamily="34" charset="-128"/>
            </a:endParaRPr>
          </a:p>
          <a:p>
            <a:pPr fontAlgn="base">
              <a:spcBef>
                <a:spcPct val="50000"/>
              </a:spcBef>
              <a:spcAft>
                <a:spcPct val="0"/>
              </a:spcAft>
              <a:buClr>
                <a:srgbClr val="F0AB00"/>
              </a:buClr>
              <a:buSzPct val="80000"/>
            </a:pPr>
            <a:r>
              <a:rPr lang="en-US" sz="1400" kern="0" dirty="0">
                <a:ea typeface="Arial Unicode MS" pitchFamily="34" charset="-128"/>
                <a:cs typeface="Arial Unicode MS" pitchFamily="34" charset="-128"/>
                <a:hlinkClick r:id="rId4" action="ppaction://hlinksldjump"/>
              </a:rPr>
              <a:t>Supported Documents</a:t>
            </a:r>
            <a:endParaRPr lang="en-US" sz="1400" kern="0" dirty="0">
              <a:ea typeface="Arial Unicode MS" pitchFamily="34" charset="-128"/>
              <a:cs typeface="Arial Unicode MS" pitchFamily="34" charset="-128"/>
            </a:endParaRPr>
          </a:p>
          <a:p>
            <a:pPr fontAlgn="base">
              <a:spcBef>
                <a:spcPct val="50000"/>
              </a:spcBef>
              <a:spcAft>
                <a:spcPct val="0"/>
              </a:spcAft>
              <a:buClr>
                <a:srgbClr val="F0AB00"/>
              </a:buClr>
              <a:buSzPct val="80000"/>
            </a:pPr>
            <a:r>
              <a:rPr lang="en-US" sz="1400" kern="0" dirty="0">
                <a:ea typeface="Arial Unicode MS" pitchFamily="34" charset="-128"/>
                <a:cs typeface="Arial Unicode MS" pitchFamily="34" charset="-128"/>
                <a:hlinkClick r:id="rId5" action="ppaction://hlinksldjump"/>
              </a:rPr>
              <a:t>Not Supported Documents</a:t>
            </a:r>
            <a:endParaRPr lang="en-US" sz="1400" kern="0" dirty="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
        <p:nvSpPr>
          <p:cNvPr id="23" name="TextBox 22">
            <a:extLst>
              <a:ext uri="{FF2B5EF4-FFF2-40B4-BE49-F238E27FC236}">
                <a16:creationId xmlns:a16="http://schemas.microsoft.com/office/drawing/2014/main" id="{8806F80D-8B48-45B4-9D88-F23E579F374D}"/>
              </a:ext>
            </a:extLst>
          </p:cNvPr>
          <p:cNvSpPr txBox="1"/>
          <p:nvPr/>
        </p:nvSpPr>
        <p:spPr>
          <a:xfrm>
            <a:off x="8633673" y="3916335"/>
            <a:ext cx="1851899" cy="53860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400" kern="0" dirty="0">
                <a:ea typeface="Arial Unicode MS" pitchFamily="34" charset="-128"/>
                <a:cs typeface="Arial Unicode MS" pitchFamily="34" charset="-128"/>
                <a:hlinkClick r:id="rId6" action="ppaction://hlinksldjump"/>
              </a:rPr>
              <a:t>Subscription Levels</a:t>
            </a:r>
            <a:endParaRPr lang="en-US" sz="1400" kern="0" dirty="0">
              <a:ea typeface="Arial Unicode MS" pitchFamily="34" charset="-128"/>
              <a:cs typeface="Arial Unicode MS" pitchFamily="34" charset="-128"/>
              <a:hlinkClick r:id="rId7" action="ppaction://hlinksldjump"/>
            </a:endParaRPr>
          </a:p>
          <a:p>
            <a:pPr fontAlgn="base">
              <a:spcBef>
                <a:spcPct val="50000"/>
              </a:spcBef>
              <a:spcAft>
                <a:spcPct val="0"/>
              </a:spcAft>
              <a:buClr>
                <a:srgbClr val="F0AB00"/>
              </a:buClr>
              <a:buSzPct val="80000"/>
            </a:pPr>
            <a:r>
              <a:rPr lang="en-US" sz="1400" kern="0" dirty="0">
                <a:ea typeface="Arial Unicode MS" pitchFamily="34" charset="-128"/>
                <a:cs typeface="Arial Unicode MS" pitchFamily="34" charset="-128"/>
                <a:hlinkClick r:id="rId7" action="ppaction://hlinksldjump"/>
              </a:rPr>
              <a:t>$USD</a:t>
            </a:r>
            <a:endParaRPr lang="en-US" sz="1400" kern="0" dirty="0">
              <a:ea typeface="Arial Unicode MS" pitchFamily="34" charset="-128"/>
              <a:cs typeface="Arial Unicode MS" pitchFamily="34" charset="-128"/>
            </a:endParaRPr>
          </a:p>
        </p:txBody>
      </p:sp>
      <p:pic>
        <p:nvPicPr>
          <p:cNvPr id="17" name="Picture 16">
            <a:extLst>
              <a:ext uri="{FF2B5EF4-FFF2-40B4-BE49-F238E27FC236}">
                <a16:creationId xmlns:a16="http://schemas.microsoft.com/office/drawing/2014/main" id="{3332241E-998F-455D-8147-D337D6D67EC6}"/>
              </a:ext>
            </a:extLst>
          </p:cNvPr>
          <p:cNvPicPr>
            <a:picLocks noChangeAspect="1"/>
          </p:cNvPicPr>
          <p:nvPr/>
        </p:nvPicPr>
        <p:blipFill>
          <a:blip r:embed="rId8"/>
          <a:stretch>
            <a:fillRect/>
          </a:stretch>
        </p:blipFill>
        <p:spPr>
          <a:xfrm>
            <a:off x="3777096" y="1700174"/>
            <a:ext cx="1522300" cy="1522300"/>
          </a:xfrm>
          <a:prstGeom prst="rect">
            <a:avLst/>
          </a:prstGeom>
        </p:spPr>
      </p:pic>
      <p:pic>
        <p:nvPicPr>
          <p:cNvPr id="13" name="Picture 12">
            <a:extLst>
              <a:ext uri="{FF2B5EF4-FFF2-40B4-BE49-F238E27FC236}">
                <a16:creationId xmlns:a16="http://schemas.microsoft.com/office/drawing/2014/main" id="{87D3B5D3-8D0A-44BE-A70D-B7A25AAD6DC6}"/>
              </a:ext>
            </a:extLst>
          </p:cNvPr>
          <p:cNvPicPr>
            <a:picLocks noChangeAspect="1"/>
          </p:cNvPicPr>
          <p:nvPr/>
        </p:nvPicPr>
        <p:blipFill>
          <a:blip r:embed="rId9"/>
          <a:stretch>
            <a:fillRect/>
          </a:stretch>
        </p:blipFill>
        <p:spPr>
          <a:xfrm>
            <a:off x="8746548" y="1851894"/>
            <a:ext cx="1264030" cy="1264030"/>
          </a:xfrm>
          <a:prstGeom prst="rect">
            <a:avLst/>
          </a:prstGeom>
        </p:spPr>
      </p:pic>
      <p:pic>
        <p:nvPicPr>
          <p:cNvPr id="19" name="Picture 18">
            <a:extLst>
              <a:ext uri="{FF2B5EF4-FFF2-40B4-BE49-F238E27FC236}">
                <a16:creationId xmlns:a16="http://schemas.microsoft.com/office/drawing/2014/main" id="{52F084B9-1369-4210-A9D9-00DBFBBB0A91}"/>
              </a:ext>
            </a:extLst>
          </p:cNvPr>
          <p:cNvPicPr>
            <a:picLocks noChangeAspect="1"/>
          </p:cNvPicPr>
          <p:nvPr/>
        </p:nvPicPr>
        <p:blipFill>
          <a:blip r:embed="rId10"/>
          <a:stretch>
            <a:fillRect/>
          </a:stretch>
        </p:blipFill>
        <p:spPr>
          <a:xfrm>
            <a:off x="6244698" y="1797196"/>
            <a:ext cx="1373426" cy="1373426"/>
          </a:xfrm>
          <a:prstGeom prst="rect">
            <a:avLst/>
          </a:prstGeom>
        </p:spPr>
      </p:pic>
      <p:pic>
        <p:nvPicPr>
          <p:cNvPr id="22" name="Picture 21">
            <a:extLst>
              <a:ext uri="{FF2B5EF4-FFF2-40B4-BE49-F238E27FC236}">
                <a16:creationId xmlns:a16="http://schemas.microsoft.com/office/drawing/2014/main" id="{EB10F7B5-69A5-42DB-B5CD-FDF488566EB2}"/>
              </a:ext>
            </a:extLst>
          </p:cNvPr>
          <p:cNvPicPr>
            <a:picLocks noChangeAspect="1"/>
          </p:cNvPicPr>
          <p:nvPr/>
        </p:nvPicPr>
        <p:blipFill>
          <a:blip r:embed="rId11"/>
          <a:stretch>
            <a:fillRect/>
          </a:stretch>
        </p:blipFill>
        <p:spPr>
          <a:xfrm>
            <a:off x="1542977" y="1862294"/>
            <a:ext cx="1198061" cy="1198061"/>
          </a:xfrm>
          <a:prstGeom prst="rect">
            <a:avLst/>
          </a:prstGeom>
        </p:spPr>
      </p:pic>
      <p:sp>
        <p:nvSpPr>
          <p:cNvPr id="33" name="object 31">
            <a:hlinkClick r:id="rId12" action="ppaction://hlinksldjump"/>
            <a:extLst>
              <a:ext uri="{FF2B5EF4-FFF2-40B4-BE49-F238E27FC236}">
                <a16:creationId xmlns:a16="http://schemas.microsoft.com/office/drawing/2014/main" id="{290106DD-C466-4771-B32B-99F54738CDEC}"/>
              </a:ext>
            </a:extLst>
          </p:cNvPr>
          <p:cNvSpPr txBox="1"/>
          <p:nvPr/>
        </p:nvSpPr>
        <p:spPr>
          <a:xfrm>
            <a:off x="11785579" y="4050478"/>
            <a:ext cx="409595" cy="94914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sz="1000" dirty="0">
              <a:solidFill>
                <a:prstClr val="black"/>
              </a:solidFill>
              <a:cs typeface="Arial"/>
            </a:endParaRPr>
          </a:p>
        </p:txBody>
      </p:sp>
      <p:sp>
        <p:nvSpPr>
          <p:cNvPr id="34" name="object 29">
            <a:hlinkClick r:id="rId13" action="ppaction://hlinksldjump"/>
            <a:extLst>
              <a:ext uri="{FF2B5EF4-FFF2-40B4-BE49-F238E27FC236}">
                <a16:creationId xmlns:a16="http://schemas.microsoft.com/office/drawing/2014/main" id="{790C3F71-0153-4542-8AF3-BB2193228AB6}"/>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sz="1000" dirty="0">
              <a:solidFill>
                <a:prstClr val="black"/>
              </a:solidFill>
              <a:cs typeface="Arial"/>
            </a:endParaRPr>
          </a:p>
        </p:txBody>
      </p:sp>
      <p:sp>
        <p:nvSpPr>
          <p:cNvPr id="35" name="object 31">
            <a:hlinkClick r:id="rId14" action="ppaction://hlinksldjump"/>
            <a:extLst>
              <a:ext uri="{FF2B5EF4-FFF2-40B4-BE49-F238E27FC236}">
                <a16:creationId xmlns:a16="http://schemas.microsoft.com/office/drawing/2014/main" id="{AB6DD6F3-4EC7-43AD-B078-36F5DC04CF47}"/>
              </a:ext>
            </a:extLst>
          </p:cNvPr>
          <p:cNvSpPr txBox="1"/>
          <p:nvPr/>
        </p:nvSpPr>
        <p:spPr>
          <a:xfrm>
            <a:off x="11787364" y="1229858"/>
            <a:ext cx="407810" cy="949765"/>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sz="1000" dirty="0">
              <a:solidFill>
                <a:prstClr val="black"/>
              </a:solidFill>
              <a:cs typeface="Arial"/>
            </a:endParaRPr>
          </a:p>
        </p:txBody>
      </p:sp>
      <p:sp>
        <p:nvSpPr>
          <p:cNvPr id="36" name="object 48">
            <a:extLst>
              <a:ext uri="{FF2B5EF4-FFF2-40B4-BE49-F238E27FC236}">
                <a16:creationId xmlns:a16="http://schemas.microsoft.com/office/drawing/2014/main" id="{95B57D29-BC30-404E-80DC-1266BD21CCA5}"/>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sz="1799" kern="0" dirty="0">
              <a:solidFill>
                <a:prstClr val="black"/>
              </a:solidFill>
            </a:endParaRPr>
          </a:p>
        </p:txBody>
      </p:sp>
      <p:sp>
        <p:nvSpPr>
          <p:cNvPr id="37" name="object 31">
            <a:hlinkClick r:id="rId15" action="ppaction://hlinksldjump"/>
            <a:extLst>
              <a:ext uri="{FF2B5EF4-FFF2-40B4-BE49-F238E27FC236}">
                <a16:creationId xmlns:a16="http://schemas.microsoft.com/office/drawing/2014/main" id="{B33C8856-36DF-426B-917F-56F060EF7BEC}"/>
              </a:ext>
            </a:extLst>
          </p:cNvPr>
          <p:cNvSpPr txBox="1"/>
          <p:nvPr/>
        </p:nvSpPr>
        <p:spPr>
          <a:xfrm>
            <a:off x="11785579" y="2175290"/>
            <a:ext cx="409595" cy="980601"/>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sz="1000" dirty="0">
              <a:solidFill>
                <a:prstClr val="black"/>
              </a:solidFill>
              <a:cs typeface="Arial"/>
            </a:endParaRPr>
          </a:p>
        </p:txBody>
      </p:sp>
      <p:sp>
        <p:nvSpPr>
          <p:cNvPr id="38" name="object 31">
            <a:hlinkClick r:id="rId12" action="ppaction://hlinksldjump"/>
            <a:extLst>
              <a:ext uri="{FF2B5EF4-FFF2-40B4-BE49-F238E27FC236}">
                <a16:creationId xmlns:a16="http://schemas.microsoft.com/office/drawing/2014/main" id="{1D1AB04B-49DE-4913-A6BA-BF225AE7FB7B}"/>
              </a:ext>
            </a:extLst>
          </p:cNvPr>
          <p:cNvSpPr txBox="1"/>
          <p:nvPr/>
        </p:nvSpPr>
        <p:spPr>
          <a:xfrm>
            <a:off x="11778214" y="3117139"/>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sz="1000" dirty="0">
              <a:solidFill>
                <a:prstClr val="black"/>
              </a:solidFill>
              <a:cs typeface="Arial"/>
            </a:endParaRPr>
          </a:p>
        </p:txBody>
      </p:sp>
      <p:sp>
        <p:nvSpPr>
          <p:cNvPr id="39" name="object 31">
            <a:hlinkClick r:id="rId16" action="ppaction://hlinksldjump"/>
            <a:extLst>
              <a:ext uri="{FF2B5EF4-FFF2-40B4-BE49-F238E27FC236}">
                <a16:creationId xmlns:a16="http://schemas.microsoft.com/office/drawing/2014/main" id="{DC8F89C1-08D2-4C83-991E-567BB6D91C0E}"/>
              </a:ext>
            </a:extLst>
          </p:cNvPr>
          <p:cNvSpPr txBox="1"/>
          <p:nvPr/>
        </p:nvSpPr>
        <p:spPr>
          <a:xfrm>
            <a:off x="11778214" y="4991828"/>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sz="1000" dirty="0">
              <a:solidFill>
                <a:prstClr val="black"/>
              </a:solidFill>
              <a:cs typeface="Arial"/>
            </a:endParaRPr>
          </a:p>
        </p:txBody>
      </p:sp>
      <p:sp>
        <p:nvSpPr>
          <p:cNvPr id="40" name="object 31">
            <a:hlinkClick r:id="rId17" action="ppaction://hlinksldjump"/>
            <a:extLst>
              <a:ext uri="{FF2B5EF4-FFF2-40B4-BE49-F238E27FC236}">
                <a16:creationId xmlns:a16="http://schemas.microsoft.com/office/drawing/2014/main" id="{BAF7F29E-4178-4799-973A-51D27002B7E7}"/>
              </a:ext>
            </a:extLst>
          </p:cNvPr>
          <p:cNvSpPr txBox="1"/>
          <p:nvPr/>
        </p:nvSpPr>
        <p:spPr>
          <a:xfrm>
            <a:off x="11785579" y="591736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sz="1000" dirty="0">
              <a:solidFill>
                <a:prstClr val="black"/>
              </a:solidFill>
              <a:cs typeface="Arial"/>
            </a:endParaRPr>
          </a:p>
        </p:txBody>
      </p:sp>
      <p:sp>
        <p:nvSpPr>
          <p:cNvPr id="29" name="Freeform 3">
            <a:hlinkClick r:id="rId3" action="ppaction://hlinksldjump"/>
            <a:extLst>
              <a:ext uri="{FF2B5EF4-FFF2-40B4-BE49-F238E27FC236}">
                <a16:creationId xmlns:a16="http://schemas.microsoft.com/office/drawing/2014/main" id="{CA4AB88A-63A8-4944-8674-385509BF53E2}"/>
              </a:ext>
            </a:extLst>
          </p:cNvPr>
          <p:cNvSpPr/>
          <p:nvPr/>
        </p:nvSpPr>
        <p:spPr>
          <a:xfrm>
            <a:off x="3553814" y="3108392"/>
            <a:ext cx="2121466"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4"/>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chemeClr val="accent4"/>
                </a:solidFill>
              </a:rPr>
              <a:t>T-Mobile  Project Scope</a:t>
            </a:r>
          </a:p>
        </p:txBody>
      </p:sp>
      <p:sp>
        <p:nvSpPr>
          <p:cNvPr id="30" name="Freeform 3">
            <a:hlinkClick r:id="rId18" action="ppaction://hlinksldjump"/>
            <a:extLst>
              <a:ext uri="{FF2B5EF4-FFF2-40B4-BE49-F238E27FC236}">
                <a16:creationId xmlns:a16="http://schemas.microsoft.com/office/drawing/2014/main" id="{A1327EAF-7DA7-42F8-8F87-05A3A10324B8}"/>
              </a:ext>
            </a:extLst>
          </p:cNvPr>
          <p:cNvSpPr/>
          <p:nvPr/>
        </p:nvSpPr>
        <p:spPr>
          <a:xfrm>
            <a:off x="6026352" y="3108392"/>
            <a:ext cx="2121466"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5"/>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chemeClr val="accent5"/>
                </a:solidFill>
              </a:rPr>
              <a:t>Supplier Value</a:t>
            </a:r>
          </a:p>
        </p:txBody>
      </p:sp>
      <p:sp>
        <p:nvSpPr>
          <p:cNvPr id="31" name="Freeform 3">
            <a:hlinkClick r:id="rId6" action="ppaction://hlinksldjump"/>
            <a:extLst>
              <a:ext uri="{FF2B5EF4-FFF2-40B4-BE49-F238E27FC236}">
                <a16:creationId xmlns:a16="http://schemas.microsoft.com/office/drawing/2014/main" id="{A02837B2-7027-4FDB-BE9A-4C0812FF93A7}"/>
              </a:ext>
            </a:extLst>
          </p:cNvPr>
          <p:cNvSpPr/>
          <p:nvPr/>
        </p:nvSpPr>
        <p:spPr>
          <a:xfrm>
            <a:off x="8498890" y="3108392"/>
            <a:ext cx="2121466"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6"/>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chemeClr val="accent6"/>
                </a:solidFill>
              </a:rPr>
              <a:t>Fee Schedule</a:t>
            </a:r>
          </a:p>
        </p:txBody>
      </p:sp>
      <p:pic>
        <p:nvPicPr>
          <p:cNvPr id="3" name="Picture 2">
            <a:extLst>
              <a:ext uri="{FF2B5EF4-FFF2-40B4-BE49-F238E27FC236}">
                <a16:creationId xmlns:a16="http://schemas.microsoft.com/office/drawing/2014/main" id="{7842BAAC-5315-3F4C-CEC5-3A4A255DF5EE}"/>
              </a:ext>
            </a:extLst>
          </p:cNvPr>
          <p:cNvPicPr>
            <a:picLocks noChangeAspect="1"/>
          </p:cNvPicPr>
          <p:nvPr/>
        </p:nvPicPr>
        <p:blipFill>
          <a:blip r:embed="rId19"/>
          <a:stretch>
            <a:fillRect/>
          </a:stretch>
        </p:blipFill>
        <p:spPr>
          <a:xfrm>
            <a:off x="341622" y="6387684"/>
            <a:ext cx="3974937" cy="274344"/>
          </a:xfrm>
          <a:prstGeom prst="rect">
            <a:avLst/>
          </a:prstGeom>
        </p:spPr>
      </p:pic>
    </p:spTree>
    <p:extLst>
      <p:ext uri="{BB962C8B-B14F-4D97-AF65-F5344CB8AC3E}">
        <p14:creationId xmlns:p14="http://schemas.microsoft.com/office/powerpoint/2010/main" val="672987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108"/>
          </a:xfrm>
        </p:spPr>
        <p:txBody>
          <a:bodyPr/>
          <a:lstStyle/>
          <a:p>
            <a:r>
              <a:rPr lang="en-US" sz="2400" dirty="0"/>
              <a:t>Set Up User Accounts</a:t>
            </a:r>
            <a:br>
              <a:rPr lang="en-US" sz="2400" dirty="0"/>
            </a:br>
            <a:r>
              <a:rPr lang="en-US" sz="2000" b="0" dirty="0"/>
              <a:t>Modifying User Accounts (Administrator Only)</a:t>
            </a:r>
            <a:endParaRPr lang="en-US" dirty="0"/>
          </a:p>
        </p:txBody>
      </p:sp>
      <p:grpSp>
        <p:nvGrpSpPr>
          <p:cNvPr id="11" name="Group 10">
            <a:extLst>
              <a:ext uri="{FF2B5EF4-FFF2-40B4-BE49-F238E27FC236}">
                <a16:creationId xmlns:a16="http://schemas.microsoft.com/office/drawing/2014/main" id="{5D4B62EC-1122-498E-9045-8C8E02C33587}"/>
              </a:ext>
            </a:extLst>
          </p:cNvPr>
          <p:cNvGrpSpPr/>
          <p:nvPr/>
        </p:nvGrpSpPr>
        <p:grpSpPr>
          <a:xfrm>
            <a:off x="5276795" y="1535149"/>
            <a:ext cx="5217906" cy="4329145"/>
            <a:chOff x="3551444" y="1715515"/>
            <a:chExt cx="5217906" cy="4329145"/>
          </a:xfrm>
          <a:solidFill>
            <a:srgbClr val="FFFFFF"/>
          </a:solidFill>
        </p:grpSpPr>
        <p:pic>
          <p:nvPicPr>
            <p:cNvPr id="12" name="Picture 11">
              <a:extLst>
                <a:ext uri="{FF2B5EF4-FFF2-40B4-BE49-F238E27FC236}">
                  <a16:creationId xmlns:a16="http://schemas.microsoft.com/office/drawing/2014/main" id="{F9D198A0-2388-4871-92D3-96D1A75AE049}"/>
                </a:ext>
              </a:extLst>
            </p:cNvPr>
            <p:cNvPicPr>
              <a:picLocks noChangeAspect="1"/>
            </p:cNvPicPr>
            <p:nvPr/>
          </p:nvPicPr>
          <p:blipFill rotWithShape="1">
            <a:blip r:embed="rId2"/>
            <a:srcRect l="1350" t="15289" r="59594" b="53382"/>
            <a:stretch/>
          </p:blipFill>
          <p:spPr>
            <a:xfrm>
              <a:off x="3551444" y="3807195"/>
              <a:ext cx="5217906" cy="2237465"/>
            </a:xfrm>
            <a:prstGeom prst="rect">
              <a:avLst/>
            </a:prstGeom>
            <a:grpFill/>
            <a:ln>
              <a:solidFill>
                <a:schemeClr val="tx1"/>
              </a:solidFill>
            </a:ln>
            <a:effectLst/>
          </p:spPr>
        </p:pic>
        <p:pic>
          <p:nvPicPr>
            <p:cNvPr id="13" name="Picture 12">
              <a:extLst>
                <a:ext uri="{FF2B5EF4-FFF2-40B4-BE49-F238E27FC236}">
                  <a16:creationId xmlns:a16="http://schemas.microsoft.com/office/drawing/2014/main" id="{60A3FAAD-10C1-42D1-8CFB-19BDDF6DB8B5}"/>
                </a:ext>
              </a:extLst>
            </p:cNvPr>
            <p:cNvPicPr>
              <a:picLocks noChangeAspect="1"/>
            </p:cNvPicPr>
            <p:nvPr/>
          </p:nvPicPr>
          <p:blipFill rotWithShape="1">
            <a:blip r:embed="rId3"/>
            <a:srcRect l="1388" t="14796" r="33484" b="47266"/>
            <a:stretch/>
          </p:blipFill>
          <p:spPr>
            <a:xfrm>
              <a:off x="3551444" y="1715515"/>
              <a:ext cx="5211807" cy="1996405"/>
            </a:xfrm>
            <a:prstGeom prst="rect">
              <a:avLst/>
            </a:prstGeom>
            <a:grpFill/>
            <a:ln>
              <a:solidFill>
                <a:schemeClr val="tx1"/>
              </a:solidFill>
            </a:ln>
            <a:effectLst/>
          </p:spPr>
        </p:pic>
        <p:sp>
          <p:nvSpPr>
            <p:cNvPr id="15" name="Oval 14">
              <a:extLst>
                <a:ext uri="{FF2B5EF4-FFF2-40B4-BE49-F238E27FC236}">
                  <a16:creationId xmlns:a16="http://schemas.microsoft.com/office/drawing/2014/main" id="{479AE5A9-69CF-4E1D-A41E-C653E29D9801}"/>
                </a:ext>
              </a:extLst>
            </p:cNvPr>
            <p:cNvSpPr/>
            <p:nvPr/>
          </p:nvSpPr>
          <p:spPr bwMode="gray">
            <a:xfrm>
              <a:off x="4813407" y="3369944"/>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sp>
          <p:nvSpPr>
            <p:cNvPr id="16" name="Oval 15">
              <a:extLst>
                <a:ext uri="{FF2B5EF4-FFF2-40B4-BE49-F238E27FC236}">
                  <a16:creationId xmlns:a16="http://schemas.microsoft.com/office/drawing/2014/main" id="{B35A76C0-210B-45E8-9196-B22A50F0C01D}"/>
                </a:ext>
              </a:extLst>
            </p:cNvPr>
            <p:cNvSpPr/>
            <p:nvPr/>
          </p:nvSpPr>
          <p:spPr bwMode="gray">
            <a:xfrm>
              <a:off x="7910104" y="5416238"/>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14" name="Oval 13">
              <a:extLst>
                <a:ext uri="{FF2B5EF4-FFF2-40B4-BE49-F238E27FC236}">
                  <a16:creationId xmlns:a16="http://schemas.microsoft.com/office/drawing/2014/main" id="{FBC21E5A-76A4-4B8F-B8A6-34B9D1E49F43}"/>
                </a:ext>
              </a:extLst>
            </p:cNvPr>
            <p:cNvSpPr/>
            <p:nvPr/>
          </p:nvSpPr>
          <p:spPr bwMode="gray">
            <a:xfrm>
              <a:off x="3820932" y="3361667"/>
              <a:ext cx="220268"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grpSp>
      <p:sp>
        <p:nvSpPr>
          <p:cNvPr id="17" name="TextBox 16">
            <a:extLst>
              <a:ext uri="{FF2B5EF4-FFF2-40B4-BE49-F238E27FC236}">
                <a16:creationId xmlns:a16="http://schemas.microsoft.com/office/drawing/2014/main" id="{36854463-6600-40C4-9B57-99400765E9D0}"/>
              </a:ext>
            </a:extLst>
          </p:cNvPr>
          <p:cNvSpPr txBox="1"/>
          <p:nvPr/>
        </p:nvSpPr>
        <p:spPr>
          <a:xfrm>
            <a:off x="504001" y="1411901"/>
            <a:ext cx="4053978" cy="3013702"/>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AutoNum type="arabicPeriod"/>
            </a:pPr>
            <a:r>
              <a:rPr lang="en-US" sz="1400" b="1" dirty="0"/>
              <a:t>Click </a:t>
            </a:r>
            <a:r>
              <a:rPr lang="en-US" sz="1400" dirty="0"/>
              <a:t>on the Users tab.</a:t>
            </a:r>
          </a:p>
          <a:p>
            <a:pPr marL="342900" indent="-342900">
              <a:lnSpc>
                <a:spcPts val="1700"/>
              </a:lnSpc>
              <a:spcBef>
                <a:spcPts val="0"/>
              </a:spcBef>
              <a:spcAft>
                <a:spcPts val="600"/>
              </a:spcAft>
              <a:buClr>
                <a:srgbClr val="F0AB00"/>
              </a:buClr>
              <a:buSzPct val="100000"/>
              <a:buAutoNum type="arabicPeriod"/>
            </a:pPr>
            <a:r>
              <a:rPr lang="en-US" sz="1400" b="1" dirty="0"/>
              <a:t>Click </a:t>
            </a:r>
            <a:r>
              <a:rPr lang="en-US" sz="1400" dirty="0"/>
              <a:t>on Edit for the selected user.</a:t>
            </a:r>
          </a:p>
          <a:p>
            <a:pPr marL="342900" indent="-342900">
              <a:lnSpc>
                <a:spcPts val="1700"/>
              </a:lnSpc>
              <a:spcBef>
                <a:spcPts val="0"/>
              </a:spcBef>
              <a:spcAft>
                <a:spcPts val="600"/>
              </a:spcAft>
              <a:buClr>
                <a:srgbClr val="F0AB00"/>
              </a:buClr>
              <a:buSzPct val="100000"/>
              <a:buAutoNum type="arabicPeriod"/>
            </a:pPr>
            <a:r>
              <a:rPr lang="en-US" sz="1400" b="1" dirty="0"/>
              <a:t>Click </a:t>
            </a:r>
            <a:r>
              <a:rPr lang="en-US" sz="1400" dirty="0"/>
              <a:t>on the Reset Password Button to reset the password of the user.</a:t>
            </a:r>
          </a:p>
          <a:p>
            <a:pPr marL="342900" indent="-342900">
              <a:lnSpc>
                <a:spcPts val="1700"/>
              </a:lnSpc>
              <a:spcBef>
                <a:spcPts val="0"/>
              </a:spcBef>
              <a:spcAft>
                <a:spcPts val="600"/>
              </a:spcAft>
              <a:buClr>
                <a:srgbClr val="F0AB00"/>
              </a:buClr>
              <a:buSzPct val="100000"/>
              <a:buAutoNum type="arabicPeriod"/>
            </a:pPr>
            <a:r>
              <a:rPr lang="en-US" sz="1400" b="1" dirty="0"/>
              <a:t>Other options:</a:t>
            </a:r>
          </a:p>
          <a:p>
            <a:pPr marL="628650" indent="-342900">
              <a:lnSpc>
                <a:spcPts val="1700"/>
              </a:lnSpc>
              <a:spcBef>
                <a:spcPts val="0"/>
              </a:spcBef>
              <a:spcAft>
                <a:spcPts val="600"/>
              </a:spcAft>
              <a:buClr>
                <a:srgbClr val="F0AB00"/>
              </a:buClr>
              <a:buSzPct val="100000"/>
              <a:buFont typeface="Arial" panose="020B0604020202020204" pitchFamily="34" charset="0"/>
              <a:buChar char="•"/>
            </a:pPr>
            <a:r>
              <a:rPr lang="en-US" sz="1400" dirty="0"/>
              <a:t>Delete User </a:t>
            </a:r>
          </a:p>
          <a:p>
            <a:pPr marL="628650" indent="-342900">
              <a:lnSpc>
                <a:spcPts val="1700"/>
              </a:lnSpc>
              <a:spcBef>
                <a:spcPts val="0"/>
              </a:spcBef>
              <a:spcAft>
                <a:spcPts val="600"/>
              </a:spcAft>
              <a:buClr>
                <a:srgbClr val="F0AB00"/>
              </a:buClr>
              <a:buSzPct val="100000"/>
              <a:buFont typeface="Arial" panose="020B0604020202020204" pitchFamily="34" charset="0"/>
              <a:buChar char="•"/>
              <a:tabLst>
                <a:tab pos="536575" algn="l"/>
                <a:tab pos="1074738" algn="l"/>
              </a:tabLst>
            </a:pPr>
            <a:r>
              <a:rPr lang="en-US" sz="1400" dirty="0"/>
              <a:t>Add to Contact List </a:t>
            </a:r>
          </a:p>
          <a:p>
            <a:pPr marL="628650" indent="-342900">
              <a:lnSpc>
                <a:spcPts val="1700"/>
              </a:lnSpc>
              <a:spcBef>
                <a:spcPts val="0"/>
              </a:spcBef>
              <a:spcAft>
                <a:spcPts val="600"/>
              </a:spcAft>
              <a:buClr>
                <a:srgbClr val="F0AB00"/>
              </a:buClr>
              <a:buSzPct val="100000"/>
              <a:buFont typeface="Arial" panose="020B0604020202020204" pitchFamily="34" charset="0"/>
              <a:buChar char="•"/>
              <a:tabLst>
                <a:tab pos="536575" algn="l"/>
                <a:tab pos="1074738" algn="l"/>
              </a:tabLst>
            </a:pPr>
            <a:r>
              <a:rPr lang="en-US" sz="1400" dirty="0"/>
              <a:t>Remove from Contact List </a:t>
            </a:r>
          </a:p>
          <a:p>
            <a:pPr marL="628650" indent="-342900">
              <a:lnSpc>
                <a:spcPts val="1700"/>
              </a:lnSpc>
              <a:spcBef>
                <a:spcPts val="0"/>
              </a:spcBef>
              <a:spcAft>
                <a:spcPts val="600"/>
              </a:spcAft>
              <a:buClr>
                <a:srgbClr val="F0AB00"/>
              </a:buClr>
              <a:buSzPct val="100000"/>
              <a:buFont typeface="Arial" panose="020B0604020202020204" pitchFamily="34" charset="0"/>
              <a:buChar char="•"/>
              <a:tabLst>
                <a:tab pos="536575" algn="l"/>
                <a:tab pos="1074738" algn="l"/>
              </a:tabLst>
            </a:pPr>
            <a:r>
              <a:rPr lang="en-US" sz="1400" dirty="0"/>
              <a:t>Make Administrator</a:t>
            </a:r>
          </a:p>
          <a:p>
            <a:pPr marL="342900" indent="-342900" fontAlgn="base">
              <a:lnSpc>
                <a:spcPts val="2000"/>
              </a:lnSpc>
              <a:spcBef>
                <a:spcPts val="1200"/>
              </a:spcBef>
              <a:spcAft>
                <a:spcPct val="0"/>
              </a:spcAft>
              <a:buClr>
                <a:srgbClr val="F0AB00"/>
              </a:buClr>
              <a:buSzPct val="120000"/>
              <a:buFontTx/>
              <a:buAutoNum type="arabicPeriod"/>
            </a:pPr>
            <a:endParaRPr lang="en-US" sz="1400" b="1" dirty="0"/>
          </a:p>
          <a:p>
            <a:pPr marL="342900" indent="-342900" fontAlgn="base">
              <a:lnSpc>
                <a:spcPts val="2000"/>
              </a:lnSpc>
              <a:spcBef>
                <a:spcPts val="1200"/>
              </a:spcBef>
              <a:spcAft>
                <a:spcPct val="0"/>
              </a:spcAft>
              <a:buClr>
                <a:srgbClr val="F0AB00"/>
              </a:buClr>
              <a:buSzPct val="120000"/>
              <a:buAutoNum type="arabicPeriod"/>
            </a:pPr>
            <a:endParaRPr lang="en-US" sz="1200" dirty="0"/>
          </a:p>
        </p:txBody>
      </p:sp>
      <p:sp>
        <p:nvSpPr>
          <p:cNvPr id="18" name="Oval 17">
            <a:extLst>
              <a:ext uri="{FF2B5EF4-FFF2-40B4-BE49-F238E27FC236}">
                <a16:creationId xmlns:a16="http://schemas.microsoft.com/office/drawing/2014/main" id="{A85A91E0-7819-4F43-B437-0D6F56E1A8C3}"/>
              </a:ext>
            </a:extLst>
          </p:cNvPr>
          <p:cNvSpPr/>
          <p:nvPr/>
        </p:nvSpPr>
        <p:spPr bwMode="gray">
          <a:xfrm>
            <a:off x="6268323" y="1667954"/>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19" name="object 31">
            <a:hlinkClick r:id="rId4" action="ppaction://hlinksldjump"/>
            <a:extLst>
              <a:ext uri="{FF2B5EF4-FFF2-40B4-BE49-F238E27FC236}">
                <a16:creationId xmlns:a16="http://schemas.microsoft.com/office/drawing/2014/main" id="{09B48949-33B5-4F06-A69F-B70C87F43773}"/>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5" action="ppaction://hlinksldjump"/>
            <a:extLst>
              <a:ext uri="{FF2B5EF4-FFF2-40B4-BE49-F238E27FC236}">
                <a16:creationId xmlns:a16="http://schemas.microsoft.com/office/drawing/2014/main" id="{C7FEBB24-21BC-474D-B941-1478D407DB5D}"/>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6" action="ppaction://hlinksldjump"/>
            <a:extLst>
              <a:ext uri="{FF2B5EF4-FFF2-40B4-BE49-F238E27FC236}">
                <a16:creationId xmlns:a16="http://schemas.microsoft.com/office/drawing/2014/main" id="{AEDB2C34-C6BE-413E-9809-26540D720F06}"/>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0DB65B5A-B0FD-4722-A6F5-37C86F158AD2}"/>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rId7" action="ppaction://hlinksldjump"/>
            <a:extLst>
              <a:ext uri="{FF2B5EF4-FFF2-40B4-BE49-F238E27FC236}">
                <a16:creationId xmlns:a16="http://schemas.microsoft.com/office/drawing/2014/main" id="{908E64DE-1130-4F3E-961B-0200F009C1B6}"/>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rId8" action="ppaction://hlinksldjump"/>
            <a:extLst>
              <a:ext uri="{FF2B5EF4-FFF2-40B4-BE49-F238E27FC236}">
                <a16:creationId xmlns:a16="http://schemas.microsoft.com/office/drawing/2014/main" id="{A6B47B9D-AE33-433E-B038-223A6CF6CEF3}"/>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rId8" action="ppaction://hlinksldjump"/>
            <a:extLst>
              <a:ext uri="{FF2B5EF4-FFF2-40B4-BE49-F238E27FC236}">
                <a16:creationId xmlns:a16="http://schemas.microsoft.com/office/drawing/2014/main" id="{8F42D959-878C-4A74-953E-47A719BEA4EA}"/>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rId9" action="ppaction://hlinksldjump"/>
            <a:extLst>
              <a:ext uri="{FF2B5EF4-FFF2-40B4-BE49-F238E27FC236}">
                <a16:creationId xmlns:a16="http://schemas.microsoft.com/office/drawing/2014/main" id="{F718FA95-EBFB-45AE-9C74-6C94A16A9973}"/>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4" name="Picture 3">
            <a:extLst>
              <a:ext uri="{FF2B5EF4-FFF2-40B4-BE49-F238E27FC236}">
                <a16:creationId xmlns:a16="http://schemas.microsoft.com/office/drawing/2014/main" id="{839DD340-7362-8495-79EB-D4EC896E6800}"/>
              </a:ext>
            </a:extLst>
          </p:cNvPr>
          <p:cNvPicPr>
            <a:picLocks noChangeAspect="1"/>
          </p:cNvPicPr>
          <p:nvPr/>
        </p:nvPicPr>
        <p:blipFill>
          <a:blip r:embed="rId10"/>
          <a:stretch>
            <a:fillRect/>
          </a:stretch>
        </p:blipFill>
        <p:spPr>
          <a:xfrm>
            <a:off x="5723402" y="2999016"/>
            <a:ext cx="3004779" cy="160020"/>
          </a:xfrm>
          <a:prstGeom prst="rect">
            <a:avLst/>
          </a:prstGeom>
        </p:spPr>
      </p:pic>
      <p:sp>
        <p:nvSpPr>
          <p:cNvPr id="3" name="Rectangle 2">
            <a:extLst>
              <a:ext uri="{FF2B5EF4-FFF2-40B4-BE49-F238E27FC236}">
                <a16:creationId xmlns:a16="http://schemas.microsoft.com/office/drawing/2014/main" id="{7B4ED112-BE89-A09C-1EFB-0A6CA2284D20}"/>
              </a:ext>
            </a:extLst>
          </p:cNvPr>
          <p:cNvSpPr/>
          <p:nvPr/>
        </p:nvSpPr>
        <p:spPr bwMode="gray">
          <a:xfrm>
            <a:off x="8534400" y="4572000"/>
            <a:ext cx="1417320" cy="568597"/>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5" name="Picture 4">
            <a:extLst>
              <a:ext uri="{FF2B5EF4-FFF2-40B4-BE49-F238E27FC236}">
                <a16:creationId xmlns:a16="http://schemas.microsoft.com/office/drawing/2014/main" id="{913AAB3A-E51B-FCBB-026B-ADAA1C9D00C8}"/>
              </a:ext>
            </a:extLst>
          </p:cNvPr>
          <p:cNvPicPr>
            <a:picLocks noChangeAspect="1"/>
          </p:cNvPicPr>
          <p:nvPr/>
        </p:nvPicPr>
        <p:blipFill>
          <a:blip r:embed="rId11"/>
          <a:stretch>
            <a:fillRect/>
          </a:stretch>
        </p:blipFill>
        <p:spPr>
          <a:xfrm>
            <a:off x="195664" y="6387684"/>
            <a:ext cx="3974937" cy="274344"/>
          </a:xfrm>
          <a:prstGeom prst="rect">
            <a:avLst/>
          </a:prstGeom>
        </p:spPr>
      </p:pic>
    </p:spTree>
    <p:extLst>
      <p:ext uri="{BB962C8B-B14F-4D97-AF65-F5344CB8AC3E}">
        <p14:creationId xmlns:p14="http://schemas.microsoft.com/office/powerpoint/2010/main" val="1954581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369460"/>
          </a:xfrm>
        </p:spPr>
        <p:txBody>
          <a:bodyPr/>
          <a:lstStyle/>
          <a:p>
            <a:r>
              <a:rPr lang="en-US" dirty="0"/>
              <a:t>Enhanced User Account Functionality</a:t>
            </a:r>
          </a:p>
        </p:txBody>
      </p:sp>
      <p:grpSp>
        <p:nvGrpSpPr>
          <p:cNvPr id="11" name="Group 10">
            <a:extLst>
              <a:ext uri="{FF2B5EF4-FFF2-40B4-BE49-F238E27FC236}">
                <a16:creationId xmlns:a16="http://schemas.microsoft.com/office/drawing/2014/main" id="{134839B0-1AB4-443F-BA64-E581334C38D7}"/>
              </a:ext>
            </a:extLst>
          </p:cNvPr>
          <p:cNvGrpSpPr/>
          <p:nvPr/>
        </p:nvGrpSpPr>
        <p:grpSpPr>
          <a:xfrm>
            <a:off x="6510284" y="2256964"/>
            <a:ext cx="4276725" cy="3481521"/>
            <a:chOff x="4572000" y="2640856"/>
            <a:chExt cx="4276725" cy="3481521"/>
          </a:xfrm>
        </p:grpSpPr>
        <p:pic>
          <p:nvPicPr>
            <p:cNvPr id="12" name="Picture 11">
              <a:extLst>
                <a:ext uri="{FF2B5EF4-FFF2-40B4-BE49-F238E27FC236}">
                  <a16:creationId xmlns:a16="http://schemas.microsoft.com/office/drawing/2014/main" id="{EBC93114-F181-482A-B2F5-92E58AEF06D0}"/>
                </a:ext>
              </a:extLst>
            </p:cNvPr>
            <p:cNvPicPr>
              <a:picLocks noChangeAspect="1"/>
            </p:cNvPicPr>
            <p:nvPr/>
          </p:nvPicPr>
          <p:blipFill rotWithShape="1">
            <a:blip r:embed="rId2"/>
            <a:srcRect l="1182" t="30909" r="49501" b="22168"/>
            <a:stretch/>
          </p:blipFill>
          <p:spPr>
            <a:xfrm>
              <a:off x="4572000" y="3833445"/>
              <a:ext cx="4276725" cy="2288932"/>
            </a:xfrm>
            <a:prstGeom prst="rect">
              <a:avLst/>
            </a:prstGeom>
            <a:ln>
              <a:solidFill>
                <a:srgbClr val="000000"/>
              </a:solidFill>
            </a:ln>
            <a:effectLst/>
          </p:spPr>
        </p:pic>
        <p:sp>
          <p:nvSpPr>
            <p:cNvPr id="16" name="Oval 15">
              <a:extLst>
                <a:ext uri="{FF2B5EF4-FFF2-40B4-BE49-F238E27FC236}">
                  <a16:creationId xmlns:a16="http://schemas.microsoft.com/office/drawing/2014/main" id="{8E424357-656C-4C73-918E-5836F438E6A2}"/>
                </a:ext>
              </a:extLst>
            </p:cNvPr>
            <p:cNvSpPr/>
            <p:nvPr/>
          </p:nvSpPr>
          <p:spPr bwMode="gray">
            <a:xfrm>
              <a:off x="7671310" y="4000695"/>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17" name="Oval 16">
              <a:extLst>
                <a:ext uri="{FF2B5EF4-FFF2-40B4-BE49-F238E27FC236}">
                  <a16:creationId xmlns:a16="http://schemas.microsoft.com/office/drawing/2014/main" id="{A02286E8-3E09-49B6-84C2-BBF2F16E21BC}"/>
                </a:ext>
              </a:extLst>
            </p:cNvPr>
            <p:cNvSpPr/>
            <p:nvPr/>
          </p:nvSpPr>
          <p:spPr bwMode="gray">
            <a:xfrm>
              <a:off x="8557021" y="5626465"/>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pic>
          <p:nvPicPr>
            <p:cNvPr id="18" name="Picture 17">
              <a:extLst>
                <a:ext uri="{FF2B5EF4-FFF2-40B4-BE49-F238E27FC236}">
                  <a16:creationId xmlns:a16="http://schemas.microsoft.com/office/drawing/2014/main" id="{5D67A53E-21AF-4B15-A909-B3E3D6D5D6A1}"/>
                </a:ext>
              </a:extLst>
            </p:cNvPr>
            <p:cNvPicPr>
              <a:picLocks noChangeAspect="1"/>
            </p:cNvPicPr>
            <p:nvPr/>
          </p:nvPicPr>
          <p:blipFill rotWithShape="1">
            <a:blip r:embed="rId2"/>
            <a:srcRect l="1149" t="7957" r="70057" b="69226"/>
            <a:stretch/>
          </p:blipFill>
          <p:spPr>
            <a:xfrm>
              <a:off x="4572001" y="2640856"/>
              <a:ext cx="2491112" cy="1112990"/>
            </a:xfrm>
            <a:prstGeom prst="rect">
              <a:avLst/>
            </a:prstGeom>
            <a:ln>
              <a:solidFill>
                <a:srgbClr val="000000"/>
              </a:solidFill>
            </a:ln>
            <a:effectLst/>
          </p:spPr>
        </p:pic>
      </p:grpSp>
      <p:sp>
        <p:nvSpPr>
          <p:cNvPr id="19" name="TextBox 18">
            <a:extLst>
              <a:ext uri="{FF2B5EF4-FFF2-40B4-BE49-F238E27FC236}">
                <a16:creationId xmlns:a16="http://schemas.microsoft.com/office/drawing/2014/main" id="{C3C226DA-4326-4BFB-AF3E-F03974DE8BF8}"/>
              </a:ext>
            </a:extLst>
          </p:cNvPr>
          <p:cNvSpPr txBox="1"/>
          <p:nvPr/>
        </p:nvSpPr>
        <p:spPr>
          <a:xfrm>
            <a:off x="504001" y="1226251"/>
            <a:ext cx="5983296" cy="3976537"/>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Font typeface="+mj-lt"/>
              <a:buAutoNum type="arabicPeriod"/>
            </a:pPr>
            <a:r>
              <a:rPr lang="en-US" sz="1400" b="1" dirty="0"/>
              <a:t>Click </a:t>
            </a:r>
            <a:r>
              <a:rPr lang="en-US" sz="1400" dirty="0"/>
              <a:t>on your name in top right corner, to access the User Account Navigator. It enables you to:</a:t>
            </a:r>
          </a:p>
          <a:p>
            <a:pPr marL="520700" indent="-177800">
              <a:lnSpc>
                <a:spcPts val="1700"/>
              </a:lnSpc>
              <a:spcBef>
                <a:spcPts val="0"/>
              </a:spcBef>
              <a:spcAft>
                <a:spcPts val="600"/>
              </a:spcAft>
              <a:buClr>
                <a:srgbClr val="F0AB00"/>
              </a:buClr>
              <a:buSzPct val="100000"/>
              <a:buFont typeface="Arial" panose="020B0604020202020204" pitchFamily="34" charset="0"/>
              <a:buChar char="•"/>
              <a:tabLst>
                <a:tab pos="520700" algn="l"/>
              </a:tabLst>
            </a:pPr>
            <a:r>
              <a:rPr lang="en-US" sz="1400" dirty="0"/>
              <a:t>Quickly access your personal user account information and settings</a:t>
            </a:r>
          </a:p>
          <a:p>
            <a:pPr marL="520700" indent="-177800">
              <a:lnSpc>
                <a:spcPts val="1700"/>
              </a:lnSpc>
              <a:spcBef>
                <a:spcPts val="0"/>
              </a:spcBef>
              <a:spcAft>
                <a:spcPts val="600"/>
              </a:spcAft>
              <a:buClr>
                <a:srgbClr val="F0AB00"/>
              </a:buClr>
              <a:buSzPct val="100000"/>
              <a:buFont typeface="Arial" panose="020B0604020202020204" pitchFamily="34" charset="0"/>
              <a:buChar char="•"/>
              <a:tabLst>
                <a:tab pos="520700" algn="l"/>
              </a:tabLst>
            </a:pPr>
            <a:r>
              <a:rPr lang="en-US" sz="1400" dirty="0"/>
              <a:t>Link your multiple user accounts</a:t>
            </a:r>
          </a:p>
          <a:p>
            <a:pPr marL="520700" indent="-177800">
              <a:lnSpc>
                <a:spcPts val="1700"/>
              </a:lnSpc>
              <a:spcBef>
                <a:spcPts val="0"/>
              </a:spcBef>
              <a:spcAft>
                <a:spcPts val="600"/>
              </a:spcAft>
              <a:buClr>
                <a:srgbClr val="F0AB00"/>
              </a:buClr>
              <a:buSzPct val="100000"/>
              <a:buFont typeface="Arial" panose="020B0604020202020204" pitchFamily="34" charset="0"/>
              <a:buChar char="•"/>
              <a:tabLst>
                <a:tab pos="520700" algn="l"/>
              </a:tabLst>
            </a:pPr>
            <a:r>
              <a:rPr lang="en-US" sz="1400" dirty="0"/>
              <a:t>Switch to your test account</a:t>
            </a:r>
          </a:p>
          <a:p>
            <a:pPr marL="342900">
              <a:lnSpc>
                <a:spcPts val="1700"/>
              </a:lnSpc>
              <a:spcBef>
                <a:spcPts val="0"/>
              </a:spcBef>
              <a:spcAft>
                <a:spcPts val="600"/>
              </a:spcAft>
              <a:buClr>
                <a:srgbClr val="F0AB00"/>
              </a:buClr>
              <a:buSzPct val="120000"/>
              <a:tabLst>
                <a:tab pos="520700" algn="l"/>
              </a:tabLst>
            </a:pPr>
            <a:r>
              <a:rPr lang="en-US" sz="1400" b="1" dirty="0"/>
              <a:t>Note:</a:t>
            </a:r>
            <a:r>
              <a:rPr lang="en-US" sz="1400" dirty="0">
                <a:solidFill>
                  <a:schemeClr val="accent1"/>
                </a:solidFill>
              </a:rPr>
              <a:t> </a:t>
            </a:r>
            <a:r>
              <a:rPr lang="en-US" sz="1400" dirty="0"/>
              <a:t>After your multiple user accounts are linked, the User Account Navigator displays the multiple accounts.</a:t>
            </a:r>
          </a:p>
          <a:p>
            <a:pPr marL="342900" indent="-342900">
              <a:lnSpc>
                <a:spcPts val="1700"/>
              </a:lnSpc>
              <a:spcBef>
                <a:spcPts val="0"/>
              </a:spcBef>
              <a:spcAft>
                <a:spcPts val="600"/>
              </a:spcAft>
              <a:buClr>
                <a:srgbClr val="F0AB00"/>
              </a:buClr>
              <a:buSzPct val="100000"/>
              <a:buFont typeface="+mj-lt"/>
              <a:buAutoNum type="arabicPeriod" startAt="2"/>
              <a:tabLst>
                <a:tab pos="520700" algn="l"/>
              </a:tabLst>
            </a:pPr>
            <a:r>
              <a:rPr lang="en-US" sz="1400" b="1" dirty="0"/>
              <a:t>Click </a:t>
            </a:r>
            <a:r>
              <a:rPr lang="en-US" sz="1400" dirty="0"/>
              <a:t>on My Account to view your user settings.</a:t>
            </a:r>
          </a:p>
          <a:p>
            <a:pPr marL="342900" indent="-342900">
              <a:lnSpc>
                <a:spcPts val="1700"/>
              </a:lnSpc>
              <a:spcBef>
                <a:spcPts val="0"/>
              </a:spcBef>
              <a:spcAft>
                <a:spcPts val="600"/>
              </a:spcAft>
              <a:buClr>
                <a:srgbClr val="F0AB00"/>
              </a:buClr>
              <a:buSzPct val="100000"/>
              <a:buFont typeface="+mj-lt"/>
              <a:buAutoNum type="arabicPeriod" startAt="2"/>
              <a:tabLst>
                <a:tab pos="520700" algn="l"/>
              </a:tabLst>
            </a:pPr>
            <a:r>
              <a:rPr lang="en-US" sz="1400" b="1" dirty="0"/>
              <a:t>Click</a:t>
            </a:r>
            <a:r>
              <a:rPr lang="en-US" sz="1400" dirty="0"/>
              <a:t> Complete or update all required fields </a:t>
            </a:r>
            <a:br>
              <a:rPr lang="en-US" sz="1400" dirty="0"/>
            </a:br>
            <a:r>
              <a:rPr lang="en-US" sz="1400" dirty="0"/>
              <a:t>marked by an asterisk. </a:t>
            </a:r>
          </a:p>
          <a:p>
            <a:pPr marL="341313">
              <a:lnSpc>
                <a:spcPts val="1700"/>
              </a:lnSpc>
              <a:spcBef>
                <a:spcPts val="0"/>
              </a:spcBef>
              <a:spcAft>
                <a:spcPts val="600"/>
              </a:spcAft>
              <a:buClr>
                <a:srgbClr val="F0AB00"/>
              </a:buClr>
              <a:buSzPct val="100000"/>
              <a:tabLst>
                <a:tab pos="520700" algn="l"/>
              </a:tabLst>
            </a:pPr>
            <a:r>
              <a:rPr lang="en-US" sz="1400" b="1" dirty="0"/>
              <a:t>Note: </a:t>
            </a:r>
            <a:r>
              <a:rPr lang="en-US" sz="1400" dirty="0"/>
              <a:t>If you change username or password, remember to use it at your next login.</a:t>
            </a:r>
          </a:p>
          <a:p>
            <a:pPr marL="342900" indent="-342900">
              <a:lnSpc>
                <a:spcPts val="1700"/>
              </a:lnSpc>
              <a:spcBef>
                <a:spcPts val="0"/>
              </a:spcBef>
              <a:spcAft>
                <a:spcPts val="600"/>
              </a:spcAft>
              <a:buClr>
                <a:srgbClr val="F0AB00"/>
              </a:buClr>
              <a:buSzPct val="100000"/>
              <a:buFont typeface="+mj-lt"/>
              <a:buAutoNum type="arabicPeriod" startAt="4"/>
              <a:tabLst>
                <a:tab pos="520700" algn="l"/>
              </a:tabLst>
            </a:pPr>
            <a:r>
              <a:rPr lang="en-US" sz="1400" b="1" dirty="0"/>
              <a:t>Hide</a:t>
            </a:r>
            <a:r>
              <a:rPr lang="en-US" sz="1400" dirty="0"/>
              <a:t> personal information if necessary by checking the box in the Contact Information Preferences section.</a:t>
            </a:r>
            <a:endParaRPr lang="en-US" sz="1400" b="1" dirty="0"/>
          </a:p>
          <a:p>
            <a:pPr marL="520700" indent="-177800">
              <a:lnSpc>
                <a:spcPts val="1700"/>
              </a:lnSpc>
              <a:spcBef>
                <a:spcPts val="0"/>
              </a:spcBef>
              <a:spcAft>
                <a:spcPts val="600"/>
              </a:spcAft>
              <a:buClr>
                <a:srgbClr val="F0AB00"/>
              </a:buClr>
              <a:buSzPct val="120000"/>
              <a:buFont typeface="Arial" panose="020B0604020202020204" pitchFamily="34" charset="0"/>
              <a:buChar char="•"/>
              <a:tabLst>
                <a:tab pos="520700" algn="l"/>
              </a:tabLst>
            </a:pPr>
            <a:endParaRPr lang="en-US" sz="1400" dirty="0"/>
          </a:p>
        </p:txBody>
      </p:sp>
      <p:sp>
        <p:nvSpPr>
          <p:cNvPr id="21" name="object 31">
            <a:hlinkClick r:id="rId3" action="ppaction://hlinksldjump"/>
            <a:extLst>
              <a:ext uri="{FF2B5EF4-FFF2-40B4-BE49-F238E27FC236}">
                <a16:creationId xmlns:a16="http://schemas.microsoft.com/office/drawing/2014/main" id="{B843C78F-8657-4044-94E1-974C930F6020}"/>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2" name="object 29">
            <a:hlinkClick r:id="rId4" action="ppaction://hlinksldjump"/>
            <a:extLst>
              <a:ext uri="{FF2B5EF4-FFF2-40B4-BE49-F238E27FC236}">
                <a16:creationId xmlns:a16="http://schemas.microsoft.com/office/drawing/2014/main" id="{D9F45F92-891C-43DD-B1CD-C3DF639D4599}"/>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3" name="object 31">
            <a:hlinkClick r:id="rId5" action="ppaction://hlinksldjump"/>
            <a:extLst>
              <a:ext uri="{FF2B5EF4-FFF2-40B4-BE49-F238E27FC236}">
                <a16:creationId xmlns:a16="http://schemas.microsoft.com/office/drawing/2014/main" id="{DA137EEF-2101-4D2F-A069-27EBFE207A31}"/>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4" name="object 48">
            <a:extLst>
              <a:ext uri="{FF2B5EF4-FFF2-40B4-BE49-F238E27FC236}">
                <a16:creationId xmlns:a16="http://schemas.microsoft.com/office/drawing/2014/main" id="{F902FB7A-DAEA-4DF7-8C64-BB970BA29813}"/>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5" name="object 31">
            <a:hlinkClick r:id="rId6" action="ppaction://hlinksldjump"/>
            <a:extLst>
              <a:ext uri="{FF2B5EF4-FFF2-40B4-BE49-F238E27FC236}">
                <a16:creationId xmlns:a16="http://schemas.microsoft.com/office/drawing/2014/main" id="{1EC168F3-8B5D-4530-BA00-E0279814FDC8}"/>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6" name="object 31">
            <a:hlinkClick r:id="rId7" action="ppaction://hlinksldjump"/>
            <a:extLst>
              <a:ext uri="{FF2B5EF4-FFF2-40B4-BE49-F238E27FC236}">
                <a16:creationId xmlns:a16="http://schemas.microsoft.com/office/drawing/2014/main" id="{2FEA3211-9CBF-4158-B147-C53D64035F0A}"/>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7" name="object 31">
            <a:hlinkClick r:id="rId7" action="ppaction://hlinksldjump"/>
            <a:extLst>
              <a:ext uri="{FF2B5EF4-FFF2-40B4-BE49-F238E27FC236}">
                <a16:creationId xmlns:a16="http://schemas.microsoft.com/office/drawing/2014/main" id="{54641E23-72F5-4FBD-A29D-293F1FA8F9D9}"/>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8" name="object 31">
            <a:hlinkClick r:id="rId8" action="ppaction://hlinksldjump"/>
            <a:extLst>
              <a:ext uri="{FF2B5EF4-FFF2-40B4-BE49-F238E27FC236}">
                <a16:creationId xmlns:a16="http://schemas.microsoft.com/office/drawing/2014/main" id="{0FF97071-09AA-4C41-BF02-CE6C98ECE436}"/>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E0B8498C-816A-4CA8-BF99-F0B5174876E8}"/>
              </a:ext>
            </a:extLst>
          </p:cNvPr>
          <p:cNvPicPr>
            <a:picLocks noChangeAspect="1"/>
          </p:cNvPicPr>
          <p:nvPr/>
        </p:nvPicPr>
        <p:blipFill>
          <a:blip r:embed="rId9"/>
          <a:stretch>
            <a:fillRect/>
          </a:stretch>
        </p:blipFill>
        <p:spPr>
          <a:xfrm>
            <a:off x="9073512" y="1185164"/>
            <a:ext cx="1366075" cy="2180764"/>
          </a:xfrm>
          <a:prstGeom prst="rect">
            <a:avLst/>
          </a:prstGeom>
          <a:solidFill>
            <a:schemeClr val="bg1"/>
          </a:solidFill>
        </p:spPr>
      </p:pic>
      <p:sp>
        <p:nvSpPr>
          <p:cNvPr id="29" name="Oval 28">
            <a:extLst>
              <a:ext uri="{FF2B5EF4-FFF2-40B4-BE49-F238E27FC236}">
                <a16:creationId xmlns:a16="http://schemas.microsoft.com/office/drawing/2014/main" id="{B75C8AAA-561C-482E-B5BA-CAD4809AF7F2}"/>
              </a:ext>
            </a:extLst>
          </p:cNvPr>
          <p:cNvSpPr/>
          <p:nvPr/>
        </p:nvSpPr>
        <p:spPr bwMode="gray">
          <a:xfrm>
            <a:off x="10138679" y="1485665"/>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30" name="Oval 29">
            <a:extLst>
              <a:ext uri="{FF2B5EF4-FFF2-40B4-BE49-F238E27FC236}">
                <a16:creationId xmlns:a16="http://schemas.microsoft.com/office/drawing/2014/main" id="{A262111D-C8CA-43E2-83CA-7A303FDE8A8E}"/>
              </a:ext>
            </a:extLst>
          </p:cNvPr>
          <p:cNvSpPr/>
          <p:nvPr/>
        </p:nvSpPr>
        <p:spPr bwMode="gray">
          <a:xfrm>
            <a:off x="9918412" y="1970254"/>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
        <p:nvSpPr>
          <p:cNvPr id="4" name="Rectangle 3">
            <a:extLst>
              <a:ext uri="{FF2B5EF4-FFF2-40B4-BE49-F238E27FC236}">
                <a16:creationId xmlns:a16="http://schemas.microsoft.com/office/drawing/2014/main" id="{98D550D4-67C7-F895-70BE-6AB8B850F2D0}"/>
              </a:ext>
            </a:extLst>
          </p:cNvPr>
          <p:cNvSpPr/>
          <p:nvPr/>
        </p:nvSpPr>
        <p:spPr bwMode="gray">
          <a:xfrm>
            <a:off x="9357360" y="1704740"/>
            <a:ext cx="861060" cy="181889"/>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5" name="Picture 4">
            <a:extLst>
              <a:ext uri="{FF2B5EF4-FFF2-40B4-BE49-F238E27FC236}">
                <a16:creationId xmlns:a16="http://schemas.microsoft.com/office/drawing/2014/main" id="{D07AF807-D0BE-E9BC-9010-4F62BB382D5B}"/>
              </a:ext>
            </a:extLst>
          </p:cNvPr>
          <p:cNvPicPr>
            <a:picLocks noChangeAspect="1"/>
          </p:cNvPicPr>
          <p:nvPr/>
        </p:nvPicPr>
        <p:blipFill>
          <a:blip r:embed="rId10"/>
          <a:stretch>
            <a:fillRect/>
          </a:stretch>
        </p:blipFill>
        <p:spPr>
          <a:xfrm>
            <a:off x="9327974" y="1560647"/>
            <a:ext cx="799211" cy="181889"/>
          </a:xfrm>
          <a:prstGeom prst="rect">
            <a:avLst/>
          </a:prstGeom>
        </p:spPr>
      </p:pic>
      <p:pic>
        <p:nvPicPr>
          <p:cNvPr id="6" name="Picture 5">
            <a:extLst>
              <a:ext uri="{FF2B5EF4-FFF2-40B4-BE49-F238E27FC236}">
                <a16:creationId xmlns:a16="http://schemas.microsoft.com/office/drawing/2014/main" id="{BDE0E00F-3808-46B7-5900-0F0EAD3AD972}"/>
              </a:ext>
            </a:extLst>
          </p:cNvPr>
          <p:cNvPicPr>
            <a:picLocks noChangeAspect="1"/>
          </p:cNvPicPr>
          <p:nvPr/>
        </p:nvPicPr>
        <p:blipFill>
          <a:blip r:embed="rId11"/>
          <a:stretch>
            <a:fillRect/>
          </a:stretch>
        </p:blipFill>
        <p:spPr>
          <a:xfrm>
            <a:off x="8747044" y="3794055"/>
            <a:ext cx="839563" cy="91449"/>
          </a:xfrm>
          <a:prstGeom prst="rect">
            <a:avLst/>
          </a:prstGeom>
        </p:spPr>
      </p:pic>
      <p:pic>
        <p:nvPicPr>
          <p:cNvPr id="7" name="Picture 6">
            <a:extLst>
              <a:ext uri="{FF2B5EF4-FFF2-40B4-BE49-F238E27FC236}">
                <a16:creationId xmlns:a16="http://schemas.microsoft.com/office/drawing/2014/main" id="{D19771DC-F8EF-6B5C-1D12-D24A618F3449}"/>
              </a:ext>
            </a:extLst>
          </p:cNvPr>
          <p:cNvPicPr>
            <a:picLocks noChangeAspect="1"/>
          </p:cNvPicPr>
          <p:nvPr/>
        </p:nvPicPr>
        <p:blipFill>
          <a:blip r:embed="rId12"/>
          <a:stretch>
            <a:fillRect/>
          </a:stretch>
        </p:blipFill>
        <p:spPr>
          <a:xfrm>
            <a:off x="4770146" y="6103616"/>
            <a:ext cx="841321" cy="91448"/>
          </a:xfrm>
          <a:prstGeom prst="rect">
            <a:avLst/>
          </a:prstGeom>
        </p:spPr>
      </p:pic>
      <p:pic>
        <p:nvPicPr>
          <p:cNvPr id="8" name="Picture 7">
            <a:extLst>
              <a:ext uri="{FF2B5EF4-FFF2-40B4-BE49-F238E27FC236}">
                <a16:creationId xmlns:a16="http://schemas.microsoft.com/office/drawing/2014/main" id="{115E0A3A-DEBC-EFF7-B191-D63A997BD1E8}"/>
              </a:ext>
            </a:extLst>
          </p:cNvPr>
          <p:cNvPicPr>
            <a:picLocks noChangeAspect="1"/>
          </p:cNvPicPr>
          <p:nvPr/>
        </p:nvPicPr>
        <p:blipFill>
          <a:blip r:embed="rId13"/>
          <a:stretch>
            <a:fillRect/>
          </a:stretch>
        </p:blipFill>
        <p:spPr>
          <a:xfrm>
            <a:off x="236761" y="6387684"/>
            <a:ext cx="3974937" cy="274344"/>
          </a:xfrm>
          <a:prstGeom prst="rect">
            <a:avLst/>
          </a:prstGeom>
        </p:spPr>
      </p:pic>
    </p:spTree>
    <p:extLst>
      <p:ext uri="{BB962C8B-B14F-4D97-AF65-F5344CB8AC3E}">
        <p14:creationId xmlns:p14="http://schemas.microsoft.com/office/powerpoint/2010/main" val="2894960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369460"/>
          </a:xfrm>
        </p:spPr>
        <p:txBody>
          <a:bodyPr/>
          <a:lstStyle/>
          <a:p>
            <a:r>
              <a:rPr lang="en-US" dirty="0"/>
              <a:t>Set Up a Test Account</a:t>
            </a:r>
          </a:p>
        </p:txBody>
      </p:sp>
      <p:grpSp>
        <p:nvGrpSpPr>
          <p:cNvPr id="11" name="Group 10">
            <a:extLst>
              <a:ext uri="{FF2B5EF4-FFF2-40B4-BE49-F238E27FC236}">
                <a16:creationId xmlns:a16="http://schemas.microsoft.com/office/drawing/2014/main" id="{E9BC6AF3-FA45-4B6D-98F8-F65FF8A48991}"/>
              </a:ext>
            </a:extLst>
          </p:cNvPr>
          <p:cNvGrpSpPr/>
          <p:nvPr/>
        </p:nvGrpSpPr>
        <p:grpSpPr>
          <a:xfrm>
            <a:off x="7935418" y="4654229"/>
            <a:ext cx="2511035" cy="1133662"/>
            <a:chOff x="6328781" y="4137181"/>
            <a:chExt cx="2511035" cy="1133662"/>
          </a:xfrm>
        </p:grpSpPr>
        <p:pic>
          <p:nvPicPr>
            <p:cNvPr id="14" name="Picture 13">
              <a:extLst>
                <a:ext uri="{FF2B5EF4-FFF2-40B4-BE49-F238E27FC236}">
                  <a16:creationId xmlns:a16="http://schemas.microsoft.com/office/drawing/2014/main" id="{E981DD2C-E2E7-4CFE-9A39-61064FD5B723}"/>
                </a:ext>
              </a:extLst>
            </p:cNvPr>
            <p:cNvPicPr>
              <a:picLocks noChangeAspect="1"/>
            </p:cNvPicPr>
            <p:nvPr/>
          </p:nvPicPr>
          <p:blipFill rotWithShape="1">
            <a:blip r:embed="rId2"/>
            <a:srcRect l="4671" t="15877" r="64151" b="62154"/>
            <a:stretch/>
          </p:blipFill>
          <p:spPr>
            <a:xfrm>
              <a:off x="6328781" y="4137181"/>
              <a:ext cx="2511035" cy="1133662"/>
            </a:xfrm>
            <a:prstGeom prst="rect">
              <a:avLst/>
            </a:prstGeom>
            <a:ln>
              <a:solidFill>
                <a:schemeClr val="tx1"/>
              </a:solidFill>
            </a:ln>
            <a:effectLst/>
          </p:spPr>
        </p:pic>
        <p:sp>
          <p:nvSpPr>
            <p:cNvPr id="16" name="Oval 15">
              <a:extLst>
                <a:ext uri="{FF2B5EF4-FFF2-40B4-BE49-F238E27FC236}">
                  <a16:creationId xmlns:a16="http://schemas.microsoft.com/office/drawing/2014/main" id="{5A5B3C3C-393B-4773-9DC8-D6A4D71DD17B}"/>
                </a:ext>
              </a:extLst>
            </p:cNvPr>
            <p:cNvSpPr/>
            <p:nvPr/>
          </p:nvSpPr>
          <p:spPr bwMode="gray">
            <a:xfrm>
              <a:off x="7584298" y="4484214"/>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grpSp>
      <p:sp>
        <p:nvSpPr>
          <p:cNvPr id="18" name="TextBox 17">
            <a:extLst>
              <a:ext uri="{FF2B5EF4-FFF2-40B4-BE49-F238E27FC236}">
                <a16:creationId xmlns:a16="http://schemas.microsoft.com/office/drawing/2014/main" id="{18CF09A7-5E09-4F3B-97DB-BF53F9908846}"/>
              </a:ext>
            </a:extLst>
          </p:cNvPr>
          <p:cNvSpPr txBox="1"/>
          <p:nvPr/>
        </p:nvSpPr>
        <p:spPr>
          <a:xfrm>
            <a:off x="504001" y="1229858"/>
            <a:ext cx="7107222" cy="4882832"/>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20000"/>
              <a:buAutoNum type="arabicPeriod"/>
            </a:pPr>
            <a:r>
              <a:rPr lang="en-US" sz="1400" b="1" dirty="0"/>
              <a:t>To set up </a:t>
            </a:r>
            <a:r>
              <a:rPr lang="en-US" sz="1400" dirty="0"/>
              <a:t>your Test Account, you need to be on the tabular view of your SAP Business Network Production Account.</a:t>
            </a:r>
          </a:p>
          <a:p>
            <a:pPr marL="342900" indent="-342900">
              <a:lnSpc>
                <a:spcPts val="1700"/>
              </a:lnSpc>
              <a:spcBef>
                <a:spcPts val="0"/>
              </a:spcBef>
              <a:spcAft>
                <a:spcPts val="600"/>
              </a:spcAft>
              <a:buClr>
                <a:srgbClr val="F0AB00"/>
              </a:buClr>
              <a:buSzPct val="120000"/>
              <a:buAutoNum type="arabicPeriod"/>
            </a:pPr>
            <a:r>
              <a:rPr lang="en-US" sz="1400" b="1" dirty="0"/>
              <a:t>Click </a:t>
            </a:r>
            <a:r>
              <a:rPr lang="en-US" sz="1400" dirty="0"/>
              <a:t>your name in top right corner and then select Switch to Test ID. The Switch To Test Account button is only available to the account Administrator. The administrator can create test account usernames for all other users needing access to the test account.</a:t>
            </a:r>
          </a:p>
          <a:p>
            <a:pPr marL="342900" indent="-342900">
              <a:lnSpc>
                <a:spcPts val="1700"/>
              </a:lnSpc>
              <a:spcBef>
                <a:spcPts val="0"/>
              </a:spcBef>
              <a:spcAft>
                <a:spcPts val="600"/>
              </a:spcAft>
              <a:buClr>
                <a:srgbClr val="F0AB00"/>
              </a:buClr>
              <a:buSzPct val="120000"/>
              <a:buAutoNum type="arabicPeriod"/>
            </a:pPr>
            <a:r>
              <a:rPr lang="en-US" sz="1400" b="1" dirty="0"/>
              <a:t>Click </a:t>
            </a:r>
            <a:r>
              <a:rPr lang="en-US" sz="1400" dirty="0"/>
              <a:t>OK when the SAP Business Network displays a warning indicating You are about to switch to Test Mode.</a:t>
            </a:r>
          </a:p>
          <a:p>
            <a:pPr marL="342900" indent="-342900" fontAlgn="auto">
              <a:lnSpc>
                <a:spcPts val="1700"/>
              </a:lnSpc>
              <a:spcBef>
                <a:spcPts val="0"/>
              </a:spcBef>
              <a:spcAft>
                <a:spcPts val="600"/>
              </a:spcAft>
              <a:buClr>
                <a:srgbClr val="F0AB00"/>
              </a:buClr>
              <a:buSzPct val="100000"/>
              <a:buFont typeface="+mj-lt"/>
              <a:buAutoNum type="arabicPeriod"/>
              <a:defRPr/>
            </a:pPr>
            <a:r>
              <a:rPr lang="en-US" sz="1400" b="1" dirty="0">
                <a:solidFill>
                  <a:srgbClr val="000000"/>
                </a:solidFill>
              </a:rPr>
              <a:t>Create </a:t>
            </a:r>
            <a:r>
              <a:rPr lang="en-US" sz="1400" dirty="0">
                <a:solidFill>
                  <a:srgbClr val="000000"/>
                </a:solidFill>
              </a:rPr>
              <a:t>a Username and Password for your test account and click OK. You will be transferred to your test account. </a:t>
            </a:r>
          </a:p>
          <a:p>
            <a:pPr marL="354013" lvl="1" fontAlgn="auto">
              <a:lnSpc>
                <a:spcPts val="1700"/>
              </a:lnSpc>
              <a:spcBef>
                <a:spcPts val="0"/>
              </a:spcBef>
              <a:spcAft>
                <a:spcPts val="600"/>
              </a:spcAft>
              <a:buClr>
                <a:srgbClr val="F0AB00"/>
              </a:buClr>
              <a:buSzPct val="100000"/>
              <a:tabLst>
                <a:tab pos="354013" algn="l"/>
              </a:tabLst>
              <a:defRPr/>
            </a:pPr>
            <a:r>
              <a:rPr lang="en-US" sz="1400" dirty="0">
                <a:solidFill>
                  <a:srgbClr val="000000"/>
                </a:solidFill>
              </a:rPr>
              <a:t>Your Test account should be configured to match your Production account.  This will ensure the testing results are consistent with what will result in Production. Once you have set up your test account, you are ready to receive a test purchase order.</a:t>
            </a:r>
            <a:br>
              <a:rPr lang="en-US" sz="1400" dirty="0">
                <a:solidFill>
                  <a:srgbClr val="000000"/>
                </a:solidFill>
              </a:rPr>
            </a:br>
            <a:r>
              <a:rPr lang="en-US" sz="1400" b="1" dirty="0">
                <a:solidFill>
                  <a:srgbClr val="000000"/>
                </a:solidFill>
              </a:rPr>
              <a:t>Note:</a:t>
            </a:r>
            <a:r>
              <a:rPr lang="en-US" sz="1400" dirty="0">
                <a:solidFill>
                  <a:srgbClr val="000000"/>
                </a:solidFill>
              </a:rPr>
              <a:t> Test account transactions are free of charge.</a:t>
            </a:r>
          </a:p>
          <a:p>
            <a:pPr marL="342900" indent="-342900" fontAlgn="auto">
              <a:lnSpc>
                <a:spcPts val="1700"/>
              </a:lnSpc>
              <a:spcBef>
                <a:spcPts val="0"/>
              </a:spcBef>
              <a:spcAft>
                <a:spcPts val="600"/>
              </a:spcAft>
              <a:buClr>
                <a:srgbClr val="F0AB00"/>
              </a:buClr>
              <a:buSzPct val="100000"/>
              <a:buFont typeface="+mj-lt"/>
              <a:buAutoNum type="arabicPeriod"/>
              <a:defRPr/>
            </a:pPr>
            <a:r>
              <a:rPr lang="en-US" sz="1400" b="1" dirty="0"/>
              <a:t>The Network</a:t>
            </a:r>
            <a:r>
              <a:rPr lang="en-US" sz="1400" dirty="0"/>
              <a:t> will always display which mode you are logged into,  (Production or Test).  Your </a:t>
            </a:r>
            <a:r>
              <a:rPr lang="en-US" sz="1400" b="1" dirty="0"/>
              <a:t>Test account ID</a:t>
            </a:r>
            <a:r>
              <a:rPr lang="en-US" sz="1400" dirty="0"/>
              <a:t> has the suffix “-T” appended to your SAP Business Network ID (ANID). </a:t>
            </a:r>
            <a:endParaRPr lang="en-US" sz="1400" b="1" dirty="0"/>
          </a:p>
          <a:p>
            <a:pPr marL="342900" indent="-342900" fontAlgn="base">
              <a:lnSpc>
                <a:spcPts val="2000"/>
              </a:lnSpc>
              <a:spcBef>
                <a:spcPts val="1200"/>
              </a:spcBef>
              <a:spcAft>
                <a:spcPct val="0"/>
              </a:spcAft>
              <a:buClr>
                <a:srgbClr val="F0AB00"/>
              </a:buClr>
              <a:buSzPct val="120000"/>
              <a:buAutoNum type="arabicPeriod"/>
            </a:pPr>
            <a:endParaRPr lang="en-US" sz="1200" dirty="0"/>
          </a:p>
        </p:txBody>
      </p:sp>
      <p:sp>
        <p:nvSpPr>
          <p:cNvPr id="19" name="object 31">
            <a:hlinkClick r:id="rId3" action="ppaction://hlinksldjump"/>
            <a:extLst>
              <a:ext uri="{FF2B5EF4-FFF2-40B4-BE49-F238E27FC236}">
                <a16:creationId xmlns:a16="http://schemas.microsoft.com/office/drawing/2014/main" id="{0A11E722-C79C-4455-89EF-71D4BE7DEF79}"/>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4" action="ppaction://hlinksldjump"/>
            <a:extLst>
              <a:ext uri="{FF2B5EF4-FFF2-40B4-BE49-F238E27FC236}">
                <a16:creationId xmlns:a16="http://schemas.microsoft.com/office/drawing/2014/main" id="{A8157217-AA3F-452C-9EC3-AC13614DB71B}"/>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5" action="ppaction://hlinksldjump"/>
            <a:extLst>
              <a:ext uri="{FF2B5EF4-FFF2-40B4-BE49-F238E27FC236}">
                <a16:creationId xmlns:a16="http://schemas.microsoft.com/office/drawing/2014/main" id="{29C767E4-2E30-42E4-AEF1-AD03F334813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6DB6DF24-2FFD-4F73-9E70-E884EA584485}"/>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rId6" action="ppaction://hlinksldjump"/>
            <a:extLst>
              <a:ext uri="{FF2B5EF4-FFF2-40B4-BE49-F238E27FC236}">
                <a16:creationId xmlns:a16="http://schemas.microsoft.com/office/drawing/2014/main" id="{75CE3EAD-D80F-4248-BF95-3610BC1CDE19}"/>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rId7" action="ppaction://hlinksldjump"/>
            <a:extLst>
              <a:ext uri="{FF2B5EF4-FFF2-40B4-BE49-F238E27FC236}">
                <a16:creationId xmlns:a16="http://schemas.microsoft.com/office/drawing/2014/main" id="{73ACB2DA-9F27-4633-B98F-0CB3E4DC82D8}"/>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rId7" action="ppaction://hlinksldjump"/>
            <a:extLst>
              <a:ext uri="{FF2B5EF4-FFF2-40B4-BE49-F238E27FC236}">
                <a16:creationId xmlns:a16="http://schemas.microsoft.com/office/drawing/2014/main" id="{C4B4CB69-2715-4C75-9C02-1A16AA5D9BE2}"/>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rId8" action="ppaction://hlinksldjump"/>
            <a:extLst>
              <a:ext uri="{FF2B5EF4-FFF2-40B4-BE49-F238E27FC236}">
                <a16:creationId xmlns:a16="http://schemas.microsoft.com/office/drawing/2014/main" id="{F67A6D47-C8B9-43E7-84CE-CEF906FE3A61}"/>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EAFE60EA-0ECA-4F6D-ADE5-EEB0B04AE134}"/>
              </a:ext>
            </a:extLst>
          </p:cNvPr>
          <p:cNvPicPr>
            <a:picLocks noChangeAspect="1"/>
          </p:cNvPicPr>
          <p:nvPr/>
        </p:nvPicPr>
        <p:blipFill>
          <a:blip r:embed="rId9"/>
          <a:stretch>
            <a:fillRect/>
          </a:stretch>
        </p:blipFill>
        <p:spPr>
          <a:xfrm>
            <a:off x="7885897" y="5859260"/>
            <a:ext cx="2632671" cy="448889"/>
          </a:xfrm>
          <a:prstGeom prst="rect">
            <a:avLst/>
          </a:prstGeom>
        </p:spPr>
      </p:pic>
      <p:sp>
        <p:nvSpPr>
          <p:cNvPr id="27" name="Oval 26">
            <a:extLst>
              <a:ext uri="{FF2B5EF4-FFF2-40B4-BE49-F238E27FC236}">
                <a16:creationId xmlns:a16="http://schemas.microsoft.com/office/drawing/2014/main" id="{B3A830C5-91C0-4B16-9FAF-D2ABE293DBA5}"/>
              </a:ext>
            </a:extLst>
          </p:cNvPr>
          <p:cNvSpPr/>
          <p:nvPr/>
        </p:nvSpPr>
        <p:spPr bwMode="gray">
          <a:xfrm>
            <a:off x="9320297" y="6134924"/>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5</a:t>
            </a:r>
          </a:p>
        </p:txBody>
      </p:sp>
      <p:pic>
        <p:nvPicPr>
          <p:cNvPr id="4" name="Picture 3">
            <a:extLst>
              <a:ext uri="{FF2B5EF4-FFF2-40B4-BE49-F238E27FC236}">
                <a16:creationId xmlns:a16="http://schemas.microsoft.com/office/drawing/2014/main" id="{FB4631C2-AB8E-4771-9E3E-BDFAA07801B6}"/>
              </a:ext>
            </a:extLst>
          </p:cNvPr>
          <p:cNvPicPr>
            <a:picLocks noChangeAspect="1"/>
          </p:cNvPicPr>
          <p:nvPr/>
        </p:nvPicPr>
        <p:blipFill>
          <a:blip r:embed="rId10"/>
          <a:stretch>
            <a:fillRect/>
          </a:stretch>
        </p:blipFill>
        <p:spPr>
          <a:xfrm>
            <a:off x="8986684" y="1188997"/>
            <a:ext cx="1459769" cy="2572461"/>
          </a:xfrm>
          <a:prstGeom prst="rect">
            <a:avLst/>
          </a:prstGeom>
        </p:spPr>
      </p:pic>
      <p:sp>
        <p:nvSpPr>
          <p:cNvPr id="28" name="Oval 27">
            <a:extLst>
              <a:ext uri="{FF2B5EF4-FFF2-40B4-BE49-F238E27FC236}">
                <a16:creationId xmlns:a16="http://schemas.microsoft.com/office/drawing/2014/main" id="{35DC21AC-CFA7-4F2C-AFC0-847D3A4336F4}"/>
              </a:ext>
            </a:extLst>
          </p:cNvPr>
          <p:cNvSpPr/>
          <p:nvPr/>
        </p:nvSpPr>
        <p:spPr bwMode="gray">
          <a:xfrm>
            <a:off x="10039705" y="3115923"/>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
        <p:nvSpPr>
          <p:cNvPr id="29" name="Oval 28">
            <a:extLst>
              <a:ext uri="{FF2B5EF4-FFF2-40B4-BE49-F238E27FC236}">
                <a16:creationId xmlns:a16="http://schemas.microsoft.com/office/drawing/2014/main" id="{8567607E-A313-47DB-B673-61688383BBEE}"/>
              </a:ext>
            </a:extLst>
          </p:cNvPr>
          <p:cNvSpPr/>
          <p:nvPr/>
        </p:nvSpPr>
        <p:spPr bwMode="gray">
          <a:xfrm>
            <a:off x="10259972" y="99981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pic>
        <p:nvPicPr>
          <p:cNvPr id="5" name="Picture 4">
            <a:extLst>
              <a:ext uri="{FF2B5EF4-FFF2-40B4-BE49-F238E27FC236}">
                <a16:creationId xmlns:a16="http://schemas.microsoft.com/office/drawing/2014/main" id="{6FC88E10-D86F-4AE2-971F-0AC525A71AFD}"/>
              </a:ext>
            </a:extLst>
          </p:cNvPr>
          <p:cNvPicPr>
            <a:picLocks noChangeAspect="1"/>
          </p:cNvPicPr>
          <p:nvPr/>
        </p:nvPicPr>
        <p:blipFill>
          <a:blip r:embed="rId11"/>
          <a:stretch>
            <a:fillRect/>
          </a:stretch>
        </p:blipFill>
        <p:spPr>
          <a:xfrm>
            <a:off x="7683338" y="3832827"/>
            <a:ext cx="3934850" cy="734972"/>
          </a:xfrm>
          <a:prstGeom prst="rect">
            <a:avLst/>
          </a:prstGeom>
        </p:spPr>
      </p:pic>
      <p:sp>
        <p:nvSpPr>
          <p:cNvPr id="30" name="Oval 29">
            <a:extLst>
              <a:ext uri="{FF2B5EF4-FFF2-40B4-BE49-F238E27FC236}">
                <a16:creationId xmlns:a16="http://schemas.microsoft.com/office/drawing/2014/main" id="{C2A6E72B-E897-4693-9219-6C763C621A60}"/>
              </a:ext>
            </a:extLst>
          </p:cNvPr>
          <p:cNvSpPr/>
          <p:nvPr/>
        </p:nvSpPr>
        <p:spPr bwMode="gray">
          <a:xfrm>
            <a:off x="10785616" y="394823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6" name="Rectangle 5">
            <a:extLst>
              <a:ext uri="{FF2B5EF4-FFF2-40B4-BE49-F238E27FC236}">
                <a16:creationId xmlns:a16="http://schemas.microsoft.com/office/drawing/2014/main" id="{C66DD22B-891D-486A-03FF-A33099D2A361}"/>
              </a:ext>
            </a:extLst>
          </p:cNvPr>
          <p:cNvSpPr/>
          <p:nvPr/>
        </p:nvSpPr>
        <p:spPr bwMode="gray">
          <a:xfrm>
            <a:off x="9190935" y="1653540"/>
            <a:ext cx="1134165" cy="320040"/>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7" name="Picture 6">
            <a:extLst>
              <a:ext uri="{FF2B5EF4-FFF2-40B4-BE49-F238E27FC236}">
                <a16:creationId xmlns:a16="http://schemas.microsoft.com/office/drawing/2014/main" id="{0CF4B483-C5EC-CBCC-D2CA-D904F0918971}"/>
              </a:ext>
            </a:extLst>
          </p:cNvPr>
          <p:cNvPicPr>
            <a:picLocks noChangeAspect="1"/>
          </p:cNvPicPr>
          <p:nvPr/>
        </p:nvPicPr>
        <p:blipFill>
          <a:blip r:embed="rId12"/>
          <a:stretch>
            <a:fillRect/>
          </a:stretch>
        </p:blipFill>
        <p:spPr>
          <a:xfrm>
            <a:off x="267583" y="6387684"/>
            <a:ext cx="3974937" cy="274344"/>
          </a:xfrm>
          <a:prstGeom prst="rect">
            <a:avLst/>
          </a:prstGeom>
        </p:spPr>
      </p:pic>
    </p:spTree>
    <p:extLst>
      <p:ext uri="{BB962C8B-B14F-4D97-AF65-F5344CB8AC3E}">
        <p14:creationId xmlns:p14="http://schemas.microsoft.com/office/powerpoint/2010/main" val="200012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Section 3: Purchase Order Management</a:t>
            </a:r>
          </a:p>
        </p:txBody>
      </p:sp>
      <p:sp>
        <p:nvSpPr>
          <p:cNvPr id="11" name="Freeform 3">
            <a:hlinkClick r:id="rId2" action="ppaction://hlinksldjump"/>
            <a:extLst>
              <a:ext uri="{FF2B5EF4-FFF2-40B4-BE49-F238E27FC236}">
                <a16:creationId xmlns:a16="http://schemas.microsoft.com/office/drawing/2014/main" id="{FE366797-A97C-4CA1-B2AD-7DC63BF9D059}"/>
              </a:ext>
            </a:extLst>
          </p:cNvPr>
          <p:cNvSpPr/>
          <p:nvPr/>
        </p:nvSpPr>
        <p:spPr>
          <a:xfrm>
            <a:off x="2476287" y="3311376"/>
            <a:ext cx="2121466"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3"/>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rgbClr val="008FD3"/>
                </a:solidFill>
              </a:rPr>
              <a:t>View Purchase Orders</a:t>
            </a:r>
          </a:p>
          <a:p>
            <a:pPr algn="ctr" defTabSz="844558">
              <a:lnSpc>
                <a:spcPct val="90000"/>
              </a:lnSpc>
              <a:spcBef>
                <a:spcPct val="0"/>
              </a:spcBef>
              <a:spcAft>
                <a:spcPct val="35000"/>
              </a:spcAft>
              <a:defRPr/>
            </a:pPr>
            <a:endParaRPr lang="en-US" sz="1600" b="1" kern="0" dirty="0">
              <a:solidFill>
                <a:srgbClr val="FFFFFF"/>
              </a:solidFill>
            </a:endParaRPr>
          </a:p>
        </p:txBody>
      </p:sp>
      <p:sp>
        <p:nvSpPr>
          <p:cNvPr id="12" name="Freeform 7">
            <a:hlinkClick r:id="rId3" action="ppaction://hlinksldjump"/>
            <a:extLst>
              <a:ext uri="{FF2B5EF4-FFF2-40B4-BE49-F238E27FC236}">
                <a16:creationId xmlns:a16="http://schemas.microsoft.com/office/drawing/2014/main" id="{2D17A82F-6AA6-4AF2-BCFA-4447054F0BE7}"/>
              </a:ext>
            </a:extLst>
          </p:cNvPr>
          <p:cNvSpPr/>
          <p:nvPr/>
        </p:nvSpPr>
        <p:spPr>
          <a:xfrm>
            <a:off x="4918861" y="3311376"/>
            <a:ext cx="2028799"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4"/>
            </a:solidFill>
          </a:ln>
          <a:effectLst/>
        </p:spPr>
        <p:txBody>
          <a:bodyPr spcFirstLastPara="0" vert="horz" wrap="square" lIns="135129" tIns="135129" rIns="135129" bIns="0" numCol="1" spcCol="1270" anchor="t" anchorCtr="0">
            <a:normAutofit/>
          </a:bodyPr>
          <a:lstStyle/>
          <a:p>
            <a:pPr algn="ctr" defTabSz="844558">
              <a:lnSpc>
                <a:spcPct val="90000"/>
              </a:lnSpc>
              <a:spcBef>
                <a:spcPct val="0"/>
              </a:spcBef>
              <a:spcAft>
                <a:spcPct val="35000"/>
              </a:spcAft>
              <a:defRPr/>
            </a:pPr>
            <a:r>
              <a:rPr lang="en-US" sz="1600" b="1" kern="0" dirty="0">
                <a:solidFill>
                  <a:srgbClr val="4FB81C"/>
                </a:solidFill>
              </a:rPr>
              <a:t>Purchase Order Detail</a:t>
            </a:r>
          </a:p>
          <a:p>
            <a:pPr algn="ctr" defTabSz="844558">
              <a:lnSpc>
                <a:spcPct val="90000"/>
              </a:lnSpc>
              <a:spcBef>
                <a:spcPct val="0"/>
              </a:spcBef>
              <a:spcAft>
                <a:spcPct val="35000"/>
              </a:spcAft>
              <a:defRPr/>
            </a:pPr>
            <a:endParaRPr lang="en-US" sz="1600" b="1" kern="0" dirty="0">
              <a:solidFill>
                <a:srgbClr val="FFFFFF"/>
              </a:solidFill>
            </a:endParaRPr>
          </a:p>
        </p:txBody>
      </p:sp>
      <p:sp>
        <p:nvSpPr>
          <p:cNvPr id="13" name="Freeform 5">
            <a:hlinkClick r:id="rId4" action="ppaction://hlinksldjump"/>
            <a:extLst>
              <a:ext uri="{FF2B5EF4-FFF2-40B4-BE49-F238E27FC236}">
                <a16:creationId xmlns:a16="http://schemas.microsoft.com/office/drawing/2014/main" id="{6AC32B6F-64C9-44FE-A666-AEB2CA1558C2}"/>
              </a:ext>
            </a:extLst>
          </p:cNvPr>
          <p:cNvSpPr/>
          <p:nvPr/>
        </p:nvSpPr>
        <p:spPr>
          <a:xfrm>
            <a:off x="7268767" y="3311376"/>
            <a:ext cx="2121466"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5"/>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rgbClr val="E35500"/>
                </a:solidFill>
              </a:rPr>
              <a:t>Create PDF of Purchase Order</a:t>
            </a:r>
          </a:p>
        </p:txBody>
      </p:sp>
      <p:sp>
        <p:nvSpPr>
          <p:cNvPr id="18" name="object 31">
            <a:hlinkClick r:id="rId5" action="ppaction://hlinksldjump"/>
            <a:extLst>
              <a:ext uri="{FF2B5EF4-FFF2-40B4-BE49-F238E27FC236}">
                <a16:creationId xmlns:a16="http://schemas.microsoft.com/office/drawing/2014/main" id="{F1E39CF2-C20E-4866-A857-3891AACA5D77}"/>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9" name="object 29">
            <a:hlinkClick r:id="rId6" action="ppaction://hlinksldjump"/>
            <a:extLst>
              <a:ext uri="{FF2B5EF4-FFF2-40B4-BE49-F238E27FC236}">
                <a16:creationId xmlns:a16="http://schemas.microsoft.com/office/drawing/2014/main" id="{5DDBB540-7594-441F-A81B-69FCF0944E95}"/>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0" name="object 31">
            <a:hlinkClick r:id="rId7" action="ppaction://hlinksldjump"/>
            <a:extLst>
              <a:ext uri="{FF2B5EF4-FFF2-40B4-BE49-F238E27FC236}">
                <a16:creationId xmlns:a16="http://schemas.microsoft.com/office/drawing/2014/main" id="{5467D1A7-AAF4-491B-BE81-70CF82544B62}"/>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1" name="object 48">
            <a:extLst>
              <a:ext uri="{FF2B5EF4-FFF2-40B4-BE49-F238E27FC236}">
                <a16:creationId xmlns:a16="http://schemas.microsoft.com/office/drawing/2014/main" id="{E36F6235-E204-44DE-BD30-29D9FFFB9DE7}"/>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2" name="object 31">
            <a:hlinkClick r:id="rId8" action="ppaction://hlinksldjump"/>
            <a:extLst>
              <a:ext uri="{FF2B5EF4-FFF2-40B4-BE49-F238E27FC236}">
                <a16:creationId xmlns:a16="http://schemas.microsoft.com/office/drawing/2014/main" id="{778C9EA4-D11C-40B4-A466-9CA43E14752E}"/>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3" name="object 31">
            <a:hlinkClick r:id="rId9" action="ppaction://hlinksldjump"/>
            <a:extLst>
              <a:ext uri="{FF2B5EF4-FFF2-40B4-BE49-F238E27FC236}">
                <a16:creationId xmlns:a16="http://schemas.microsoft.com/office/drawing/2014/main" id="{52CD602D-049B-49F1-8F3F-232BC524177B}"/>
              </a:ext>
            </a:extLst>
          </p:cNvPr>
          <p:cNvSpPr txBox="1"/>
          <p:nvPr/>
        </p:nvSpPr>
        <p:spPr>
          <a:xfrm>
            <a:off x="11785579" y="3105881"/>
            <a:ext cx="409595" cy="95189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4" name="object 31">
            <a:hlinkClick r:id="rId9" action="ppaction://hlinksldjump"/>
            <a:extLst>
              <a:ext uri="{FF2B5EF4-FFF2-40B4-BE49-F238E27FC236}">
                <a16:creationId xmlns:a16="http://schemas.microsoft.com/office/drawing/2014/main" id="{C2513982-299B-43F1-89C9-94C7DE462331}"/>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5" name="object 31">
            <a:hlinkClick r:id="rId10" action="ppaction://hlinksldjump"/>
            <a:extLst>
              <a:ext uri="{FF2B5EF4-FFF2-40B4-BE49-F238E27FC236}">
                <a16:creationId xmlns:a16="http://schemas.microsoft.com/office/drawing/2014/main" id="{027FC8F5-6909-497C-B634-807D2BE6597B}"/>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6" name="Picture 25">
            <a:extLst>
              <a:ext uri="{FF2B5EF4-FFF2-40B4-BE49-F238E27FC236}">
                <a16:creationId xmlns:a16="http://schemas.microsoft.com/office/drawing/2014/main" id="{EA5565B3-F39B-43A3-A333-4B1789EFE88C}"/>
              </a:ext>
            </a:extLst>
          </p:cNvPr>
          <p:cNvPicPr>
            <a:picLocks noChangeAspect="1"/>
          </p:cNvPicPr>
          <p:nvPr/>
        </p:nvPicPr>
        <p:blipFill>
          <a:blip r:embed="rId11"/>
          <a:stretch>
            <a:fillRect/>
          </a:stretch>
        </p:blipFill>
        <p:spPr>
          <a:xfrm>
            <a:off x="2905440" y="2014027"/>
            <a:ext cx="1263159" cy="1263159"/>
          </a:xfrm>
          <a:prstGeom prst="rect">
            <a:avLst/>
          </a:prstGeom>
        </p:spPr>
      </p:pic>
      <p:pic>
        <p:nvPicPr>
          <p:cNvPr id="28" name="Picture 27">
            <a:extLst>
              <a:ext uri="{FF2B5EF4-FFF2-40B4-BE49-F238E27FC236}">
                <a16:creationId xmlns:a16="http://schemas.microsoft.com/office/drawing/2014/main" id="{F5498CE9-B6E3-4AD2-977B-34B30A225D42}"/>
              </a:ext>
            </a:extLst>
          </p:cNvPr>
          <p:cNvPicPr>
            <a:picLocks noChangeAspect="1"/>
          </p:cNvPicPr>
          <p:nvPr/>
        </p:nvPicPr>
        <p:blipFill>
          <a:blip r:embed="rId12"/>
          <a:stretch>
            <a:fillRect/>
          </a:stretch>
        </p:blipFill>
        <p:spPr>
          <a:xfrm>
            <a:off x="7711142" y="2019814"/>
            <a:ext cx="1236715" cy="1236715"/>
          </a:xfrm>
          <a:prstGeom prst="rect">
            <a:avLst/>
          </a:prstGeom>
        </p:spPr>
      </p:pic>
      <p:pic>
        <p:nvPicPr>
          <p:cNvPr id="30" name="Picture 29">
            <a:extLst>
              <a:ext uri="{FF2B5EF4-FFF2-40B4-BE49-F238E27FC236}">
                <a16:creationId xmlns:a16="http://schemas.microsoft.com/office/drawing/2014/main" id="{65A3A602-FA83-4761-AA9E-2C42A14B0C18}"/>
              </a:ext>
            </a:extLst>
          </p:cNvPr>
          <p:cNvPicPr>
            <a:picLocks noChangeAspect="1"/>
          </p:cNvPicPr>
          <p:nvPr/>
        </p:nvPicPr>
        <p:blipFill>
          <a:blip r:embed="rId13"/>
          <a:stretch>
            <a:fillRect/>
          </a:stretch>
        </p:blipFill>
        <p:spPr>
          <a:xfrm>
            <a:off x="5171863" y="1876774"/>
            <a:ext cx="1522794" cy="1522794"/>
          </a:xfrm>
          <a:prstGeom prst="rect">
            <a:avLst/>
          </a:prstGeom>
        </p:spPr>
      </p:pic>
      <p:pic>
        <p:nvPicPr>
          <p:cNvPr id="3" name="Picture 2">
            <a:extLst>
              <a:ext uri="{FF2B5EF4-FFF2-40B4-BE49-F238E27FC236}">
                <a16:creationId xmlns:a16="http://schemas.microsoft.com/office/drawing/2014/main" id="{FB2788F3-3B52-CCEF-4C26-FBFAD57398F7}"/>
              </a:ext>
            </a:extLst>
          </p:cNvPr>
          <p:cNvPicPr>
            <a:picLocks noChangeAspect="1"/>
          </p:cNvPicPr>
          <p:nvPr/>
        </p:nvPicPr>
        <p:blipFill>
          <a:blip r:embed="rId14"/>
          <a:stretch>
            <a:fillRect/>
          </a:stretch>
        </p:blipFill>
        <p:spPr>
          <a:xfrm>
            <a:off x="113471" y="6581005"/>
            <a:ext cx="3974937" cy="274344"/>
          </a:xfrm>
          <a:prstGeom prst="rect">
            <a:avLst/>
          </a:prstGeom>
        </p:spPr>
      </p:pic>
    </p:spTree>
    <p:extLst>
      <p:ext uri="{BB962C8B-B14F-4D97-AF65-F5344CB8AC3E}">
        <p14:creationId xmlns:p14="http://schemas.microsoft.com/office/powerpoint/2010/main" val="3691275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2808C8-4726-CBBB-296F-7B46CFABB279}"/>
              </a:ext>
            </a:extLst>
          </p:cNvPr>
          <p:cNvPicPr>
            <a:picLocks noChangeAspect="1"/>
          </p:cNvPicPr>
          <p:nvPr/>
        </p:nvPicPr>
        <p:blipFill>
          <a:blip r:embed="rId2"/>
          <a:stretch>
            <a:fillRect/>
          </a:stretch>
        </p:blipFill>
        <p:spPr>
          <a:xfrm>
            <a:off x="5036407" y="644106"/>
            <a:ext cx="6224280" cy="1410031"/>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Manage POs</a:t>
            </a:r>
            <a:br>
              <a:rPr lang="en-US" dirty="0"/>
            </a:br>
            <a:r>
              <a:rPr lang="en-US" sz="2000" b="0" dirty="0"/>
              <a:t>View Purchase Orders</a:t>
            </a:r>
            <a:endParaRPr lang="en-US" dirty="0"/>
          </a:p>
        </p:txBody>
      </p:sp>
      <p:pic>
        <p:nvPicPr>
          <p:cNvPr id="11" name="Picture 10">
            <a:extLst>
              <a:ext uri="{FF2B5EF4-FFF2-40B4-BE49-F238E27FC236}">
                <a16:creationId xmlns:a16="http://schemas.microsoft.com/office/drawing/2014/main" id="{C7C2BF43-7F00-48F7-BFA9-F65F6BE40293}"/>
              </a:ext>
            </a:extLst>
          </p:cNvPr>
          <p:cNvPicPr>
            <a:picLocks noChangeAspect="1"/>
          </p:cNvPicPr>
          <p:nvPr/>
        </p:nvPicPr>
        <p:blipFill>
          <a:blip r:embed="rId3"/>
          <a:stretch>
            <a:fillRect/>
          </a:stretch>
        </p:blipFill>
        <p:spPr>
          <a:xfrm>
            <a:off x="9853106" y="4492110"/>
            <a:ext cx="1428956" cy="1366827"/>
          </a:xfrm>
          <a:prstGeom prst="rect">
            <a:avLst/>
          </a:prstGeom>
          <a:ln>
            <a:solidFill>
              <a:schemeClr val="tx1"/>
            </a:solidFill>
          </a:ln>
        </p:spPr>
      </p:pic>
      <p:sp>
        <p:nvSpPr>
          <p:cNvPr id="12" name="TextBox 11">
            <a:extLst>
              <a:ext uri="{FF2B5EF4-FFF2-40B4-BE49-F238E27FC236}">
                <a16:creationId xmlns:a16="http://schemas.microsoft.com/office/drawing/2014/main" id="{C9EAFB7E-804B-4D73-B4C1-AE978CE4705B}"/>
              </a:ext>
            </a:extLst>
          </p:cNvPr>
          <p:cNvSpPr txBox="1"/>
          <p:nvPr/>
        </p:nvSpPr>
        <p:spPr>
          <a:xfrm>
            <a:off x="504001" y="1540940"/>
            <a:ext cx="4460291" cy="3094724"/>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AutoNum type="arabicPeriod"/>
            </a:pPr>
            <a:r>
              <a:rPr lang="en-US" sz="1400" b="1" dirty="0">
                <a:latin typeface="+mn-lt"/>
              </a:rPr>
              <a:t>Click </a:t>
            </a:r>
            <a:r>
              <a:rPr lang="en-US" sz="1400" dirty="0">
                <a:latin typeface="+mn-lt"/>
              </a:rPr>
              <a:t>on Inbox tab to manage your Purchase Orders.</a:t>
            </a:r>
          </a:p>
          <a:p>
            <a:pPr marL="342900" indent="-342900">
              <a:lnSpc>
                <a:spcPts val="1700"/>
              </a:lnSpc>
              <a:spcBef>
                <a:spcPts val="0"/>
              </a:spcBef>
              <a:spcAft>
                <a:spcPts val="600"/>
              </a:spcAft>
              <a:buClr>
                <a:srgbClr val="F0AB00"/>
              </a:buClr>
              <a:buSzPct val="100000"/>
              <a:buAutoNum type="arabicPeriod"/>
            </a:pPr>
            <a:r>
              <a:rPr lang="en-US" sz="1400" b="1" dirty="0">
                <a:latin typeface="+mn-lt"/>
              </a:rPr>
              <a:t>Inbox </a:t>
            </a:r>
            <a:r>
              <a:rPr lang="en-US" sz="1400" dirty="0">
                <a:latin typeface="+mn-lt"/>
              </a:rPr>
              <a:t>is presented as a list of the Purchase Orders received by T-Mobile .</a:t>
            </a:r>
          </a:p>
          <a:p>
            <a:pPr marL="342900" indent="-342900">
              <a:lnSpc>
                <a:spcPts val="1700"/>
              </a:lnSpc>
              <a:spcBef>
                <a:spcPts val="0"/>
              </a:spcBef>
              <a:spcAft>
                <a:spcPts val="600"/>
              </a:spcAft>
              <a:buClr>
                <a:srgbClr val="F0AB00"/>
              </a:buClr>
              <a:buSzPct val="100000"/>
              <a:buAutoNum type="arabicPeriod"/>
            </a:pPr>
            <a:r>
              <a:rPr lang="en-US" sz="1400" b="1" dirty="0">
                <a:latin typeface="+mn-lt"/>
              </a:rPr>
              <a:t>Click </a:t>
            </a:r>
            <a:r>
              <a:rPr lang="en-US" sz="1400" dirty="0">
                <a:latin typeface="+mn-lt"/>
              </a:rPr>
              <a:t>the link on the Order Number column to view the purchase order details.</a:t>
            </a:r>
          </a:p>
          <a:p>
            <a:pPr marL="342900" indent="-342900">
              <a:lnSpc>
                <a:spcPts val="1700"/>
              </a:lnSpc>
              <a:spcBef>
                <a:spcPts val="0"/>
              </a:spcBef>
              <a:spcAft>
                <a:spcPts val="600"/>
              </a:spcAft>
              <a:buClr>
                <a:srgbClr val="F0AB00"/>
              </a:buClr>
              <a:buSzPct val="100000"/>
              <a:buAutoNum type="arabicPeriod"/>
            </a:pPr>
            <a:r>
              <a:rPr lang="en-US" sz="1400" b="1" dirty="0">
                <a:latin typeface="+mn-lt"/>
              </a:rPr>
              <a:t>Search </a:t>
            </a:r>
            <a:r>
              <a:rPr lang="en-US" sz="1400" dirty="0">
                <a:latin typeface="+mn-lt"/>
              </a:rPr>
              <a:t>filters allows you to search using multiple criteria.</a:t>
            </a:r>
          </a:p>
          <a:p>
            <a:pPr marL="342900" indent="-342900">
              <a:lnSpc>
                <a:spcPts val="1700"/>
              </a:lnSpc>
              <a:spcBef>
                <a:spcPts val="0"/>
              </a:spcBef>
              <a:spcAft>
                <a:spcPts val="600"/>
              </a:spcAft>
              <a:buClr>
                <a:srgbClr val="F0AB00"/>
              </a:buClr>
              <a:buSzPct val="100000"/>
              <a:buAutoNum type="arabicPeriod"/>
            </a:pPr>
            <a:r>
              <a:rPr lang="en-US" sz="1400" b="1" dirty="0">
                <a:latin typeface="+mn-lt"/>
              </a:rPr>
              <a:t>Click </a:t>
            </a:r>
            <a:r>
              <a:rPr lang="en-US" sz="1400" dirty="0">
                <a:latin typeface="+mn-lt"/>
              </a:rPr>
              <a:t>the arrow next to Search Filters to display the query fields. Enter your criteria and click Search.</a:t>
            </a:r>
          </a:p>
          <a:p>
            <a:pPr marL="342900" indent="-342900">
              <a:lnSpc>
                <a:spcPts val="1700"/>
              </a:lnSpc>
              <a:spcAft>
                <a:spcPts val="600"/>
              </a:spcAft>
              <a:buClr>
                <a:srgbClr val="F0AB00"/>
              </a:buClr>
              <a:buSzPct val="100000"/>
              <a:buFontTx/>
              <a:buAutoNum type="arabicPeriod"/>
            </a:pPr>
            <a:r>
              <a:rPr lang="en-US" sz="1400" b="1" kern="0" dirty="0">
                <a:latin typeface="+mn-lt"/>
                <a:ea typeface="Arial Unicode MS" pitchFamily="34" charset="-128"/>
                <a:cs typeface="Arial Unicode MS" pitchFamily="34" charset="-128"/>
              </a:rPr>
              <a:t>Toggle</a:t>
            </a:r>
            <a:r>
              <a:rPr lang="en-US" sz="1400" kern="0" dirty="0">
                <a:latin typeface="+mn-lt"/>
                <a:ea typeface="Arial Unicode MS" pitchFamily="34" charset="-128"/>
                <a:cs typeface="Arial Unicode MS" pitchFamily="34" charset="-128"/>
              </a:rPr>
              <a:t> the Table Options Menu to view ways of organizing your Inbox.</a:t>
            </a:r>
            <a:endParaRPr lang="en-US" sz="1400" b="1" kern="0" dirty="0">
              <a:latin typeface="+mn-lt"/>
              <a:ea typeface="Arial Unicode MS" pitchFamily="34" charset="-128"/>
              <a:cs typeface="Arial Unicode MS" pitchFamily="34" charset="-128"/>
            </a:endParaRPr>
          </a:p>
        </p:txBody>
      </p:sp>
      <p:pic>
        <p:nvPicPr>
          <p:cNvPr id="20" name="Picture 19">
            <a:extLst>
              <a:ext uri="{FF2B5EF4-FFF2-40B4-BE49-F238E27FC236}">
                <a16:creationId xmlns:a16="http://schemas.microsoft.com/office/drawing/2014/main" id="{236054F4-3120-4465-9CED-83CDC32E5BBE}"/>
              </a:ext>
            </a:extLst>
          </p:cNvPr>
          <p:cNvPicPr>
            <a:picLocks noChangeAspect="1"/>
          </p:cNvPicPr>
          <p:nvPr/>
        </p:nvPicPr>
        <p:blipFill>
          <a:blip r:embed="rId4"/>
          <a:stretch>
            <a:fillRect/>
          </a:stretch>
        </p:blipFill>
        <p:spPr>
          <a:xfrm>
            <a:off x="4949166" y="4492110"/>
            <a:ext cx="4795847" cy="1490844"/>
          </a:xfrm>
          <a:prstGeom prst="rect">
            <a:avLst/>
          </a:prstGeom>
          <a:ln>
            <a:solidFill>
              <a:schemeClr val="tx1"/>
            </a:solidFill>
          </a:ln>
        </p:spPr>
      </p:pic>
      <p:sp>
        <p:nvSpPr>
          <p:cNvPr id="21" name="Oval 20">
            <a:extLst>
              <a:ext uri="{FF2B5EF4-FFF2-40B4-BE49-F238E27FC236}">
                <a16:creationId xmlns:a16="http://schemas.microsoft.com/office/drawing/2014/main" id="{28AEDC23-E94A-44C7-AF90-48AC463379AB}"/>
              </a:ext>
            </a:extLst>
          </p:cNvPr>
          <p:cNvSpPr/>
          <p:nvPr/>
        </p:nvSpPr>
        <p:spPr bwMode="gray">
          <a:xfrm>
            <a:off x="4957875" y="477203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5</a:t>
            </a:r>
          </a:p>
        </p:txBody>
      </p:sp>
      <p:sp>
        <p:nvSpPr>
          <p:cNvPr id="24" name="Oval 23">
            <a:extLst>
              <a:ext uri="{FF2B5EF4-FFF2-40B4-BE49-F238E27FC236}">
                <a16:creationId xmlns:a16="http://schemas.microsoft.com/office/drawing/2014/main" id="{A206FE87-ADF5-4304-9594-7328550D0AEB}"/>
              </a:ext>
            </a:extLst>
          </p:cNvPr>
          <p:cNvSpPr/>
          <p:nvPr/>
        </p:nvSpPr>
        <p:spPr bwMode="gray">
          <a:xfrm>
            <a:off x="11040420" y="463566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6</a:t>
            </a:r>
          </a:p>
        </p:txBody>
      </p:sp>
      <p:sp>
        <p:nvSpPr>
          <p:cNvPr id="25" name="object 31">
            <a:hlinkClick r:id="rId5" action="ppaction://hlinksldjump"/>
            <a:extLst>
              <a:ext uri="{FF2B5EF4-FFF2-40B4-BE49-F238E27FC236}">
                <a16:creationId xmlns:a16="http://schemas.microsoft.com/office/drawing/2014/main" id="{2336911A-128C-4A93-8803-162BCA04FD84}"/>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6" name="object 29">
            <a:hlinkClick r:id="rId6" action="ppaction://hlinksldjump"/>
            <a:extLst>
              <a:ext uri="{FF2B5EF4-FFF2-40B4-BE49-F238E27FC236}">
                <a16:creationId xmlns:a16="http://schemas.microsoft.com/office/drawing/2014/main" id="{3FACD58E-E348-449F-961A-5D89C583A115}"/>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7" name="object 31">
            <a:hlinkClick r:id="rId7" action="ppaction://hlinksldjump"/>
            <a:extLst>
              <a:ext uri="{FF2B5EF4-FFF2-40B4-BE49-F238E27FC236}">
                <a16:creationId xmlns:a16="http://schemas.microsoft.com/office/drawing/2014/main" id="{8E0739B9-01F1-4ED9-B670-8C54EEDA801D}"/>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8" name="object 48">
            <a:extLst>
              <a:ext uri="{FF2B5EF4-FFF2-40B4-BE49-F238E27FC236}">
                <a16:creationId xmlns:a16="http://schemas.microsoft.com/office/drawing/2014/main" id="{B7F39F34-6807-497D-9756-4E5E38787542}"/>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9" name="object 31">
            <a:hlinkClick r:id="rId8" action="ppaction://hlinksldjump"/>
            <a:extLst>
              <a:ext uri="{FF2B5EF4-FFF2-40B4-BE49-F238E27FC236}">
                <a16:creationId xmlns:a16="http://schemas.microsoft.com/office/drawing/2014/main" id="{6434695E-CC78-467D-B8D7-6C86E8489CFF}"/>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30" name="object 31">
            <a:hlinkClick r:id="rId9" action="ppaction://hlinksldjump"/>
            <a:extLst>
              <a:ext uri="{FF2B5EF4-FFF2-40B4-BE49-F238E27FC236}">
                <a16:creationId xmlns:a16="http://schemas.microsoft.com/office/drawing/2014/main" id="{B8770D34-BB18-4180-A7AD-20A28360C711}"/>
              </a:ext>
            </a:extLst>
          </p:cNvPr>
          <p:cNvSpPr txBox="1"/>
          <p:nvPr/>
        </p:nvSpPr>
        <p:spPr>
          <a:xfrm>
            <a:off x="11785579" y="3105881"/>
            <a:ext cx="409595" cy="95189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1" name="object 31">
            <a:hlinkClick r:id="rId9" action="ppaction://hlinksldjump"/>
            <a:extLst>
              <a:ext uri="{FF2B5EF4-FFF2-40B4-BE49-F238E27FC236}">
                <a16:creationId xmlns:a16="http://schemas.microsoft.com/office/drawing/2014/main" id="{E074C29E-BD8E-461A-A000-CD94A1EA3B33}"/>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32" name="object 31">
            <a:hlinkClick r:id="rId10" action="ppaction://hlinksldjump"/>
            <a:extLst>
              <a:ext uri="{FF2B5EF4-FFF2-40B4-BE49-F238E27FC236}">
                <a16:creationId xmlns:a16="http://schemas.microsoft.com/office/drawing/2014/main" id="{F14C5FDB-EF58-428C-AD59-46BA147BEA40}"/>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33" name="Oval 32">
            <a:extLst>
              <a:ext uri="{FF2B5EF4-FFF2-40B4-BE49-F238E27FC236}">
                <a16:creationId xmlns:a16="http://schemas.microsoft.com/office/drawing/2014/main" id="{EF295CEA-598E-4FF4-B6D2-C42A5ED6F1DF}"/>
              </a:ext>
            </a:extLst>
          </p:cNvPr>
          <p:cNvSpPr/>
          <p:nvPr/>
        </p:nvSpPr>
        <p:spPr bwMode="gray">
          <a:xfrm>
            <a:off x="8038413" y="128907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pic>
        <p:nvPicPr>
          <p:cNvPr id="4" name="Picture 3">
            <a:extLst>
              <a:ext uri="{FF2B5EF4-FFF2-40B4-BE49-F238E27FC236}">
                <a16:creationId xmlns:a16="http://schemas.microsoft.com/office/drawing/2014/main" id="{5F113240-D84E-41DB-BB3E-F68AC2E88E45}"/>
              </a:ext>
            </a:extLst>
          </p:cNvPr>
          <p:cNvPicPr>
            <a:picLocks noChangeAspect="1"/>
          </p:cNvPicPr>
          <p:nvPr/>
        </p:nvPicPr>
        <p:blipFill>
          <a:blip r:embed="rId11"/>
          <a:stretch>
            <a:fillRect/>
          </a:stretch>
        </p:blipFill>
        <p:spPr>
          <a:xfrm>
            <a:off x="5036407" y="2474193"/>
            <a:ext cx="5639126" cy="1705576"/>
          </a:xfrm>
          <a:prstGeom prst="rect">
            <a:avLst/>
          </a:prstGeom>
        </p:spPr>
      </p:pic>
      <p:sp>
        <p:nvSpPr>
          <p:cNvPr id="34" name="Oval 33">
            <a:extLst>
              <a:ext uri="{FF2B5EF4-FFF2-40B4-BE49-F238E27FC236}">
                <a16:creationId xmlns:a16="http://schemas.microsoft.com/office/drawing/2014/main" id="{E1F691AB-C9E1-4356-B0E1-2DD35BB9633E}"/>
              </a:ext>
            </a:extLst>
          </p:cNvPr>
          <p:cNvSpPr/>
          <p:nvPr/>
        </p:nvSpPr>
        <p:spPr bwMode="gray">
          <a:xfrm>
            <a:off x="5145634" y="378019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35" name="Oval 34">
            <a:extLst>
              <a:ext uri="{FF2B5EF4-FFF2-40B4-BE49-F238E27FC236}">
                <a16:creationId xmlns:a16="http://schemas.microsoft.com/office/drawing/2014/main" id="{0CF9FEC5-232B-4368-A8AC-35BEFD0966CB}"/>
              </a:ext>
            </a:extLst>
          </p:cNvPr>
          <p:cNvSpPr/>
          <p:nvPr/>
        </p:nvSpPr>
        <p:spPr bwMode="gray">
          <a:xfrm>
            <a:off x="5709004" y="310121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sp>
        <p:nvSpPr>
          <p:cNvPr id="36" name="Oval 35">
            <a:extLst>
              <a:ext uri="{FF2B5EF4-FFF2-40B4-BE49-F238E27FC236}">
                <a16:creationId xmlns:a16="http://schemas.microsoft.com/office/drawing/2014/main" id="{88115E0E-B724-4FCA-9A49-46B618D518C9}"/>
              </a:ext>
            </a:extLst>
          </p:cNvPr>
          <p:cNvSpPr/>
          <p:nvPr/>
        </p:nvSpPr>
        <p:spPr bwMode="gray">
          <a:xfrm>
            <a:off x="10147113" y="331946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6</a:t>
            </a:r>
          </a:p>
        </p:txBody>
      </p:sp>
      <p:sp>
        <p:nvSpPr>
          <p:cNvPr id="22" name="Oval 21">
            <a:extLst>
              <a:ext uri="{FF2B5EF4-FFF2-40B4-BE49-F238E27FC236}">
                <a16:creationId xmlns:a16="http://schemas.microsoft.com/office/drawing/2014/main" id="{A715AEFE-516F-4584-9579-67856A700CFD}"/>
              </a:ext>
            </a:extLst>
          </p:cNvPr>
          <p:cNvSpPr/>
          <p:nvPr/>
        </p:nvSpPr>
        <p:spPr bwMode="gray">
          <a:xfrm>
            <a:off x="6200242" y="3362751"/>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pic>
        <p:nvPicPr>
          <p:cNvPr id="3" name="Picture 2">
            <a:extLst>
              <a:ext uri="{FF2B5EF4-FFF2-40B4-BE49-F238E27FC236}">
                <a16:creationId xmlns:a16="http://schemas.microsoft.com/office/drawing/2014/main" id="{2311C71F-FD29-1A46-DCB3-3D03D5C17B14}"/>
              </a:ext>
            </a:extLst>
          </p:cNvPr>
          <p:cNvPicPr>
            <a:picLocks noChangeAspect="1"/>
          </p:cNvPicPr>
          <p:nvPr/>
        </p:nvPicPr>
        <p:blipFill>
          <a:blip r:embed="rId12"/>
          <a:stretch>
            <a:fillRect/>
          </a:stretch>
        </p:blipFill>
        <p:spPr>
          <a:xfrm>
            <a:off x="404421" y="6387684"/>
            <a:ext cx="3974937" cy="274344"/>
          </a:xfrm>
          <a:prstGeom prst="rect">
            <a:avLst/>
          </a:prstGeom>
        </p:spPr>
      </p:pic>
    </p:spTree>
    <p:extLst>
      <p:ext uri="{BB962C8B-B14F-4D97-AF65-F5344CB8AC3E}">
        <p14:creationId xmlns:p14="http://schemas.microsoft.com/office/powerpoint/2010/main" val="2798618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8AD4B5B-9505-6EC2-474A-1C7A0D9C8FE2}"/>
              </a:ext>
            </a:extLst>
          </p:cNvPr>
          <p:cNvPicPr>
            <a:picLocks noChangeAspect="1"/>
          </p:cNvPicPr>
          <p:nvPr/>
        </p:nvPicPr>
        <p:blipFill>
          <a:blip r:embed="rId2"/>
          <a:stretch>
            <a:fillRect/>
          </a:stretch>
        </p:blipFill>
        <p:spPr>
          <a:xfrm>
            <a:off x="4964292" y="1240737"/>
            <a:ext cx="6699499" cy="3750373"/>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Manage </a:t>
            </a:r>
            <a:r>
              <a:rPr lang="en-US"/>
              <a:t>POs - </a:t>
            </a:r>
            <a:r>
              <a:rPr lang="en-US" dirty="0"/>
              <a:t>Workbench</a:t>
            </a:r>
            <a:br>
              <a:rPr lang="en-US" dirty="0"/>
            </a:br>
            <a:r>
              <a:rPr lang="en-US" sz="2000" b="0" dirty="0"/>
              <a:t>View Purchase Orders using the New Workbench</a:t>
            </a:r>
            <a:endParaRPr lang="en-US" dirty="0"/>
          </a:p>
        </p:txBody>
      </p:sp>
      <p:sp>
        <p:nvSpPr>
          <p:cNvPr id="12" name="TextBox 11">
            <a:extLst>
              <a:ext uri="{FF2B5EF4-FFF2-40B4-BE49-F238E27FC236}">
                <a16:creationId xmlns:a16="http://schemas.microsoft.com/office/drawing/2014/main" id="{C9EAFB7E-804B-4D73-B4C1-AE978CE4705B}"/>
              </a:ext>
            </a:extLst>
          </p:cNvPr>
          <p:cNvSpPr txBox="1"/>
          <p:nvPr/>
        </p:nvSpPr>
        <p:spPr>
          <a:xfrm>
            <a:off x="504002" y="1540940"/>
            <a:ext cx="4369082" cy="3094724"/>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AutoNum type="arabicPeriod"/>
            </a:pPr>
            <a:r>
              <a:rPr lang="en-US" sz="1400" b="1" dirty="0">
                <a:latin typeface="+mn-lt"/>
              </a:rPr>
              <a:t>Click </a:t>
            </a:r>
            <a:r>
              <a:rPr lang="en-US" sz="1400" dirty="0">
                <a:latin typeface="+mn-lt"/>
              </a:rPr>
              <a:t>on Workbench</a:t>
            </a:r>
          </a:p>
          <a:p>
            <a:pPr marL="342900" indent="-342900">
              <a:lnSpc>
                <a:spcPts val="1700"/>
              </a:lnSpc>
              <a:spcBef>
                <a:spcPts val="0"/>
              </a:spcBef>
              <a:spcAft>
                <a:spcPts val="600"/>
              </a:spcAft>
              <a:buClr>
                <a:srgbClr val="F0AB00"/>
              </a:buClr>
              <a:buSzPct val="100000"/>
              <a:buAutoNum type="arabicPeriod"/>
            </a:pPr>
            <a:r>
              <a:rPr lang="en-US" sz="1400" b="1" dirty="0">
                <a:latin typeface="+mn-lt"/>
              </a:rPr>
              <a:t>Click </a:t>
            </a:r>
            <a:r>
              <a:rPr lang="en-US" sz="1400" dirty="0">
                <a:latin typeface="+mn-lt"/>
              </a:rPr>
              <a:t>on Orders</a:t>
            </a:r>
          </a:p>
          <a:p>
            <a:pPr marL="887288" lvl="1" indent="-342900">
              <a:lnSpc>
                <a:spcPts val="1700"/>
              </a:lnSpc>
              <a:spcAft>
                <a:spcPts val="600"/>
              </a:spcAft>
              <a:buClr>
                <a:srgbClr val="F0AB00"/>
              </a:buClr>
              <a:buFont typeface="+mj-lt"/>
              <a:buAutoNum type="alphaLcParenR"/>
            </a:pPr>
            <a:r>
              <a:rPr lang="en-US" sz="1400" dirty="0">
                <a:latin typeface="+mn-lt"/>
              </a:rPr>
              <a:t>You are able to search for other documents types from your workbench as well.</a:t>
            </a:r>
          </a:p>
          <a:p>
            <a:pPr marL="342900" indent="-342900">
              <a:lnSpc>
                <a:spcPts val="1700"/>
              </a:lnSpc>
              <a:spcBef>
                <a:spcPts val="0"/>
              </a:spcBef>
              <a:spcAft>
                <a:spcPts val="600"/>
              </a:spcAft>
              <a:buClr>
                <a:srgbClr val="F0AB00"/>
              </a:buClr>
              <a:buSzPct val="100000"/>
              <a:buAutoNum type="arabicPeriod"/>
            </a:pPr>
            <a:r>
              <a:rPr lang="en-US" sz="1400">
                <a:latin typeface="+mn-lt"/>
              </a:rPr>
              <a:t>You may </a:t>
            </a:r>
            <a:r>
              <a:rPr lang="en-US" sz="1400" dirty="0">
                <a:latin typeface="+mn-lt"/>
              </a:rPr>
              <a:t>refine your search by </a:t>
            </a:r>
            <a:r>
              <a:rPr lang="en-US" sz="1400" b="1" dirty="0">
                <a:latin typeface="+mn-lt"/>
              </a:rPr>
              <a:t>Customers </a:t>
            </a:r>
            <a:r>
              <a:rPr lang="en-US" sz="1400" dirty="0">
                <a:latin typeface="+mn-lt"/>
              </a:rPr>
              <a:t>and </a:t>
            </a:r>
            <a:r>
              <a:rPr lang="en-US" sz="1400" b="1" dirty="0">
                <a:latin typeface="+mn-lt"/>
              </a:rPr>
              <a:t>Order numbers</a:t>
            </a:r>
          </a:p>
          <a:p>
            <a:pPr marL="342900" indent="-342900">
              <a:lnSpc>
                <a:spcPts val="1700"/>
              </a:lnSpc>
              <a:spcBef>
                <a:spcPts val="0"/>
              </a:spcBef>
              <a:spcAft>
                <a:spcPts val="600"/>
              </a:spcAft>
              <a:buClr>
                <a:srgbClr val="F0AB00"/>
              </a:buClr>
              <a:buSzPct val="100000"/>
              <a:buAutoNum type="arabicPeriod"/>
            </a:pPr>
            <a:r>
              <a:rPr lang="en-US" sz="1400" dirty="0">
                <a:latin typeface="+mn-lt"/>
              </a:rPr>
              <a:t>You may also refine your search by </a:t>
            </a:r>
            <a:r>
              <a:rPr lang="en-US" sz="1400" b="1" dirty="0">
                <a:latin typeface="+mn-lt"/>
              </a:rPr>
              <a:t>Creation date</a:t>
            </a:r>
          </a:p>
          <a:p>
            <a:pPr marL="887288" lvl="1" indent="-342900">
              <a:lnSpc>
                <a:spcPts val="1700"/>
              </a:lnSpc>
              <a:spcAft>
                <a:spcPts val="600"/>
              </a:spcAft>
              <a:buClr>
                <a:srgbClr val="F0AB00"/>
              </a:buClr>
              <a:buFont typeface="+mj-lt"/>
              <a:buAutoNum type="alphaLcParenR"/>
            </a:pPr>
            <a:r>
              <a:rPr lang="en-US" sz="1400" dirty="0">
                <a:latin typeface="+mn-lt"/>
              </a:rPr>
              <a:t>Creation date can be set to the last 31 days, the last 365 days and also custom date ranges.</a:t>
            </a:r>
          </a:p>
          <a:p>
            <a:pPr>
              <a:lnSpc>
                <a:spcPts val="1700"/>
              </a:lnSpc>
              <a:spcBef>
                <a:spcPts val="0"/>
              </a:spcBef>
              <a:spcAft>
                <a:spcPts val="600"/>
              </a:spcAft>
              <a:buClr>
                <a:srgbClr val="F0AB00"/>
              </a:buClr>
              <a:buSzPct val="100000"/>
            </a:pPr>
            <a:endParaRPr lang="en-US" sz="1400" dirty="0">
              <a:latin typeface="+mn-lt"/>
            </a:endParaRPr>
          </a:p>
        </p:txBody>
      </p:sp>
      <p:sp>
        <p:nvSpPr>
          <p:cNvPr id="25" name="object 31">
            <a:hlinkClick r:id="rId3" action="ppaction://hlinksldjump"/>
            <a:extLst>
              <a:ext uri="{FF2B5EF4-FFF2-40B4-BE49-F238E27FC236}">
                <a16:creationId xmlns:a16="http://schemas.microsoft.com/office/drawing/2014/main" id="{2336911A-128C-4A93-8803-162BCA04FD84}"/>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6" name="object 29">
            <a:hlinkClick r:id="rId4" action="ppaction://hlinksldjump"/>
            <a:extLst>
              <a:ext uri="{FF2B5EF4-FFF2-40B4-BE49-F238E27FC236}">
                <a16:creationId xmlns:a16="http://schemas.microsoft.com/office/drawing/2014/main" id="{3FACD58E-E348-449F-961A-5D89C583A115}"/>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7" name="object 31">
            <a:hlinkClick r:id="rId5" action="ppaction://hlinksldjump"/>
            <a:extLst>
              <a:ext uri="{FF2B5EF4-FFF2-40B4-BE49-F238E27FC236}">
                <a16:creationId xmlns:a16="http://schemas.microsoft.com/office/drawing/2014/main" id="{8E0739B9-01F1-4ED9-B670-8C54EEDA801D}"/>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8" name="object 48">
            <a:extLst>
              <a:ext uri="{FF2B5EF4-FFF2-40B4-BE49-F238E27FC236}">
                <a16:creationId xmlns:a16="http://schemas.microsoft.com/office/drawing/2014/main" id="{B7F39F34-6807-497D-9756-4E5E38787542}"/>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9" name="object 31">
            <a:hlinkClick r:id="rId6" action="ppaction://hlinksldjump"/>
            <a:extLst>
              <a:ext uri="{FF2B5EF4-FFF2-40B4-BE49-F238E27FC236}">
                <a16:creationId xmlns:a16="http://schemas.microsoft.com/office/drawing/2014/main" id="{6434695E-CC78-467D-B8D7-6C86E8489CFF}"/>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30" name="object 31">
            <a:hlinkClick r:id="rId7" action="ppaction://hlinksldjump"/>
            <a:extLst>
              <a:ext uri="{FF2B5EF4-FFF2-40B4-BE49-F238E27FC236}">
                <a16:creationId xmlns:a16="http://schemas.microsoft.com/office/drawing/2014/main" id="{B8770D34-BB18-4180-A7AD-20A28360C711}"/>
              </a:ext>
            </a:extLst>
          </p:cNvPr>
          <p:cNvSpPr txBox="1"/>
          <p:nvPr/>
        </p:nvSpPr>
        <p:spPr>
          <a:xfrm>
            <a:off x="11785579" y="3105881"/>
            <a:ext cx="409595" cy="95189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1" name="object 31">
            <a:hlinkClick r:id="rId7" action="ppaction://hlinksldjump"/>
            <a:extLst>
              <a:ext uri="{FF2B5EF4-FFF2-40B4-BE49-F238E27FC236}">
                <a16:creationId xmlns:a16="http://schemas.microsoft.com/office/drawing/2014/main" id="{E074C29E-BD8E-461A-A000-CD94A1EA3B33}"/>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32" name="object 31">
            <a:hlinkClick r:id="rId8" action="ppaction://hlinksldjump"/>
            <a:extLst>
              <a:ext uri="{FF2B5EF4-FFF2-40B4-BE49-F238E27FC236}">
                <a16:creationId xmlns:a16="http://schemas.microsoft.com/office/drawing/2014/main" id="{F14C5FDB-EF58-428C-AD59-46BA147BEA40}"/>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193EC8D7-A18C-7364-7D29-8984D3D4173F}"/>
              </a:ext>
            </a:extLst>
          </p:cNvPr>
          <p:cNvPicPr>
            <a:picLocks noChangeAspect="1"/>
          </p:cNvPicPr>
          <p:nvPr/>
        </p:nvPicPr>
        <p:blipFill>
          <a:blip r:embed="rId9"/>
          <a:stretch>
            <a:fillRect/>
          </a:stretch>
        </p:blipFill>
        <p:spPr>
          <a:xfrm>
            <a:off x="195664" y="6497365"/>
            <a:ext cx="3974937" cy="274344"/>
          </a:xfrm>
          <a:prstGeom prst="rect">
            <a:avLst/>
          </a:prstGeom>
        </p:spPr>
      </p:pic>
    </p:spTree>
    <p:extLst>
      <p:ext uri="{BB962C8B-B14F-4D97-AF65-F5344CB8AC3E}">
        <p14:creationId xmlns:p14="http://schemas.microsoft.com/office/powerpoint/2010/main" val="1079231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Manage POs</a:t>
            </a:r>
            <a:br>
              <a:rPr lang="en-US" dirty="0"/>
            </a:br>
            <a:r>
              <a:rPr lang="en-US" sz="2000" b="0" dirty="0"/>
              <a:t>Purchase Order Detail</a:t>
            </a:r>
            <a:endParaRPr lang="en-US" dirty="0"/>
          </a:p>
        </p:txBody>
      </p:sp>
      <p:grpSp>
        <p:nvGrpSpPr>
          <p:cNvPr id="11" name="Group 10">
            <a:extLst>
              <a:ext uri="{FF2B5EF4-FFF2-40B4-BE49-F238E27FC236}">
                <a16:creationId xmlns:a16="http://schemas.microsoft.com/office/drawing/2014/main" id="{F7EFD552-E32F-4EF7-ACCF-D67800688104}"/>
              </a:ext>
            </a:extLst>
          </p:cNvPr>
          <p:cNvGrpSpPr/>
          <p:nvPr/>
        </p:nvGrpSpPr>
        <p:grpSpPr>
          <a:xfrm>
            <a:off x="6023629" y="2535260"/>
            <a:ext cx="4789375" cy="1682199"/>
            <a:chOff x="3886312" y="2691518"/>
            <a:chExt cx="4789375" cy="1682199"/>
          </a:xfrm>
        </p:grpSpPr>
        <p:pic>
          <p:nvPicPr>
            <p:cNvPr id="12" name="Picture 11">
              <a:extLst>
                <a:ext uri="{FF2B5EF4-FFF2-40B4-BE49-F238E27FC236}">
                  <a16:creationId xmlns:a16="http://schemas.microsoft.com/office/drawing/2014/main" id="{B368D50E-C7ED-4494-A805-7F2A35ABF0A0}"/>
                </a:ext>
              </a:extLst>
            </p:cNvPr>
            <p:cNvPicPr>
              <a:picLocks noChangeAspect="1"/>
            </p:cNvPicPr>
            <p:nvPr/>
          </p:nvPicPr>
          <p:blipFill rotWithShape="1">
            <a:blip r:embed="rId2"/>
            <a:srcRect r="29897"/>
            <a:stretch/>
          </p:blipFill>
          <p:spPr>
            <a:xfrm>
              <a:off x="3886312" y="2691518"/>
              <a:ext cx="4789375" cy="1682199"/>
            </a:xfrm>
            <a:prstGeom prst="rect">
              <a:avLst/>
            </a:prstGeom>
            <a:ln>
              <a:solidFill>
                <a:schemeClr val="tx1"/>
              </a:solidFill>
            </a:ln>
          </p:spPr>
        </p:pic>
        <p:sp>
          <p:nvSpPr>
            <p:cNvPr id="13" name="Oval 12">
              <a:extLst>
                <a:ext uri="{FF2B5EF4-FFF2-40B4-BE49-F238E27FC236}">
                  <a16:creationId xmlns:a16="http://schemas.microsoft.com/office/drawing/2014/main" id="{65325FD6-83DE-4784-8582-FB100701832A}"/>
                </a:ext>
              </a:extLst>
            </p:cNvPr>
            <p:cNvSpPr/>
            <p:nvPr/>
          </p:nvSpPr>
          <p:spPr bwMode="gray">
            <a:xfrm>
              <a:off x="3970428" y="3911803"/>
              <a:ext cx="186690" cy="184119"/>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grpSp>
      <p:sp>
        <p:nvSpPr>
          <p:cNvPr id="14" name="TextBox 13">
            <a:extLst>
              <a:ext uri="{FF2B5EF4-FFF2-40B4-BE49-F238E27FC236}">
                <a16:creationId xmlns:a16="http://schemas.microsoft.com/office/drawing/2014/main" id="{5033FC9F-6879-44DB-9DC9-4F7B7A0E9B99}"/>
              </a:ext>
            </a:extLst>
          </p:cNvPr>
          <p:cNvSpPr txBox="1"/>
          <p:nvPr/>
        </p:nvSpPr>
        <p:spPr>
          <a:xfrm>
            <a:off x="504001" y="1524114"/>
            <a:ext cx="5179762" cy="4119085"/>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View </a:t>
            </a:r>
            <a:r>
              <a:rPr lang="en-US" sz="1400" dirty="0">
                <a:latin typeface="+mj-lt"/>
              </a:rPr>
              <a:t>the details of your order.</a:t>
            </a:r>
            <a:br>
              <a:rPr lang="en-US" sz="1400" dirty="0">
                <a:latin typeface="+mj-lt"/>
              </a:rPr>
            </a:br>
            <a:r>
              <a:rPr lang="en-US" sz="1400" dirty="0">
                <a:latin typeface="+mj-lt"/>
              </a:rPr>
              <a:t>The order header includes the order date and information about the buying organization and supplier.</a:t>
            </a:r>
          </a:p>
          <a:p>
            <a:pPr marL="355600">
              <a:lnSpc>
                <a:spcPts val="1700"/>
              </a:lnSpc>
              <a:spcBef>
                <a:spcPts val="0"/>
              </a:spcBef>
              <a:spcAft>
                <a:spcPts val="600"/>
              </a:spcAft>
              <a:buClr>
                <a:srgbClr val="F0AB00"/>
              </a:buClr>
              <a:buSzPct val="120000"/>
            </a:pPr>
            <a:r>
              <a:rPr lang="en-US" sz="1400" b="1" dirty="0"/>
              <a:t>Note:</a:t>
            </a:r>
            <a:r>
              <a:rPr lang="en-US" sz="1400" dirty="0"/>
              <a:t> You can always Resend a PO which was not sent to your email address, cXML or EDI properly clicking </a:t>
            </a:r>
            <a:r>
              <a:rPr lang="en-US" sz="1400" b="1" dirty="0"/>
              <a:t>Resend</a:t>
            </a:r>
            <a:r>
              <a:rPr lang="en-US" sz="1400" dirty="0"/>
              <a:t> button.</a:t>
            </a:r>
            <a:br>
              <a:rPr lang="en-US" sz="1400" dirty="0"/>
            </a:br>
            <a:br>
              <a:rPr lang="en-US" sz="1400" dirty="0"/>
            </a:br>
            <a:r>
              <a:rPr lang="en-US" sz="1400" dirty="0"/>
              <a:t>Additional options: </a:t>
            </a:r>
            <a:r>
              <a:rPr lang="en-US" sz="1400" b="1" dirty="0"/>
              <a:t>Export cXM</a:t>
            </a:r>
            <a:r>
              <a:rPr lang="en-US" sz="1400" dirty="0"/>
              <a:t>L to save a  copy of the cXML source information </a:t>
            </a:r>
            <a:r>
              <a:rPr lang="en-US" sz="1400" b="1" dirty="0"/>
              <a:t>Order History </a:t>
            </a:r>
            <a:r>
              <a:rPr lang="en-US" sz="1400" dirty="0"/>
              <a:t>for diagnosing problems and for auditing </a:t>
            </a:r>
            <a:r>
              <a:rPr lang="en-US" sz="1400" kern="0" dirty="0">
                <a:ea typeface="Arial Unicode MS" pitchFamily="34" charset="-128"/>
                <a:cs typeface="Arial Unicode MS" pitchFamily="34" charset="-128"/>
              </a:rPr>
              <a:t>total value.</a:t>
            </a:r>
          </a:p>
          <a:p>
            <a:pPr marL="342900" indent="-342900">
              <a:lnSpc>
                <a:spcPts val="1700"/>
              </a:lnSpc>
              <a:spcBef>
                <a:spcPts val="0"/>
              </a:spcBef>
              <a:spcAft>
                <a:spcPts val="600"/>
              </a:spcAft>
              <a:buClr>
                <a:srgbClr val="F0AB00"/>
              </a:buClr>
              <a:buSzPct val="100000"/>
              <a:buFont typeface="+mj-lt"/>
              <a:buAutoNum type="arabicPeriod" startAt="2"/>
            </a:pPr>
            <a:r>
              <a:rPr lang="en-US" sz="1400" b="1" kern="0" dirty="0">
                <a:ea typeface="Arial Unicode MS" pitchFamily="34" charset="-128"/>
                <a:cs typeface="Arial Unicode MS" pitchFamily="34" charset="-128"/>
              </a:rPr>
              <a:t>Line Items section </a:t>
            </a:r>
            <a:r>
              <a:rPr lang="en-US" sz="1400" kern="0" dirty="0">
                <a:ea typeface="Arial Unicode MS" pitchFamily="34" charset="-128"/>
                <a:cs typeface="Arial Unicode MS" pitchFamily="34" charset="-128"/>
              </a:rPr>
              <a:t>describes the ordered  items. Each line describes a quantity of  items </a:t>
            </a:r>
            <a:r>
              <a:rPr lang="en-US" sz="1400" dirty="0"/>
              <a:t>T-Mobile  </a:t>
            </a:r>
            <a:r>
              <a:rPr lang="en-US" sz="1400" kern="0" dirty="0">
                <a:ea typeface="Arial Unicode MS" pitchFamily="34" charset="-128"/>
                <a:cs typeface="Arial Unicode MS" pitchFamily="34" charset="-128"/>
              </a:rPr>
              <a:t>wants to purchase.  Set the status of each line item by sending order confirmations clicking Create Order Confirmation. The sub-total is located at the bottom of the purchase order.</a:t>
            </a:r>
            <a:endParaRPr lang="en-US" sz="1400" dirty="0">
              <a:latin typeface="+mj-lt"/>
            </a:endParaRPr>
          </a:p>
          <a:p>
            <a:pPr marL="12700" algn="just">
              <a:lnSpc>
                <a:spcPts val="1700"/>
              </a:lnSpc>
              <a:spcBef>
                <a:spcPts val="0"/>
              </a:spcBef>
              <a:spcAft>
                <a:spcPts val="600"/>
              </a:spcAft>
              <a:buClr>
                <a:srgbClr val="F0AB00"/>
              </a:buClr>
              <a:buSzPct val="120000"/>
              <a:tabLst>
                <a:tab pos="355600" algn="l"/>
              </a:tabLst>
            </a:pPr>
            <a:endParaRPr lang="en-US" sz="1400" kern="0" dirty="0">
              <a:ea typeface="Arial Unicode MS" pitchFamily="34" charset="-128"/>
              <a:cs typeface="Arial Unicode MS" pitchFamily="34" charset="-128"/>
            </a:endParaRPr>
          </a:p>
          <a:p>
            <a:pPr algn="just">
              <a:spcBef>
                <a:spcPts val="0"/>
              </a:spcBef>
              <a:spcAft>
                <a:spcPts val="600"/>
              </a:spcAft>
              <a:defRPr/>
            </a:pPr>
            <a:endParaRPr lang="en-US" sz="1400" dirty="0"/>
          </a:p>
          <a:p>
            <a:pPr algn="just">
              <a:lnSpc>
                <a:spcPts val="1700"/>
              </a:lnSpc>
              <a:spcBef>
                <a:spcPts val="0"/>
              </a:spcBef>
              <a:spcAft>
                <a:spcPts val="600"/>
              </a:spcAft>
              <a:buClr>
                <a:srgbClr val="F0AB00"/>
              </a:buClr>
              <a:buSzPct val="120000"/>
            </a:pPr>
            <a:endParaRPr lang="en-US" sz="1400" dirty="0">
              <a:latin typeface="+mj-lt"/>
            </a:endParaRPr>
          </a:p>
        </p:txBody>
      </p:sp>
      <p:pic>
        <p:nvPicPr>
          <p:cNvPr id="16" name="Picture 15">
            <a:extLst>
              <a:ext uri="{FF2B5EF4-FFF2-40B4-BE49-F238E27FC236}">
                <a16:creationId xmlns:a16="http://schemas.microsoft.com/office/drawing/2014/main" id="{6017B420-7B1E-483F-BE06-219324A27CC7}"/>
              </a:ext>
            </a:extLst>
          </p:cNvPr>
          <p:cNvPicPr>
            <a:picLocks noChangeAspect="1"/>
          </p:cNvPicPr>
          <p:nvPr/>
        </p:nvPicPr>
        <p:blipFill>
          <a:blip r:embed="rId3"/>
          <a:stretch>
            <a:fillRect/>
          </a:stretch>
        </p:blipFill>
        <p:spPr>
          <a:xfrm>
            <a:off x="6023630" y="1355741"/>
            <a:ext cx="4789375" cy="638583"/>
          </a:xfrm>
          <a:prstGeom prst="rect">
            <a:avLst/>
          </a:prstGeom>
          <a:ln>
            <a:solidFill>
              <a:schemeClr val="tx1"/>
            </a:solidFill>
          </a:ln>
        </p:spPr>
      </p:pic>
      <p:sp>
        <p:nvSpPr>
          <p:cNvPr id="17" name="Oval 16">
            <a:extLst>
              <a:ext uri="{FF2B5EF4-FFF2-40B4-BE49-F238E27FC236}">
                <a16:creationId xmlns:a16="http://schemas.microsoft.com/office/drawing/2014/main" id="{01602647-9B52-4F75-A7BD-4BAE8E4A44CA}"/>
              </a:ext>
            </a:extLst>
          </p:cNvPr>
          <p:cNvSpPr/>
          <p:nvPr/>
        </p:nvSpPr>
        <p:spPr bwMode="gray">
          <a:xfrm>
            <a:off x="10508491" y="1524114"/>
            <a:ext cx="186690" cy="184119"/>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18" name="object 31">
            <a:hlinkClick r:id="rId4" action="ppaction://hlinksldjump"/>
            <a:extLst>
              <a:ext uri="{FF2B5EF4-FFF2-40B4-BE49-F238E27FC236}">
                <a16:creationId xmlns:a16="http://schemas.microsoft.com/office/drawing/2014/main" id="{FA18A122-C4E6-4726-A518-65E36F9FD749}"/>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9" name="object 29">
            <a:hlinkClick r:id="rId5" action="ppaction://hlinksldjump"/>
            <a:extLst>
              <a:ext uri="{FF2B5EF4-FFF2-40B4-BE49-F238E27FC236}">
                <a16:creationId xmlns:a16="http://schemas.microsoft.com/office/drawing/2014/main" id="{49DF15D2-EF26-48CE-AC79-E453136544C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0" name="object 31">
            <a:hlinkClick r:id="rId6" action="ppaction://hlinksldjump"/>
            <a:extLst>
              <a:ext uri="{FF2B5EF4-FFF2-40B4-BE49-F238E27FC236}">
                <a16:creationId xmlns:a16="http://schemas.microsoft.com/office/drawing/2014/main" id="{D23A0BEA-5287-4D56-B8BA-A46CA08BF0E0}"/>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1" name="object 48">
            <a:extLst>
              <a:ext uri="{FF2B5EF4-FFF2-40B4-BE49-F238E27FC236}">
                <a16:creationId xmlns:a16="http://schemas.microsoft.com/office/drawing/2014/main" id="{315B9932-2C7D-4BA0-BD18-CFE87ED55841}"/>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2" name="object 31">
            <a:hlinkClick r:id="rId7" action="ppaction://hlinksldjump"/>
            <a:extLst>
              <a:ext uri="{FF2B5EF4-FFF2-40B4-BE49-F238E27FC236}">
                <a16:creationId xmlns:a16="http://schemas.microsoft.com/office/drawing/2014/main" id="{2B2044D9-55FA-4842-AB0B-A6953E56C1B9}"/>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3" name="object 31">
            <a:hlinkClick r:id="rId8" action="ppaction://hlinksldjump"/>
            <a:extLst>
              <a:ext uri="{FF2B5EF4-FFF2-40B4-BE49-F238E27FC236}">
                <a16:creationId xmlns:a16="http://schemas.microsoft.com/office/drawing/2014/main" id="{939C762D-8D35-46EF-BCA6-F4FC0AAE06B4}"/>
              </a:ext>
            </a:extLst>
          </p:cNvPr>
          <p:cNvSpPr txBox="1"/>
          <p:nvPr/>
        </p:nvSpPr>
        <p:spPr>
          <a:xfrm>
            <a:off x="11785579" y="3105881"/>
            <a:ext cx="409595" cy="95189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4" name="object 31">
            <a:hlinkClick r:id="rId8" action="ppaction://hlinksldjump"/>
            <a:extLst>
              <a:ext uri="{FF2B5EF4-FFF2-40B4-BE49-F238E27FC236}">
                <a16:creationId xmlns:a16="http://schemas.microsoft.com/office/drawing/2014/main" id="{534A5D36-94C4-4D9D-8496-13C014397CF2}"/>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5" name="object 31">
            <a:hlinkClick r:id="rId9" action="ppaction://hlinksldjump"/>
            <a:extLst>
              <a:ext uri="{FF2B5EF4-FFF2-40B4-BE49-F238E27FC236}">
                <a16:creationId xmlns:a16="http://schemas.microsoft.com/office/drawing/2014/main" id="{63848FE3-4E82-43A4-871B-4C1A5077852E}"/>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97CE8192-B7EC-AF70-D6C5-521C1BDEB458}"/>
              </a:ext>
            </a:extLst>
          </p:cNvPr>
          <p:cNvPicPr>
            <a:picLocks noChangeAspect="1"/>
          </p:cNvPicPr>
          <p:nvPr/>
        </p:nvPicPr>
        <p:blipFill>
          <a:blip r:embed="rId10"/>
          <a:stretch>
            <a:fillRect/>
          </a:stretch>
        </p:blipFill>
        <p:spPr>
          <a:xfrm>
            <a:off x="277858" y="6387684"/>
            <a:ext cx="3974937" cy="274344"/>
          </a:xfrm>
          <a:prstGeom prst="rect">
            <a:avLst/>
          </a:prstGeom>
        </p:spPr>
      </p:pic>
    </p:spTree>
    <p:extLst>
      <p:ext uri="{BB962C8B-B14F-4D97-AF65-F5344CB8AC3E}">
        <p14:creationId xmlns:p14="http://schemas.microsoft.com/office/powerpoint/2010/main" val="1268067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Manage POs</a:t>
            </a:r>
            <a:br>
              <a:rPr lang="en-US" dirty="0"/>
            </a:br>
            <a:r>
              <a:rPr lang="en-US" sz="2000" b="0" dirty="0"/>
              <a:t>Create PDF of PO</a:t>
            </a:r>
            <a:endParaRPr lang="en-US" dirty="0"/>
          </a:p>
        </p:txBody>
      </p:sp>
      <p:sp>
        <p:nvSpPr>
          <p:cNvPr id="11" name="TextBox 10">
            <a:extLst>
              <a:ext uri="{FF2B5EF4-FFF2-40B4-BE49-F238E27FC236}">
                <a16:creationId xmlns:a16="http://schemas.microsoft.com/office/drawing/2014/main" id="{4F6EA1BD-03E6-42B4-B42D-65145F812A6E}"/>
              </a:ext>
            </a:extLst>
          </p:cNvPr>
          <p:cNvSpPr txBox="1"/>
          <p:nvPr/>
        </p:nvSpPr>
        <p:spPr>
          <a:xfrm>
            <a:off x="504001" y="1512001"/>
            <a:ext cx="3709777" cy="3451885"/>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AutoNum type="arabicPeriod"/>
            </a:pPr>
            <a:r>
              <a:rPr lang="en-US" sz="1400" b="1" dirty="0">
                <a:latin typeface="+mj-lt"/>
              </a:rPr>
              <a:t>Select “Download PDF” </a:t>
            </a:r>
            <a:r>
              <a:rPr lang="en-US" sz="1400" dirty="0">
                <a:latin typeface="+mj-lt"/>
              </a:rPr>
              <a:t>as shown.</a:t>
            </a:r>
          </a:p>
          <a:p>
            <a:pPr>
              <a:lnSpc>
                <a:spcPts val="1700"/>
              </a:lnSpc>
              <a:spcBef>
                <a:spcPts val="0"/>
              </a:spcBef>
              <a:spcAft>
                <a:spcPts val="600"/>
              </a:spcAft>
              <a:buClr>
                <a:srgbClr val="F0AB00"/>
              </a:buClr>
              <a:buSzPct val="120000"/>
            </a:pPr>
            <a:endParaRPr lang="en-US" sz="1400" b="1" dirty="0"/>
          </a:p>
          <a:p>
            <a:pPr>
              <a:lnSpc>
                <a:spcPts val="1700"/>
              </a:lnSpc>
              <a:spcBef>
                <a:spcPts val="0"/>
              </a:spcBef>
              <a:spcAft>
                <a:spcPts val="600"/>
              </a:spcAft>
              <a:buClr>
                <a:srgbClr val="F0AB00"/>
              </a:buClr>
              <a:buSzPct val="120000"/>
            </a:pPr>
            <a:r>
              <a:rPr lang="en-US" sz="1400" b="1" dirty="0"/>
              <a:t>Note: </a:t>
            </a:r>
            <a:r>
              <a:rPr lang="en-US" sz="1400" dirty="0"/>
              <a:t>If the document exceeds 1000 lines or is larger than 1MB size, details are not shown in the UI. Therefore the detail is not included in the PDF generated.</a:t>
            </a:r>
          </a:p>
          <a:p>
            <a:pPr algn="just">
              <a:lnSpc>
                <a:spcPts val="1700"/>
              </a:lnSpc>
              <a:spcBef>
                <a:spcPts val="0"/>
              </a:spcBef>
              <a:spcAft>
                <a:spcPts val="600"/>
              </a:spcAft>
              <a:buClr>
                <a:srgbClr val="F0AB00"/>
              </a:buClr>
              <a:buSzPct val="120000"/>
            </a:pPr>
            <a:endParaRPr lang="en-US" sz="1400" dirty="0">
              <a:latin typeface="+mj-lt"/>
            </a:endParaRPr>
          </a:p>
          <a:p>
            <a:pPr marL="342900" indent="-342900" algn="just">
              <a:lnSpc>
                <a:spcPts val="1700"/>
              </a:lnSpc>
              <a:spcBef>
                <a:spcPts val="0"/>
              </a:spcBef>
              <a:spcAft>
                <a:spcPts val="600"/>
              </a:spcAft>
              <a:buClr>
                <a:srgbClr val="F0AB00"/>
              </a:buClr>
              <a:buSzPct val="120000"/>
              <a:buAutoNum type="arabicPeriod"/>
            </a:pPr>
            <a:endParaRPr lang="en-US" sz="1400" dirty="0">
              <a:latin typeface="+mj-lt"/>
            </a:endParaRPr>
          </a:p>
          <a:p>
            <a:pPr algn="just">
              <a:lnSpc>
                <a:spcPts val="1700"/>
              </a:lnSpc>
              <a:spcBef>
                <a:spcPts val="0"/>
              </a:spcBef>
              <a:spcAft>
                <a:spcPts val="600"/>
              </a:spcAft>
              <a:buClr>
                <a:srgbClr val="F0AB00"/>
              </a:buClr>
              <a:buSzPct val="120000"/>
            </a:pPr>
            <a:endParaRPr lang="en-US" sz="1400" b="1" dirty="0">
              <a:latin typeface="+mj-lt"/>
            </a:endParaRPr>
          </a:p>
          <a:p>
            <a:pPr marL="342900" indent="-342900" algn="just">
              <a:lnSpc>
                <a:spcPts val="1700"/>
              </a:lnSpc>
              <a:spcBef>
                <a:spcPts val="0"/>
              </a:spcBef>
              <a:spcAft>
                <a:spcPts val="600"/>
              </a:spcAft>
              <a:buClr>
                <a:srgbClr val="F0AB00"/>
              </a:buClr>
              <a:buSzPct val="120000"/>
              <a:buAutoNum type="arabicPeriod"/>
            </a:pPr>
            <a:endParaRPr lang="en-US" sz="1400" b="1" dirty="0">
              <a:latin typeface="+mj-lt"/>
            </a:endParaRPr>
          </a:p>
        </p:txBody>
      </p:sp>
      <p:grpSp>
        <p:nvGrpSpPr>
          <p:cNvPr id="12" name="Group 11">
            <a:extLst>
              <a:ext uri="{FF2B5EF4-FFF2-40B4-BE49-F238E27FC236}">
                <a16:creationId xmlns:a16="http://schemas.microsoft.com/office/drawing/2014/main" id="{07B38499-5963-4EB8-A506-276660CFBD58}"/>
              </a:ext>
            </a:extLst>
          </p:cNvPr>
          <p:cNvGrpSpPr/>
          <p:nvPr/>
        </p:nvGrpSpPr>
        <p:grpSpPr>
          <a:xfrm>
            <a:off x="4853432" y="1512001"/>
            <a:ext cx="5542885" cy="682201"/>
            <a:chOff x="3169315" y="1512000"/>
            <a:chExt cx="5542885" cy="682201"/>
          </a:xfrm>
        </p:grpSpPr>
        <p:pic>
          <p:nvPicPr>
            <p:cNvPr id="13" name="Picture 12">
              <a:extLst>
                <a:ext uri="{FF2B5EF4-FFF2-40B4-BE49-F238E27FC236}">
                  <a16:creationId xmlns:a16="http://schemas.microsoft.com/office/drawing/2014/main" id="{484C309F-F623-4E54-B5F2-FF98291F41FE}"/>
                </a:ext>
              </a:extLst>
            </p:cNvPr>
            <p:cNvPicPr>
              <a:picLocks noChangeAspect="1"/>
            </p:cNvPicPr>
            <p:nvPr/>
          </p:nvPicPr>
          <p:blipFill>
            <a:blip r:embed="rId2"/>
            <a:stretch>
              <a:fillRect/>
            </a:stretch>
          </p:blipFill>
          <p:spPr>
            <a:xfrm>
              <a:off x="3169315" y="1512000"/>
              <a:ext cx="5542885" cy="682201"/>
            </a:xfrm>
            <a:prstGeom prst="rect">
              <a:avLst/>
            </a:prstGeom>
            <a:ln>
              <a:solidFill>
                <a:schemeClr val="tx1"/>
              </a:solidFill>
            </a:ln>
          </p:spPr>
        </p:pic>
        <p:sp>
          <p:nvSpPr>
            <p:cNvPr id="14" name="Oval 13">
              <a:extLst>
                <a:ext uri="{FF2B5EF4-FFF2-40B4-BE49-F238E27FC236}">
                  <a16:creationId xmlns:a16="http://schemas.microsoft.com/office/drawing/2014/main" id="{0EF1313C-4FC3-463A-BD04-4D0F90B0D8B6}"/>
                </a:ext>
              </a:extLst>
            </p:cNvPr>
            <p:cNvSpPr/>
            <p:nvPr/>
          </p:nvSpPr>
          <p:spPr bwMode="gray">
            <a:xfrm>
              <a:off x="6950192" y="170138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1</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grpSp>
      <p:pic>
        <p:nvPicPr>
          <p:cNvPr id="15" name="Picture 14">
            <a:extLst>
              <a:ext uri="{FF2B5EF4-FFF2-40B4-BE49-F238E27FC236}">
                <a16:creationId xmlns:a16="http://schemas.microsoft.com/office/drawing/2014/main" id="{E153B04F-0204-454D-8945-57A7FFB5B64C}"/>
              </a:ext>
            </a:extLst>
          </p:cNvPr>
          <p:cNvPicPr>
            <a:picLocks noChangeAspect="1"/>
          </p:cNvPicPr>
          <p:nvPr/>
        </p:nvPicPr>
        <p:blipFill>
          <a:blip r:embed="rId3"/>
          <a:stretch>
            <a:fillRect/>
          </a:stretch>
        </p:blipFill>
        <p:spPr>
          <a:xfrm>
            <a:off x="4853432" y="2719292"/>
            <a:ext cx="5542885" cy="2004060"/>
          </a:xfrm>
          <a:prstGeom prst="rect">
            <a:avLst/>
          </a:prstGeom>
          <a:ln>
            <a:solidFill>
              <a:schemeClr val="tx1"/>
            </a:solidFill>
          </a:ln>
        </p:spPr>
      </p:pic>
      <p:sp>
        <p:nvSpPr>
          <p:cNvPr id="16" name="object 31">
            <a:hlinkClick r:id="rId4" action="ppaction://hlinksldjump"/>
            <a:extLst>
              <a:ext uri="{FF2B5EF4-FFF2-40B4-BE49-F238E27FC236}">
                <a16:creationId xmlns:a16="http://schemas.microsoft.com/office/drawing/2014/main" id="{0E038F9F-C81F-4946-96CB-5F04F6CD8B28}"/>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7" name="object 29">
            <a:hlinkClick r:id="rId5" action="ppaction://hlinksldjump"/>
            <a:extLst>
              <a:ext uri="{FF2B5EF4-FFF2-40B4-BE49-F238E27FC236}">
                <a16:creationId xmlns:a16="http://schemas.microsoft.com/office/drawing/2014/main" id="{A543FE1B-2367-4B96-B30D-EBFDC8940C7E}"/>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8" name="object 31">
            <a:hlinkClick r:id="rId6" action="ppaction://hlinksldjump"/>
            <a:extLst>
              <a:ext uri="{FF2B5EF4-FFF2-40B4-BE49-F238E27FC236}">
                <a16:creationId xmlns:a16="http://schemas.microsoft.com/office/drawing/2014/main" id="{D5719C2F-F7F3-4D36-AF1D-C72BAD6F78ED}"/>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9" name="object 48">
            <a:extLst>
              <a:ext uri="{FF2B5EF4-FFF2-40B4-BE49-F238E27FC236}">
                <a16:creationId xmlns:a16="http://schemas.microsoft.com/office/drawing/2014/main" id="{F3E4724B-41F5-4102-B12C-54240E9A36AF}"/>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0" name="object 31">
            <a:hlinkClick r:id="rId7" action="ppaction://hlinksldjump"/>
            <a:extLst>
              <a:ext uri="{FF2B5EF4-FFF2-40B4-BE49-F238E27FC236}">
                <a16:creationId xmlns:a16="http://schemas.microsoft.com/office/drawing/2014/main" id="{6FD0DE4B-8256-46E3-BB7F-F527E57C188F}"/>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1" name="object 31">
            <a:hlinkClick r:id="rId8" action="ppaction://hlinksldjump"/>
            <a:extLst>
              <a:ext uri="{FF2B5EF4-FFF2-40B4-BE49-F238E27FC236}">
                <a16:creationId xmlns:a16="http://schemas.microsoft.com/office/drawing/2014/main" id="{459C9E8F-8582-4BD2-ADFE-16BDFB210D46}"/>
              </a:ext>
            </a:extLst>
          </p:cNvPr>
          <p:cNvSpPr txBox="1"/>
          <p:nvPr/>
        </p:nvSpPr>
        <p:spPr>
          <a:xfrm>
            <a:off x="11785579" y="3105881"/>
            <a:ext cx="409595" cy="95189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2" name="object 31">
            <a:hlinkClick r:id="rId8" action="ppaction://hlinksldjump"/>
            <a:extLst>
              <a:ext uri="{FF2B5EF4-FFF2-40B4-BE49-F238E27FC236}">
                <a16:creationId xmlns:a16="http://schemas.microsoft.com/office/drawing/2014/main" id="{220611C4-6878-4D45-B571-A8C217074D1D}"/>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3" name="object 31">
            <a:hlinkClick r:id="rId9" action="ppaction://hlinksldjump"/>
            <a:extLst>
              <a:ext uri="{FF2B5EF4-FFF2-40B4-BE49-F238E27FC236}">
                <a16:creationId xmlns:a16="http://schemas.microsoft.com/office/drawing/2014/main" id="{1C2787E8-DB3D-4013-90BD-59FC156FE1A0}"/>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DAC5280C-9A93-DC36-9DC2-030EF9B835A4}"/>
              </a:ext>
            </a:extLst>
          </p:cNvPr>
          <p:cNvPicPr>
            <a:picLocks noChangeAspect="1"/>
          </p:cNvPicPr>
          <p:nvPr/>
        </p:nvPicPr>
        <p:blipFill>
          <a:blip r:embed="rId10"/>
          <a:stretch>
            <a:fillRect/>
          </a:stretch>
        </p:blipFill>
        <p:spPr>
          <a:xfrm>
            <a:off x="371420" y="6507639"/>
            <a:ext cx="3974937" cy="274344"/>
          </a:xfrm>
          <a:prstGeom prst="rect">
            <a:avLst/>
          </a:prstGeom>
        </p:spPr>
      </p:pic>
    </p:spTree>
    <p:extLst>
      <p:ext uri="{BB962C8B-B14F-4D97-AF65-F5344CB8AC3E}">
        <p14:creationId xmlns:p14="http://schemas.microsoft.com/office/powerpoint/2010/main" val="2801426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Section 4: Other Documents</a:t>
            </a:r>
          </a:p>
        </p:txBody>
      </p:sp>
      <p:sp>
        <p:nvSpPr>
          <p:cNvPr id="12" name="Freeform 7">
            <a:hlinkClick r:id="rId2" action="ppaction://hlinksldjump"/>
            <a:extLst>
              <a:ext uri="{FF2B5EF4-FFF2-40B4-BE49-F238E27FC236}">
                <a16:creationId xmlns:a16="http://schemas.microsoft.com/office/drawing/2014/main" id="{2F7A821F-CD2F-4487-88EF-0921344D6721}"/>
              </a:ext>
            </a:extLst>
          </p:cNvPr>
          <p:cNvSpPr/>
          <p:nvPr/>
        </p:nvSpPr>
        <p:spPr>
          <a:xfrm>
            <a:off x="3292192" y="3227239"/>
            <a:ext cx="2225662"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4"/>
            </a:solidFill>
          </a:ln>
          <a:effectLst/>
        </p:spPr>
        <p:txBody>
          <a:bodyPr spcFirstLastPara="0" vert="horz" wrap="square" lIns="135129" tIns="135129" rIns="135129" bIns="0" numCol="1" spcCol="1270" anchor="t" anchorCtr="0">
            <a:normAutofit/>
          </a:bodyPr>
          <a:lstStyle/>
          <a:p>
            <a:pPr algn="ctr" defTabSz="844558">
              <a:lnSpc>
                <a:spcPct val="90000"/>
              </a:lnSpc>
              <a:spcBef>
                <a:spcPct val="0"/>
              </a:spcBef>
              <a:spcAft>
                <a:spcPct val="35000"/>
              </a:spcAft>
              <a:defRPr/>
            </a:pPr>
            <a:r>
              <a:rPr lang="en-US" sz="1600" b="1" kern="0" dirty="0">
                <a:solidFill>
                  <a:srgbClr val="4FB81C"/>
                </a:solidFill>
              </a:rPr>
              <a:t>Advanced Ship Notices (ASN)</a:t>
            </a:r>
          </a:p>
          <a:p>
            <a:pPr algn="ctr" defTabSz="844558">
              <a:lnSpc>
                <a:spcPct val="90000"/>
              </a:lnSpc>
              <a:spcBef>
                <a:spcPct val="0"/>
              </a:spcBef>
              <a:spcAft>
                <a:spcPct val="35000"/>
              </a:spcAft>
              <a:defRPr/>
            </a:pPr>
            <a:endParaRPr lang="en-US" sz="1600" b="1" kern="0" dirty="0">
              <a:solidFill>
                <a:srgbClr val="FFFFFF"/>
              </a:solidFill>
            </a:endParaRPr>
          </a:p>
        </p:txBody>
      </p:sp>
      <p:sp>
        <p:nvSpPr>
          <p:cNvPr id="14" name="TextBox 13">
            <a:extLst>
              <a:ext uri="{FF2B5EF4-FFF2-40B4-BE49-F238E27FC236}">
                <a16:creationId xmlns:a16="http://schemas.microsoft.com/office/drawing/2014/main" id="{71D871B5-4A9A-409C-99D3-7A1DBC238A83}"/>
              </a:ext>
            </a:extLst>
          </p:cNvPr>
          <p:cNvSpPr txBox="1"/>
          <p:nvPr/>
        </p:nvSpPr>
        <p:spPr>
          <a:xfrm>
            <a:off x="3390623" y="4034176"/>
            <a:ext cx="2028799" cy="2031325"/>
          </a:xfrm>
          <a:prstGeom prst="rect">
            <a:avLst/>
          </a:prstGeom>
          <a:noFill/>
        </p:spPr>
        <p:txBody>
          <a:bodyPr wrap="square" lIns="0" tIns="0" rIns="0" bIns="0" rtlCol="0">
            <a:spAutoFit/>
          </a:bodyPr>
          <a:lstStyle/>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2" action="ppaction://hlinksldjump"/>
              </a:rPr>
              <a:t>Create Ship Notice</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3" action="ppaction://hlinksldjump"/>
              </a:rPr>
              <a:t>Delivery Terms and Transportation Details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4" action="ppaction://hlinksldjump"/>
              </a:rPr>
              <a:t>Details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5" action="ppaction://hlinksldjump"/>
              </a:rPr>
              <a:t>Submit Ship Notice and Status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endParaRPr lang="en-US" sz="1800" kern="0" dirty="0" err="1">
              <a:solidFill>
                <a:srgbClr val="000000"/>
              </a:solidFill>
              <a:ea typeface="Arial Unicode MS" pitchFamily="34" charset="-128"/>
              <a:cs typeface="Arial Unicode MS" pitchFamily="34" charset="-128"/>
            </a:endParaRPr>
          </a:p>
        </p:txBody>
      </p:sp>
      <p:sp>
        <p:nvSpPr>
          <p:cNvPr id="19" name="object 31">
            <a:hlinkClick r:id="rId6" action="ppaction://hlinksldjump"/>
            <a:extLst>
              <a:ext uri="{FF2B5EF4-FFF2-40B4-BE49-F238E27FC236}">
                <a16:creationId xmlns:a16="http://schemas.microsoft.com/office/drawing/2014/main" id="{09D33405-BEB6-4977-9D22-A8D2231EBEF4}"/>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7" action="ppaction://hlinksldjump"/>
            <a:extLst>
              <a:ext uri="{FF2B5EF4-FFF2-40B4-BE49-F238E27FC236}">
                <a16:creationId xmlns:a16="http://schemas.microsoft.com/office/drawing/2014/main" id="{36E34B5A-5B15-4BF0-B623-B5687D74C54F}"/>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8" action="ppaction://hlinksldjump"/>
            <a:extLst>
              <a:ext uri="{FF2B5EF4-FFF2-40B4-BE49-F238E27FC236}">
                <a16:creationId xmlns:a16="http://schemas.microsoft.com/office/drawing/2014/main" id="{B06ECB46-79D4-43DD-8ED4-E233CBA2B8DA}"/>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B0A4EA5D-C9E2-47CC-86E6-6AAB6BB69470}"/>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rId9" action="ppaction://hlinksldjump"/>
            <a:extLst>
              <a:ext uri="{FF2B5EF4-FFF2-40B4-BE49-F238E27FC236}">
                <a16:creationId xmlns:a16="http://schemas.microsoft.com/office/drawing/2014/main" id="{A75A780B-2AF9-4091-9A46-90CF3B9157D6}"/>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rId10" action="ppaction://hlinksldjump"/>
            <a:extLst>
              <a:ext uri="{FF2B5EF4-FFF2-40B4-BE49-F238E27FC236}">
                <a16:creationId xmlns:a16="http://schemas.microsoft.com/office/drawing/2014/main" id="{C7A71656-55A6-4192-A87F-0241462102C4}"/>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rId11" action="ppaction://hlinksldjump"/>
            <a:extLst>
              <a:ext uri="{FF2B5EF4-FFF2-40B4-BE49-F238E27FC236}">
                <a16:creationId xmlns:a16="http://schemas.microsoft.com/office/drawing/2014/main" id="{2643A101-BB6D-4797-97CD-A09C816AC7A1}"/>
              </a:ext>
            </a:extLst>
          </p:cNvPr>
          <p:cNvSpPr txBox="1"/>
          <p:nvPr/>
        </p:nvSpPr>
        <p:spPr>
          <a:xfrm>
            <a:off x="11785579" y="4050478"/>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rId12" action="ppaction://hlinksldjump"/>
            <a:extLst>
              <a:ext uri="{FF2B5EF4-FFF2-40B4-BE49-F238E27FC236}">
                <a16:creationId xmlns:a16="http://schemas.microsoft.com/office/drawing/2014/main" id="{697C375D-5FD7-4FAB-B182-784E436DD2BD}"/>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9" name="Picture 28">
            <a:extLst>
              <a:ext uri="{FF2B5EF4-FFF2-40B4-BE49-F238E27FC236}">
                <a16:creationId xmlns:a16="http://schemas.microsoft.com/office/drawing/2014/main" id="{EEE1B82B-979C-4668-AD82-2DC4BCCED85F}"/>
              </a:ext>
            </a:extLst>
          </p:cNvPr>
          <p:cNvPicPr>
            <a:picLocks noChangeAspect="1"/>
          </p:cNvPicPr>
          <p:nvPr/>
        </p:nvPicPr>
        <p:blipFill>
          <a:blip r:embed="rId13"/>
          <a:stretch>
            <a:fillRect/>
          </a:stretch>
        </p:blipFill>
        <p:spPr>
          <a:xfrm>
            <a:off x="3648139" y="1704740"/>
            <a:ext cx="1513765" cy="1513765"/>
          </a:xfrm>
          <a:prstGeom prst="rect">
            <a:avLst/>
          </a:prstGeom>
        </p:spPr>
      </p:pic>
      <p:sp>
        <p:nvSpPr>
          <p:cNvPr id="28" name="Freeform 3">
            <a:hlinkClick r:id="" action="ppaction://noaction"/>
            <a:extLst>
              <a:ext uri="{FF2B5EF4-FFF2-40B4-BE49-F238E27FC236}">
                <a16:creationId xmlns:a16="http://schemas.microsoft.com/office/drawing/2014/main" id="{9FDB2CC7-72B0-4357-A0EE-BFF67FD7CDF6}"/>
              </a:ext>
            </a:extLst>
          </p:cNvPr>
          <p:cNvSpPr/>
          <p:nvPr/>
        </p:nvSpPr>
        <p:spPr>
          <a:xfrm>
            <a:off x="5807646" y="3227270"/>
            <a:ext cx="2326715" cy="689180"/>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5"/>
            </a:solidFill>
          </a:ln>
          <a:effectLst/>
        </p:spPr>
        <p:txBody>
          <a:bodyPr spcFirstLastPara="0" vert="horz" wrap="square" lIns="135094" tIns="135094" rIns="135094" bIns="0" numCol="1" spcCol="1270" anchor="t" anchorCtr="0">
            <a:noAutofit/>
          </a:bodyPr>
          <a:lstStyle/>
          <a:p>
            <a:pPr algn="ctr" defTabSz="844305">
              <a:lnSpc>
                <a:spcPct val="90000"/>
              </a:lnSpc>
              <a:spcBef>
                <a:spcPct val="0"/>
              </a:spcBef>
              <a:spcAft>
                <a:spcPct val="35000"/>
              </a:spcAft>
              <a:defRPr/>
            </a:pPr>
            <a:r>
              <a:rPr lang="en-US" sz="1600" b="1" kern="0" dirty="0">
                <a:solidFill>
                  <a:schemeClr val="accent5"/>
                </a:solidFill>
                <a:latin typeface="Arial"/>
              </a:rPr>
              <a:t>Service Sheet</a:t>
            </a:r>
          </a:p>
          <a:p>
            <a:pPr algn="ctr" defTabSz="844305">
              <a:lnSpc>
                <a:spcPct val="90000"/>
              </a:lnSpc>
              <a:spcBef>
                <a:spcPct val="0"/>
              </a:spcBef>
              <a:spcAft>
                <a:spcPct val="35000"/>
              </a:spcAft>
              <a:defRPr/>
            </a:pPr>
            <a:endParaRPr lang="en-US" sz="1600" b="1" kern="0" dirty="0">
              <a:solidFill>
                <a:srgbClr val="FFFFFF"/>
              </a:solidFill>
              <a:latin typeface="Arial"/>
            </a:endParaRPr>
          </a:p>
        </p:txBody>
      </p:sp>
      <p:sp>
        <p:nvSpPr>
          <p:cNvPr id="30" name="TextBox 29">
            <a:extLst>
              <a:ext uri="{FF2B5EF4-FFF2-40B4-BE49-F238E27FC236}">
                <a16:creationId xmlns:a16="http://schemas.microsoft.com/office/drawing/2014/main" id="{4284DF21-8ADD-4E16-B9E5-A74CBCA20375}"/>
              </a:ext>
            </a:extLst>
          </p:cNvPr>
          <p:cNvSpPr txBox="1"/>
          <p:nvPr/>
        </p:nvSpPr>
        <p:spPr>
          <a:xfrm>
            <a:off x="5807646" y="4033996"/>
            <a:ext cx="2326715" cy="861774"/>
          </a:xfrm>
          <a:prstGeom prst="rect">
            <a:avLst/>
          </a:prstGeom>
          <a:noFill/>
        </p:spPr>
        <p:txBody>
          <a:bodyPr wrap="square" lIns="0" tIns="0" rIns="0" bIns="0" rtlCol="0">
            <a:spAutoFit/>
          </a:bodyPr>
          <a:lstStyle/>
          <a:p>
            <a:pPr defTabSz="1088458"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4" action="ppaction://hlinksldjump"/>
              </a:rPr>
              <a:t>Display Service PO</a:t>
            </a:r>
            <a:endParaRPr lang="en-US" sz="1400" kern="0" dirty="0">
              <a:solidFill>
                <a:srgbClr val="000000"/>
              </a:solidFill>
              <a:ea typeface="Arial Unicode MS" pitchFamily="34" charset="-128"/>
              <a:cs typeface="Arial Unicode MS" pitchFamily="34" charset="-128"/>
            </a:endParaRPr>
          </a:p>
          <a:p>
            <a:pPr defTabSz="1088458"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5" action="ppaction://hlinksldjump"/>
              </a:rPr>
              <a:t>Display Service Sheet</a:t>
            </a:r>
            <a:endParaRPr lang="en-US" sz="1400" kern="0" dirty="0">
              <a:solidFill>
                <a:srgbClr val="000000"/>
              </a:solidFill>
              <a:ea typeface="Arial Unicode MS" pitchFamily="34" charset="-128"/>
              <a:cs typeface="Arial Unicode MS" pitchFamily="34" charset="-128"/>
            </a:endParaRPr>
          </a:p>
          <a:p>
            <a:pPr defTabSz="1088458"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6" action="ppaction://hlinksldjump"/>
              </a:rPr>
              <a:t>Check Service Sheet Status</a:t>
            </a:r>
            <a:endParaRPr lang="en-US" sz="1400" kern="0" dirty="0">
              <a:solidFill>
                <a:srgbClr val="000000"/>
              </a:solidFill>
              <a:latin typeface="Arial"/>
              <a:ea typeface="Arial Unicode MS" pitchFamily="34" charset="-128"/>
              <a:cs typeface="Arial Unicode MS" pitchFamily="34" charset="-128"/>
            </a:endParaRPr>
          </a:p>
        </p:txBody>
      </p:sp>
      <p:pic>
        <p:nvPicPr>
          <p:cNvPr id="31" name="Picture 30">
            <a:extLst>
              <a:ext uri="{FF2B5EF4-FFF2-40B4-BE49-F238E27FC236}">
                <a16:creationId xmlns:a16="http://schemas.microsoft.com/office/drawing/2014/main" id="{15BFCF31-7709-4BF2-84E9-C338D9CF1B37}"/>
              </a:ext>
            </a:extLst>
          </p:cNvPr>
          <p:cNvPicPr>
            <a:picLocks noChangeAspect="1"/>
          </p:cNvPicPr>
          <p:nvPr/>
        </p:nvPicPr>
        <p:blipFill>
          <a:blip r:embed="rId17"/>
          <a:stretch>
            <a:fillRect/>
          </a:stretch>
        </p:blipFill>
        <p:spPr>
          <a:xfrm>
            <a:off x="6352645" y="1795154"/>
            <a:ext cx="1236715" cy="1236715"/>
          </a:xfrm>
          <a:prstGeom prst="rect">
            <a:avLst/>
          </a:prstGeom>
        </p:spPr>
      </p:pic>
      <p:pic>
        <p:nvPicPr>
          <p:cNvPr id="3" name="Picture 2">
            <a:extLst>
              <a:ext uri="{FF2B5EF4-FFF2-40B4-BE49-F238E27FC236}">
                <a16:creationId xmlns:a16="http://schemas.microsoft.com/office/drawing/2014/main" id="{2499E931-0672-9958-A2BC-176D55DB99B6}"/>
              </a:ext>
            </a:extLst>
          </p:cNvPr>
          <p:cNvPicPr>
            <a:picLocks noChangeAspect="1"/>
          </p:cNvPicPr>
          <p:nvPr/>
        </p:nvPicPr>
        <p:blipFill>
          <a:blip r:embed="rId18"/>
          <a:stretch>
            <a:fillRect/>
          </a:stretch>
        </p:blipFill>
        <p:spPr>
          <a:xfrm>
            <a:off x="409596" y="6387684"/>
            <a:ext cx="3974937" cy="274344"/>
          </a:xfrm>
          <a:prstGeom prst="rect">
            <a:avLst/>
          </a:prstGeom>
        </p:spPr>
      </p:pic>
    </p:spTree>
    <p:extLst>
      <p:ext uri="{BB962C8B-B14F-4D97-AF65-F5344CB8AC3E}">
        <p14:creationId xmlns:p14="http://schemas.microsoft.com/office/powerpoint/2010/main" val="4270517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Create Ship Notice</a:t>
            </a:r>
          </a:p>
        </p:txBody>
      </p:sp>
      <p:sp>
        <p:nvSpPr>
          <p:cNvPr id="11" name="TextBox 10">
            <a:extLst>
              <a:ext uri="{FF2B5EF4-FFF2-40B4-BE49-F238E27FC236}">
                <a16:creationId xmlns:a16="http://schemas.microsoft.com/office/drawing/2014/main" id="{7FB4C2B2-24EA-469B-9915-1E851BD7B9FD}"/>
              </a:ext>
            </a:extLst>
          </p:cNvPr>
          <p:cNvSpPr txBox="1"/>
          <p:nvPr/>
        </p:nvSpPr>
        <p:spPr>
          <a:xfrm>
            <a:off x="504000" y="1512000"/>
            <a:ext cx="5121295" cy="4655460"/>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AutoNum type="arabicPeriod"/>
            </a:pPr>
            <a:r>
              <a:rPr lang="en-US" sz="1400" b="1" dirty="0">
                <a:latin typeface="+mj-lt"/>
              </a:rPr>
              <a:t>Create </a:t>
            </a:r>
            <a:r>
              <a:rPr lang="en-US" sz="1400" dirty="0">
                <a:latin typeface="+mj-lt"/>
              </a:rPr>
              <a:t>Ship Notice using your SAP Business Network account once items were shipped.</a:t>
            </a:r>
            <a:br>
              <a:rPr lang="en-US" sz="1400" dirty="0">
                <a:latin typeface="+mj-lt"/>
              </a:rPr>
            </a:br>
            <a:r>
              <a:rPr lang="en-US" sz="1400" dirty="0">
                <a:latin typeface="+mj-lt"/>
              </a:rPr>
              <a:t>Multiple ship notices per purchase order might be sent. Click</a:t>
            </a:r>
            <a:r>
              <a:rPr lang="en-US" sz="1400" b="1" dirty="0">
                <a:latin typeface="+mj-lt"/>
              </a:rPr>
              <a:t> </a:t>
            </a:r>
            <a:r>
              <a:rPr lang="en-US" sz="1400" dirty="0">
                <a:latin typeface="+mj-lt"/>
              </a:rPr>
              <a:t>the Create Ship Notice button.</a:t>
            </a:r>
          </a:p>
          <a:p>
            <a:pPr marL="342900" indent="-342900">
              <a:lnSpc>
                <a:spcPts val="1700"/>
              </a:lnSpc>
              <a:spcBef>
                <a:spcPts val="0"/>
              </a:spcBef>
              <a:spcAft>
                <a:spcPts val="600"/>
              </a:spcAft>
              <a:buClr>
                <a:srgbClr val="F0AB00"/>
              </a:buClr>
              <a:buSzPct val="100000"/>
              <a:buAutoNum type="arabicPeriod"/>
            </a:pPr>
            <a:r>
              <a:rPr lang="en-US" sz="1400" b="1" dirty="0">
                <a:latin typeface="+mj-lt"/>
              </a:rPr>
              <a:t>Fill out</a:t>
            </a:r>
            <a:r>
              <a:rPr lang="en-US" sz="1400" dirty="0">
                <a:latin typeface="+mj-lt"/>
              </a:rPr>
              <a:t> the requested information on the Shipping PO form. The Packing Slip ID is any number you use to identify the Ship Notice. Choose Carrier Name and then Tracking # and Shipping Method will appear.</a:t>
            </a:r>
          </a:p>
          <a:p>
            <a:pPr marL="342900" indent="-342900">
              <a:lnSpc>
                <a:spcPts val="1700"/>
              </a:lnSpc>
              <a:spcBef>
                <a:spcPts val="0"/>
              </a:spcBef>
              <a:spcAft>
                <a:spcPts val="600"/>
              </a:spcAft>
              <a:buClr>
                <a:srgbClr val="F0AB00"/>
              </a:buClr>
              <a:buSzPct val="100000"/>
              <a:buAutoNum type="arabicPeriod"/>
            </a:pPr>
            <a:r>
              <a:rPr lang="en-US" sz="1400" b="1" dirty="0">
                <a:latin typeface="+mj-lt"/>
              </a:rPr>
              <a:t>Enter</a:t>
            </a:r>
            <a:r>
              <a:rPr lang="en-US" sz="1400" dirty="0">
                <a:latin typeface="+mj-lt"/>
              </a:rPr>
              <a:t> Ship From information by </a:t>
            </a:r>
            <a:br>
              <a:rPr lang="en-US" sz="1400" dirty="0">
                <a:latin typeface="+mj-lt"/>
              </a:rPr>
            </a:br>
            <a:r>
              <a:rPr lang="en-US" sz="1400" dirty="0">
                <a:latin typeface="+mj-lt"/>
              </a:rPr>
              <a:t>clicking on Update Address.  Any </a:t>
            </a:r>
            <a:br>
              <a:rPr lang="en-US" sz="1400" dirty="0">
                <a:latin typeface="+mj-lt"/>
              </a:rPr>
            </a:br>
            <a:r>
              <a:rPr lang="en-US" sz="1400" dirty="0">
                <a:latin typeface="+mj-lt"/>
              </a:rPr>
              <a:t>field with an asterisk is required.</a:t>
            </a:r>
          </a:p>
          <a:p>
            <a:pPr marL="342900" indent="-342900">
              <a:lnSpc>
                <a:spcPts val="1700"/>
              </a:lnSpc>
              <a:spcBef>
                <a:spcPts val="0"/>
              </a:spcBef>
              <a:spcAft>
                <a:spcPts val="600"/>
              </a:spcAft>
              <a:buClr>
                <a:srgbClr val="F0AB00"/>
              </a:buClr>
              <a:buSzPct val="100000"/>
              <a:buAutoNum type="arabicPeriod"/>
            </a:pPr>
            <a:r>
              <a:rPr lang="en-US" sz="1400" b="1" dirty="0">
                <a:latin typeface="+mj-lt"/>
              </a:rPr>
              <a:t>Check</a:t>
            </a:r>
            <a:r>
              <a:rPr lang="en-US" sz="1400" dirty="0">
                <a:latin typeface="+mj-lt"/>
              </a:rPr>
              <a:t> if Deliver to information is </a:t>
            </a:r>
            <a:br>
              <a:rPr lang="en-US" sz="1400" dirty="0">
                <a:latin typeface="+mj-lt"/>
              </a:rPr>
            </a:br>
            <a:r>
              <a:rPr lang="en-US" sz="1400" dirty="0">
                <a:latin typeface="+mj-lt"/>
              </a:rPr>
              <a:t>correct. Click OK.</a:t>
            </a:r>
          </a:p>
          <a:p>
            <a:pPr marL="342900" indent="-342900" algn="just">
              <a:lnSpc>
                <a:spcPts val="1700"/>
              </a:lnSpc>
              <a:spcBef>
                <a:spcPts val="0"/>
              </a:spcBef>
              <a:spcAft>
                <a:spcPts val="600"/>
              </a:spcAft>
              <a:buClr>
                <a:srgbClr val="F0AB00"/>
              </a:buClr>
              <a:buSzPct val="120000"/>
              <a:buAutoNum type="arabicPeriod"/>
            </a:pPr>
            <a:endParaRPr lang="en-US" sz="1400" dirty="0">
              <a:latin typeface="+mj-lt"/>
            </a:endParaRPr>
          </a:p>
          <a:p>
            <a:pPr marL="342900" indent="-342900" algn="just">
              <a:lnSpc>
                <a:spcPts val="1700"/>
              </a:lnSpc>
              <a:spcBef>
                <a:spcPts val="0"/>
              </a:spcBef>
              <a:spcAft>
                <a:spcPts val="600"/>
              </a:spcAft>
              <a:buClr>
                <a:srgbClr val="F0AB00"/>
              </a:buClr>
              <a:buSzPct val="120000"/>
              <a:buAutoNum type="arabicPeriod"/>
            </a:pPr>
            <a:endParaRPr lang="en-US" sz="1400" dirty="0">
              <a:latin typeface="+mj-lt"/>
            </a:endParaRPr>
          </a:p>
          <a:p>
            <a:pPr marL="342900" indent="-342900" algn="just">
              <a:lnSpc>
                <a:spcPts val="1700"/>
              </a:lnSpc>
              <a:spcBef>
                <a:spcPts val="0"/>
              </a:spcBef>
              <a:spcAft>
                <a:spcPts val="600"/>
              </a:spcAft>
              <a:buClr>
                <a:srgbClr val="F0AB00"/>
              </a:buClr>
              <a:buSzPct val="120000"/>
              <a:buAutoNum type="arabicPeriod"/>
            </a:pPr>
            <a:endParaRPr lang="en-US" sz="1400" dirty="0">
              <a:latin typeface="+mj-lt"/>
            </a:endParaRPr>
          </a:p>
        </p:txBody>
      </p:sp>
      <p:grpSp>
        <p:nvGrpSpPr>
          <p:cNvPr id="12" name="Group 11">
            <a:extLst>
              <a:ext uri="{FF2B5EF4-FFF2-40B4-BE49-F238E27FC236}">
                <a16:creationId xmlns:a16="http://schemas.microsoft.com/office/drawing/2014/main" id="{E05E7688-822D-4156-9205-ADED061F41AC}"/>
              </a:ext>
            </a:extLst>
          </p:cNvPr>
          <p:cNvGrpSpPr/>
          <p:nvPr/>
        </p:nvGrpSpPr>
        <p:grpSpPr>
          <a:xfrm>
            <a:off x="6155085" y="1512000"/>
            <a:ext cx="4877839" cy="1817940"/>
            <a:chOff x="3769359" y="1512000"/>
            <a:chExt cx="4877839" cy="1817940"/>
          </a:xfrm>
        </p:grpSpPr>
        <p:pic>
          <p:nvPicPr>
            <p:cNvPr id="13" name="Picture 12">
              <a:extLst>
                <a:ext uri="{FF2B5EF4-FFF2-40B4-BE49-F238E27FC236}">
                  <a16:creationId xmlns:a16="http://schemas.microsoft.com/office/drawing/2014/main" id="{F8EB7C74-11B6-43FD-96BD-6063F1E6FFD8}"/>
                </a:ext>
              </a:extLst>
            </p:cNvPr>
            <p:cNvPicPr>
              <a:picLocks noChangeAspect="1"/>
            </p:cNvPicPr>
            <p:nvPr/>
          </p:nvPicPr>
          <p:blipFill rotWithShape="1">
            <a:blip r:embed="rId2"/>
            <a:srcRect l="2000" t="11334" r="64125" b="66222"/>
            <a:stretch/>
          </p:blipFill>
          <p:spPr>
            <a:xfrm>
              <a:off x="3769359" y="1512000"/>
              <a:ext cx="4877839" cy="1817940"/>
            </a:xfrm>
            <a:prstGeom prst="rect">
              <a:avLst/>
            </a:prstGeom>
            <a:ln>
              <a:solidFill>
                <a:schemeClr val="tx1"/>
              </a:solidFill>
            </a:ln>
          </p:spPr>
        </p:pic>
        <p:sp>
          <p:nvSpPr>
            <p:cNvPr id="14" name="Oval 13">
              <a:extLst>
                <a:ext uri="{FF2B5EF4-FFF2-40B4-BE49-F238E27FC236}">
                  <a16:creationId xmlns:a16="http://schemas.microsoft.com/office/drawing/2014/main" id="{B2AE6817-BDC4-4EEC-A3E6-C3E1BFBB5ABF}"/>
                </a:ext>
              </a:extLst>
            </p:cNvPr>
            <p:cNvSpPr/>
            <p:nvPr/>
          </p:nvSpPr>
          <p:spPr bwMode="gray">
            <a:xfrm>
              <a:off x="6208278" y="233553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grpSp>
      <p:grpSp>
        <p:nvGrpSpPr>
          <p:cNvPr id="15" name="Group 14">
            <a:extLst>
              <a:ext uri="{FF2B5EF4-FFF2-40B4-BE49-F238E27FC236}">
                <a16:creationId xmlns:a16="http://schemas.microsoft.com/office/drawing/2014/main" id="{C476D0A7-44BA-44F8-BAC0-00C00BCB3E87}"/>
              </a:ext>
            </a:extLst>
          </p:cNvPr>
          <p:cNvGrpSpPr/>
          <p:nvPr/>
        </p:nvGrpSpPr>
        <p:grpSpPr>
          <a:xfrm>
            <a:off x="6162722" y="3657206"/>
            <a:ext cx="4870202" cy="1468082"/>
            <a:chOff x="3813123" y="3657206"/>
            <a:chExt cx="4870202" cy="1468082"/>
          </a:xfrm>
        </p:grpSpPr>
        <p:pic>
          <p:nvPicPr>
            <p:cNvPr id="16" name="Picture 15">
              <a:extLst>
                <a:ext uri="{FF2B5EF4-FFF2-40B4-BE49-F238E27FC236}">
                  <a16:creationId xmlns:a16="http://schemas.microsoft.com/office/drawing/2014/main" id="{9B138182-DE1F-4D4E-86C5-71989F2DE6EB}"/>
                </a:ext>
              </a:extLst>
            </p:cNvPr>
            <p:cNvPicPr>
              <a:picLocks noChangeAspect="1"/>
            </p:cNvPicPr>
            <p:nvPr/>
          </p:nvPicPr>
          <p:blipFill>
            <a:blip r:embed="rId3"/>
            <a:stretch>
              <a:fillRect/>
            </a:stretch>
          </p:blipFill>
          <p:spPr>
            <a:xfrm>
              <a:off x="3813123" y="3657206"/>
              <a:ext cx="4870202" cy="1468082"/>
            </a:xfrm>
            <a:prstGeom prst="rect">
              <a:avLst/>
            </a:prstGeom>
            <a:ln>
              <a:solidFill>
                <a:schemeClr val="tx1"/>
              </a:solidFill>
            </a:ln>
          </p:spPr>
        </p:pic>
        <p:sp>
          <p:nvSpPr>
            <p:cNvPr id="17" name="Oval 16">
              <a:extLst>
                <a:ext uri="{FF2B5EF4-FFF2-40B4-BE49-F238E27FC236}">
                  <a16:creationId xmlns:a16="http://schemas.microsoft.com/office/drawing/2014/main" id="{82CDBACD-2D37-4864-80C7-96DFAF4FE29C}"/>
                </a:ext>
              </a:extLst>
            </p:cNvPr>
            <p:cNvSpPr/>
            <p:nvPr/>
          </p:nvSpPr>
          <p:spPr bwMode="gray">
            <a:xfrm>
              <a:off x="8352925" y="4203878"/>
              <a:ext cx="214198"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grpSp>
        <p:nvGrpSpPr>
          <p:cNvPr id="18" name="Group 17">
            <a:extLst>
              <a:ext uri="{FF2B5EF4-FFF2-40B4-BE49-F238E27FC236}">
                <a16:creationId xmlns:a16="http://schemas.microsoft.com/office/drawing/2014/main" id="{A97DF3ED-35E3-41FA-A665-BEBC70DCCB73}"/>
              </a:ext>
            </a:extLst>
          </p:cNvPr>
          <p:cNvGrpSpPr/>
          <p:nvPr/>
        </p:nvGrpSpPr>
        <p:grpSpPr>
          <a:xfrm>
            <a:off x="7797899" y="4702456"/>
            <a:ext cx="3235025" cy="1744507"/>
            <a:chOff x="5448300" y="4702456"/>
            <a:chExt cx="3235025" cy="1744507"/>
          </a:xfrm>
        </p:grpSpPr>
        <p:pic>
          <p:nvPicPr>
            <p:cNvPr id="19" name="Picture 18">
              <a:extLst>
                <a:ext uri="{FF2B5EF4-FFF2-40B4-BE49-F238E27FC236}">
                  <a16:creationId xmlns:a16="http://schemas.microsoft.com/office/drawing/2014/main" id="{EC5FE198-5F2A-4C60-AA28-84A5DC517AEE}"/>
                </a:ext>
              </a:extLst>
            </p:cNvPr>
            <p:cNvPicPr>
              <a:picLocks noChangeAspect="1"/>
            </p:cNvPicPr>
            <p:nvPr/>
          </p:nvPicPr>
          <p:blipFill rotWithShape="1">
            <a:blip r:embed="rId4"/>
            <a:srcRect l="1494" t="2066" r="1153" b="2621"/>
            <a:stretch/>
          </p:blipFill>
          <p:spPr>
            <a:xfrm>
              <a:off x="5448300" y="4702456"/>
              <a:ext cx="3235025" cy="1744507"/>
            </a:xfrm>
            <a:prstGeom prst="rect">
              <a:avLst/>
            </a:prstGeom>
            <a:ln>
              <a:solidFill>
                <a:schemeClr val="tx1"/>
              </a:solidFill>
            </a:ln>
          </p:spPr>
        </p:pic>
        <p:sp>
          <p:nvSpPr>
            <p:cNvPr id="20" name="Oval 19">
              <a:extLst>
                <a:ext uri="{FF2B5EF4-FFF2-40B4-BE49-F238E27FC236}">
                  <a16:creationId xmlns:a16="http://schemas.microsoft.com/office/drawing/2014/main" id="{CAA886D1-2795-4B67-BCB2-549DCC2FC55E}"/>
                </a:ext>
              </a:extLst>
            </p:cNvPr>
            <p:cNvSpPr/>
            <p:nvPr/>
          </p:nvSpPr>
          <p:spPr bwMode="gray">
            <a:xfrm>
              <a:off x="8352925" y="594838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grpSp>
      <p:sp>
        <p:nvSpPr>
          <p:cNvPr id="21" name="object 31">
            <a:hlinkClick r:id="rId5" action="ppaction://hlinksldjump"/>
            <a:extLst>
              <a:ext uri="{FF2B5EF4-FFF2-40B4-BE49-F238E27FC236}">
                <a16:creationId xmlns:a16="http://schemas.microsoft.com/office/drawing/2014/main" id="{53F82DAD-5745-430D-BE99-17A34FD5AF70}"/>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2" name="object 29">
            <a:hlinkClick r:id="rId6" action="ppaction://hlinksldjump"/>
            <a:extLst>
              <a:ext uri="{FF2B5EF4-FFF2-40B4-BE49-F238E27FC236}">
                <a16:creationId xmlns:a16="http://schemas.microsoft.com/office/drawing/2014/main" id="{84BBEBE0-D8BB-4396-A766-539D6004907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3" name="object 31">
            <a:hlinkClick r:id="rId7" action="ppaction://hlinksldjump"/>
            <a:extLst>
              <a:ext uri="{FF2B5EF4-FFF2-40B4-BE49-F238E27FC236}">
                <a16:creationId xmlns:a16="http://schemas.microsoft.com/office/drawing/2014/main" id="{D609543D-6AC4-4F8E-A49A-B8C1EAAF40C7}"/>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4" name="object 48">
            <a:extLst>
              <a:ext uri="{FF2B5EF4-FFF2-40B4-BE49-F238E27FC236}">
                <a16:creationId xmlns:a16="http://schemas.microsoft.com/office/drawing/2014/main" id="{49092220-B7AD-4B32-A3E9-2CBF59FBD4B6}"/>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5" name="object 31">
            <a:hlinkClick r:id="rId8" action="ppaction://hlinksldjump"/>
            <a:extLst>
              <a:ext uri="{FF2B5EF4-FFF2-40B4-BE49-F238E27FC236}">
                <a16:creationId xmlns:a16="http://schemas.microsoft.com/office/drawing/2014/main" id="{9C46777D-42C4-4563-A021-557ABBDFCB67}"/>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6" name="object 31">
            <a:hlinkClick r:id="rId9" action="ppaction://hlinksldjump"/>
            <a:extLst>
              <a:ext uri="{FF2B5EF4-FFF2-40B4-BE49-F238E27FC236}">
                <a16:creationId xmlns:a16="http://schemas.microsoft.com/office/drawing/2014/main" id="{6C7E485D-0270-4113-A678-C072A8828652}"/>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7" name="object 31">
            <a:hlinkClick r:id="rId9" action="ppaction://hlinksldjump"/>
            <a:extLst>
              <a:ext uri="{FF2B5EF4-FFF2-40B4-BE49-F238E27FC236}">
                <a16:creationId xmlns:a16="http://schemas.microsoft.com/office/drawing/2014/main" id="{CA5024FC-A699-4706-B353-31B635111E01}"/>
              </a:ext>
            </a:extLst>
          </p:cNvPr>
          <p:cNvSpPr txBox="1"/>
          <p:nvPr/>
        </p:nvSpPr>
        <p:spPr>
          <a:xfrm>
            <a:off x="11785579" y="4050478"/>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8" name="object 31">
            <a:hlinkClick r:id="rId10" action="ppaction://hlinksldjump"/>
            <a:extLst>
              <a:ext uri="{FF2B5EF4-FFF2-40B4-BE49-F238E27FC236}">
                <a16:creationId xmlns:a16="http://schemas.microsoft.com/office/drawing/2014/main" id="{B69BBF36-D8BA-4B2E-945F-F282377675D9}"/>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4" name="Rectangle 3">
            <a:extLst>
              <a:ext uri="{FF2B5EF4-FFF2-40B4-BE49-F238E27FC236}">
                <a16:creationId xmlns:a16="http://schemas.microsoft.com/office/drawing/2014/main" id="{BA989BEF-AA96-42E4-9287-6108C321934A}"/>
              </a:ext>
            </a:extLst>
          </p:cNvPr>
          <p:cNvSpPr/>
          <p:nvPr/>
        </p:nvSpPr>
        <p:spPr bwMode="gray">
          <a:xfrm>
            <a:off x="6155082" y="1494908"/>
            <a:ext cx="4877839" cy="369332"/>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9" name="Oval 28">
            <a:extLst>
              <a:ext uri="{FF2B5EF4-FFF2-40B4-BE49-F238E27FC236}">
                <a16:creationId xmlns:a16="http://schemas.microsoft.com/office/drawing/2014/main" id="{41F68990-B142-4206-A3D8-673230059238}"/>
              </a:ext>
            </a:extLst>
          </p:cNvPr>
          <p:cNvSpPr/>
          <p:nvPr/>
        </p:nvSpPr>
        <p:spPr bwMode="gray">
          <a:xfrm>
            <a:off x="7257671" y="394823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2</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EDD883EB-40FD-7F4A-04BF-EC9AB5972142}"/>
              </a:ext>
            </a:extLst>
          </p:cNvPr>
          <p:cNvPicPr>
            <a:picLocks noChangeAspect="1"/>
          </p:cNvPicPr>
          <p:nvPr/>
        </p:nvPicPr>
        <p:blipFill>
          <a:blip r:embed="rId11"/>
          <a:stretch>
            <a:fillRect/>
          </a:stretch>
        </p:blipFill>
        <p:spPr>
          <a:xfrm>
            <a:off x="154568" y="6529215"/>
            <a:ext cx="3974937" cy="274344"/>
          </a:xfrm>
          <a:prstGeom prst="rect">
            <a:avLst/>
          </a:prstGeom>
        </p:spPr>
      </p:pic>
    </p:spTree>
    <p:extLst>
      <p:ext uri="{BB962C8B-B14F-4D97-AF65-F5344CB8AC3E}">
        <p14:creationId xmlns:p14="http://schemas.microsoft.com/office/powerpoint/2010/main" val="3167936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1">
            <a:hlinkClick r:id="rId3" action="ppaction://hlinksldjump"/>
            <a:extLst>
              <a:ext uri="{FF2B5EF4-FFF2-40B4-BE49-F238E27FC236}">
                <a16:creationId xmlns:a16="http://schemas.microsoft.com/office/drawing/2014/main" id="{9518ECB4-684A-4916-B11E-196C5C9D7C42}"/>
              </a:ext>
            </a:extLst>
          </p:cNvPr>
          <p:cNvSpPr txBox="1"/>
          <p:nvPr/>
        </p:nvSpPr>
        <p:spPr>
          <a:xfrm>
            <a:off x="11785579" y="4050478"/>
            <a:ext cx="409595" cy="94914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sz="1000" dirty="0">
              <a:solidFill>
                <a:prstClr val="black"/>
              </a:solidFill>
              <a:cs typeface="Arial"/>
            </a:endParaRPr>
          </a:p>
        </p:txBody>
      </p:sp>
      <p:sp>
        <p:nvSpPr>
          <p:cNvPr id="24" name="Title"/>
          <p:cNvSpPr>
            <a:spLocks noGrp="1"/>
          </p:cNvSpPr>
          <p:nvPr>
            <p:ph type="title"/>
          </p:nvPr>
        </p:nvSpPr>
        <p:spPr bwMode="gray">
          <a:xfrm>
            <a:off x="504002" y="504001"/>
            <a:ext cx="11186476" cy="369332"/>
          </a:xfrm>
        </p:spPr>
        <p:txBody>
          <a:bodyPr/>
          <a:lstStyle/>
          <a:p>
            <a:r>
              <a:rPr lang="en-US" dirty="0"/>
              <a:t>What is SAP Business Network?</a:t>
            </a:r>
          </a:p>
        </p:txBody>
      </p:sp>
      <p:sp>
        <p:nvSpPr>
          <p:cNvPr id="3" name="object 29">
            <a:hlinkClick r:id="rId4" action="ppaction://hlinksldjump"/>
            <a:extLst>
              <a:ext uri="{FF2B5EF4-FFF2-40B4-BE49-F238E27FC236}">
                <a16:creationId xmlns:a16="http://schemas.microsoft.com/office/drawing/2014/main" id="{87D38BF5-6133-4029-9633-AEA7B90BE910}"/>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sz="1000" dirty="0">
              <a:solidFill>
                <a:prstClr val="black"/>
              </a:solidFill>
              <a:cs typeface="Arial"/>
            </a:endParaRPr>
          </a:p>
        </p:txBody>
      </p:sp>
      <p:sp>
        <p:nvSpPr>
          <p:cNvPr id="4" name="object 31">
            <a:hlinkClick r:id="rId5" action="ppaction://hlinksldjump"/>
            <a:extLst>
              <a:ext uri="{FF2B5EF4-FFF2-40B4-BE49-F238E27FC236}">
                <a16:creationId xmlns:a16="http://schemas.microsoft.com/office/drawing/2014/main" id="{40FBD319-1080-45F5-91EA-9737CEF847AD}"/>
              </a:ext>
            </a:extLst>
          </p:cNvPr>
          <p:cNvSpPr txBox="1"/>
          <p:nvPr/>
        </p:nvSpPr>
        <p:spPr>
          <a:xfrm>
            <a:off x="11787364" y="1229858"/>
            <a:ext cx="407810" cy="949765"/>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sz="1000" dirty="0">
              <a:solidFill>
                <a:prstClr val="black"/>
              </a:solidFill>
              <a:cs typeface="Arial"/>
            </a:endParaRPr>
          </a:p>
        </p:txBody>
      </p:sp>
      <p:sp>
        <p:nvSpPr>
          <p:cNvPr id="5" name="object 48">
            <a:extLst>
              <a:ext uri="{FF2B5EF4-FFF2-40B4-BE49-F238E27FC236}">
                <a16:creationId xmlns:a16="http://schemas.microsoft.com/office/drawing/2014/main" id="{EF7A3D4F-2743-4E0F-A457-C71632CF984F}"/>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sz="1799" kern="0" dirty="0">
              <a:solidFill>
                <a:prstClr val="black"/>
              </a:solidFill>
            </a:endParaRPr>
          </a:p>
        </p:txBody>
      </p:sp>
      <p:sp>
        <p:nvSpPr>
          <p:cNvPr id="6" name="object 31">
            <a:hlinkClick r:id="rId6" action="ppaction://hlinksldjump"/>
            <a:extLst>
              <a:ext uri="{FF2B5EF4-FFF2-40B4-BE49-F238E27FC236}">
                <a16:creationId xmlns:a16="http://schemas.microsoft.com/office/drawing/2014/main" id="{DC181A75-ECF1-425C-8157-D5459D3B3B27}"/>
              </a:ext>
            </a:extLst>
          </p:cNvPr>
          <p:cNvSpPr txBox="1"/>
          <p:nvPr/>
        </p:nvSpPr>
        <p:spPr>
          <a:xfrm>
            <a:off x="11785579" y="2175290"/>
            <a:ext cx="409595" cy="980601"/>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sz="1000" dirty="0">
              <a:solidFill>
                <a:prstClr val="black"/>
              </a:solidFill>
              <a:cs typeface="Arial"/>
            </a:endParaRPr>
          </a:p>
        </p:txBody>
      </p:sp>
      <p:sp>
        <p:nvSpPr>
          <p:cNvPr id="7" name="object 31">
            <a:hlinkClick r:id="rId3" action="ppaction://hlinksldjump"/>
            <a:extLst>
              <a:ext uri="{FF2B5EF4-FFF2-40B4-BE49-F238E27FC236}">
                <a16:creationId xmlns:a16="http://schemas.microsoft.com/office/drawing/2014/main" id="{B1BDCD82-39D1-47B6-9439-9FB28603BCAB}"/>
              </a:ext>
            </a:extLst>
          </p:cNvPr>
          <p:cNvSpPr txBox="1"/>
          <p:nvPr/>
        </p:nvSpPr>
        <p:spPr>
          <a:xfrm>
            <a:off x="11778214" y="3117139"/>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sz="1000" dirty="0">
              <a:solidFill>
                <a:prstClr val="black"/>
              </a:solidFill>
              <a:cs typeface="Arial"/>
            </a:endParaRPr>
          </a:p>
        </p:txBody>
      </p:sp>
      <p:sp>
        <p:nvSpPr>
          <p:cNvPr id="9" name="object 31">
            <a:hlinkClick r:id="rId7" action="ppaction://hlinksldjump"/>
            <a:extLst>
              <a:ext uri="{FF2B5EF4-FFF2-40B4-BE49-F238E27FC236}">
                <a16:creationId xmlns:a16="http://schemas.microsoft.com/office/drawing/2014/main" id="{00047F7E-B630-48C9-9449-1969691BFC07}"/>
              </a:ext>
            </a:extLst>
          </p:cNvPr>
          <p:cNvSpPr txBox="1"/>
          <p:nvPr/>
        </p:nvSpPr>
        <p:spPr>
          <a:xfrm>
            <a:off x="11778214" y="4991828"/>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sz="1000" dirty="0">
              <a:solidFill>
                <a:prstClr val="black"/>
              </a:solidFill>
              <a:cs typeface="Arial"/>
            </a:endParaRPr>
          </a:p>
        </p:txBody>
      </p:sp>
      <p:sp>
        <p:nvSpPr>
          <p:cNvPr id="10" name="object 31">
            <a:hlinkClick r:id="rId8" action="ppaction://hlinksldjump"/>
            <a:extLst>
              <a:ext uri="{FF2B5EF4-FFF2-40B4-BE49-F238E27FC236}">
                <a16:creationId xmlns:a16="http://schemas.microsoft.com/office/drawing/2014/main" id="{7613D98B-80A8-420E-B707-7EFD57D0DCF2}"/>
              </a:ext>
            </a:extLst>
          </p:cNvPr>
          <p:cNvSpPr txBox="1"/>
          <p:nvPr/>
        </p:nvSpPr>
        <p:spPr>
          <a:xfrm>
            <a:off x="11785579" y="591736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sz="1000" dirty="0">
              <a:solidFill>
                <a:prstClr val="black"/>
              </a:solidFill>
              <a:cs typeface="Arial"/>
            </a:endParaRPr>
          </a:p>
        </p:txBody>
      </p:sp>
      <p:sp>
        <p:nvSpPr>
          <p:cNvPr id="11" name="Rounded Rectangle 78">
            <a:extLst>
              <a:ext uri="{FF2B5EF4-FFF2-40B4-BE49-F238E27FC236}">
                <a16:creationId xmlns:a16="http://schemas.microsoft.com/office/drawing/2014/main" id="{B93A0BF9-FCAE-47A0-AA7E-8FA110844390}"/>
              </a:ext>
            </a:extLst>
          </p:cNvPr>
          <p:cNvSpPr/>
          <p:nvPr/>
        </p:nvSpPr>
        <p:spPr bwMode="gray">
          <a:xfrm>
            <a:off x="267305" y="1369055"/>
            <a:ext cx="11036561" cy="741506"/>
          </a:xfrm>
          <a:prstGeom prst="roundRect">
            <a:avLst/>
          </a:prstGeom>
          <a:noFill/>
          <a:ln w="6350" algn="ctr">
            <a:noFill/>
            <a:miter lim="800000"/>
            <a:headEnd/>
            <a:tailEnd/>
          </a:ln>
        </p:spPr>
        <p:txBody>
          <a:bodyPr lIns="120001" tIns="96000" rIns="120001" bIns="96000" rtlCol="0" anchor="ctr">
            <a:noAutofit/>
          </a:bodyPr>
          <a:lstStyle/>
          <a:p>
            <a:r>
              <a:rPr lang="en-US" sz="1400" dirty="0"/>
              <a:t>T-Mobile  </a:t>
            </a:r>
            <a:r>
              <a:rPr lang="en-US" sz="1400" dirty="0">
                <a:cs typeface="Arial" pitchFamily="34" charset="0"/>
              </a:rPr>
              <a:t>has selected SAP Business Network as their electronic transaction provider. As a preferred supplier, you have been invited by your customer to join SAP Business Network and start transacting electronically with them.</a:t>
            </a:r>
          </a:p>
        </p:txBody>
      </p:sp>
      <p:grpSp>
        <p:nvGrpSpPr>
          <p:cNvPr id="12" name="Group 11">
            <a:extLst>
              <a:ext uri="{FF2B5EF4-FFF2-40B4-BE49-F238E27FC236}">
                <a16:creationId xmlns:a16="http://schemas.microsoft.com/office/drawing/2014/main" id="{7770DF9E-8637-4B1F-9DD8-9B0E619F73BC}"/>
              </a:ext>
            </a:extLst>
          </p:cNvPr>
          <p:cNvGrpSpPr/>
          <p:nvPr/>
        </p:nvGrpSpPr>
        <p:grpSpPr>
          <a:xfrm>
            <a:off x="1907698" y="2027413"/>
            <a:ext cx="8148496" cy="4265250"/>
            <a:chOff x="571547" y="2120043"/>
            <a:chExt cx="8148496" cy="4265250"/>
          </a:xfrm>
        </p:grpSpPr>
        <p:grpSp>
          <p:nvGrpSpPr>
            <p:cNvPr id="13" name="Group 4">
              <a:extLst>
                <a:ext uri="{FF2B5EF4-FFF2-40B4-BE49-F238E27FC236}">
                  <a16:creationId xmlns:a16="http://schemas.microsoft.com/office/drawing/2014/main" id="{E0003B10-E868-43FE-924D-BD648C538735}"/>
                </a:ext>
              </a:extLst>
            </p:cNvPr>
            <p:cNvGrpSpPr/>
            <p:nvPr/>
          </p:nvGrpSpPr>
          <p:grpSpPr>
            <a:xfrm>
              <a:off x="2683750" y="5284870"/>
              <a:ext cx="3898993" cy="1100423"/>
              <a:chOff x="2696788" y="3623911"/>
              <a:chExt cx="3898992" cy="1146420"/>
            </a:xfrm>
          </p:grpSpPr>
          <p:sp>
            <p:nvSpPr>
              <p:cNvPr id="58" name="Rectangle 11">
                <a:extLst>
                  <a:ext uri="{FF2B5EF4-FFF2-40B4-BE49-F238E27FC236}">
                    <a16:creationId xmlns:a16="http://schemas.microsoft.com/office/drawing/2014/main" id="{B3213B67-A8E2-458C-8DC8-C862EDDA3F78}"/>
                  </a:ext>
                </a:extLst>
              </p:cNvPr>
              <p:cNvSpPr>
                <a:spLocks noChangeArrowheads="1"/>
              </p:cNvSpPr>
              <p:nvPr/>
            </p:nvSpPr>
            <p:spPr bwMode="auto">
              <a:xfrm>
                <a:off x="2917322" y="3624821"/>
                <a:ext cx="1279517" cy="737476"/>
              </a:xfrm>
              <a:prstGeom prst="rect">
                <a:avLst/>
              </a:prstGeom>
              <a:noFill/>
              <a:ln w="9525">
                <a:noFill/>
                <a:miter lim="800000"/>
                <a:headEnd/>
                <a:tailEnd/>
              </a:ln>
            </p:spPr>
            <p:txBody>
              <a:bodyPr wrap="none" anchor="b">
                <a:spAutoFit/>
              </a:bodyPr>
              <a:lstStyle/>
              <a:p>
                <a:pPr algn="ctr">
                  <a:spcBef>
                    <a:spcPts val="196"/>
                  </a:spcBef>
                  <a:buClr>
                    <a:schemeClr val="accent1"/>
                  </a:buClr>
                </a:pPr>
                <a:r>
                  <a:rPr lang="en-US" sz="1600" b="1" dirty="0">
                    <a:solidFill>
                      <a:schemeClr val="tx2"/>
                    </a:solidFill>
                    <a:latin typeface="Arial Black" pitchFamily="34" charset="0"/>
                    <a:cs typeface="Arial" pitchFamily="34" charset="0"/>
                  </a:rPr>
                  <a:t>2+ million</a:t>
                </a:r>
              </a:p>
              <a:p>
                <a:pPr algn="ctr">
                  <a:spcBef>
                    <a:spcPts val="196"/>
                  </a:spcBef>
                  <a:buClr>
                    <a:schemeClr val="accent1"/>
                  </a:buClr>
                </a:pPr>
                <a:r>
                  <a:rPr lang="en-US" sz="900" dirty="0">
                    <a:solidFill>
                      <a:schemeClr val="bg2">
                        <a:lumMod val="25000"/>
                      </a:schemeClr>
                    </a:solidFill>
                    <a:latin typeface="+mn-lt"/>
                    <a:cs typeface="Arial" pitchFamily="34" charset="0"/>
                  </a:rPr>
                  <a:t>Trading Partners</a:t>
                </a:r>
              </a:p>
              <a:p>
                <a:pPr algn="ctr">
                  <a:spcBef>
                    <a:spcPts val="196"/>
                  </a:spcBef>
                  <a:buClr>
                    <a:schemeClr val="accent1"/>
                  </a:buClr>
                </a:pPr>
                <a:endParaRPr lang="en-US" sz="500" b="1" dirty="0">
                  <a:solidFill>
                    <a:schemeClr val="tx2"/>
                  </a:solidFill>
                  <a:latin typeface="Arial Black" pitchFamily="34" charset="0"/>
                  <a:cs typeface="Arial" pitchFamily="34" charset="0"/>
                </a:endParaRPr>
              </a:p>
              <a:p>
                <a:pPr algn="ctr">
                  <a:spcBef>
                    <a:spcPts val="196"/>
                  </a:spcBef>
                  <a:buClr>
                    <a:schemeClr val="accent1"/>
                  </a:buClr>
                </a:pPr>
                <a:endParaRPr lang="en-US" sz="500" b="1" dirty="0">
                  <a:solidFill>
                    <a:schemeClr val="tx2"/>
                  </a:solidFill>
                  <a:latin typeface="Arial Black" pitchFamily="34" charset="0"/>
                  <a:cs typeface="Arial" pitchFamily="34" charset="0"/>
                </a:endParaRPr>
              </a:p>
            </p:txBody>
          </p:sp>
          <p:sp>
            <p:nvSpPr>
              <p:cNvPr id="59" name="Rectangle 11">
                <a:extLst>
                  <a:ext uri="{FF2B5EF4-FFF2-40B4-BE49-F238E27FC236}">
                    <a16:creationId xmlns:a16="http://schemas.microsoft.com/office/drawing/2014/main" id="{727B0C7D-E137-4E9B-A0CD-26D12A11B326}"/>
                  </a:ext>
                </a:extLst>
              </p:cNvPr>
              <p:cNvSpPr>
                <a:spLocks noChangeArrowheads="1"/>
              </p:cNvSpPr>
              <p:nvPr/>
            </p:nvSpPr>
            <p:spPr bwMode="auto">
              <a:xfrm>
                <a:off x="2696788" y="4240991"/>
                <a:ext cx="1415772" cy="523715"/>
              </a:xfrm>
              <a:prstGeom prst="rect">
                <a:avLst/>
              </a:prstGeom>
              <a:noFill/>
              <a:ln w="9525">
                <a:noFill/>
                <a:miter lim="800000"/>
                <a:headEnd/>
                <a:tailEnd/>
              </a:ln>
            </p:spPr>
            <p:txBody>
              <a:bodyPr wrap="none" anchor="b">
                <a:spAutoFit/>
              </a:bodyPr>
              <a:lstStyle/>
              <a:p>
                <a:pPr algn="ctr">
                  <a:spcBef>
                    <a:spcPts val="196"/>
                  </a:spcBef>
                  <a:buClr>
                    <a:schemeClr val="accent1"/>
                  </a:buClr>
                </a:pPr>
                <a:r>
                  <a:rPr lang="en-US" sz="1600" b="1" dirty="0">
                    <a:solidFill>
                      <a:schemeClr val="tx2"/>
                    </a:solidFill>
                    <a:latin typeface="Arial Black" pitchFamily="34" charset="0"/>
                    <a:cs typeface="Arial" pitchFamily="34" charset="0"/>
                  </a:rPr>
                  <a:t>65+ million</a:t>
                </a:r>
              </a:p>
              <a:p>
                <a:pPr algn="ctr">
                  <a:spcBef>
                    <a:spcPts val="196"/>
                  </a:spcBef>
                  <a:buClr>
                    <a:schemeClr val="accent1"/>
                  </a:buClr>
                </a:pPr>
                <a:r>
                  <a:rPr lang="en-US" sz="900" dirty="0">
                    <a:solidFill>
                      <a:schemeClr val="bg2">
                        <a:lumMod val="25000"/>
                      </a:schemeClr>
                    </a:solidFill>
                    <a:latin typeface="+mn-lt"/>
                    <a:cs typeface="Arial" pitchFamily="34" charset="0"/>
                  </a:rPr>
                  <a:t>Annual Invoices</a:t>
                </a:r>
              </a:p>
            </p:txBody>
          </p:sp>
          <p:sp>
            <p:nvSpPr>
              <p:cNvPr id="60" name="Rectangle 59">
                <a:extLst>
                  <a:ext uri="{FF2B5EF4-FFF2-40B4-BE49-F238E27FC236}">
                    <a16:creationId xmlns:a16="http://schemas.microsoft.com/office/drawing/2014/main" id="{D6694AE4-24DE-4F0B-AF89-D234732B455B}"/>
                  </a:ext>
                </a:extLst>
              </p:cNvPr>
              <p:cNvSpPr/>
              <p:nvPr/>
            </p:nvSpPr>
            <p:spPr>
              <a:xfrm>
                <a:off x="4078889" y="4246616"/>
                <a:ext cx="1075858" cy="523715"/>
              </a:xfrm>
              <a:prstGeom prst="rect">
                <a:avLst/>
              </a:prstGeom>
            </p:spPr>
            <p:txBody>
              <a:bodyPr wrap="square">
                <a:spAutoFit/>
              </a:bodyPr>
              <a:lstStyle/>
              <a:p>
                <a:pPr algn="ctr">
                  <a:spcBef>
                    <a:spcPts val="196"/>
                  </a:spcBef>
                  <a:buClr>
                    <a:schemeClr val="accent1"/>
                  </a:buClr>
                </a:pPr>
                <a:r>
                  <a:rPr lang="en-US" sz="1600" b="1" dirty="0">
                    <a:solidFill>
                      <a:schemeClr val="tx2"/>
                    </a:solidFill>
                    <a:latin typeface="Arial Black" pitchFamily="34" charset="0"/>
                    <a:cs typeface="Arial" pitchFamily="34" charset="0"/>
                  </a:rPr>
                  <a:t>190</a:t>
                </a:r>
              </a:p>
              <a:p>
                <a:pPr algn="ctr">
                  <a:spcBef>
                    <a:spcPts val="196"/>
                  </a:spcBef>
                  <a:buClr>
                    <a:schemeClr val="accent1"/>
                  </a:buClr>
                </a:pPr>
                <a:r>
                  <a:rPr lang="en-US" sz="900" dirty="0">
                    <a:solidFill>
                      <a:schemeClr val="bg2">
                        <a:lumMod val="25000"/>
                      </a:schemeClr>
                    </a:solidFill>
                    <a:latin typeface="+mn-lt"/>
                    <a:cs typeface="Arial" pitchFamily="34" charset="0"/>
                  </a:rPr>
                  <a:t>Countries</a:t>
                </a:r>
              </a:p>
            </p:txBody>
          </p:sp>
          <p:sp>
            <p:nvSpPr>
              <p:cNvPr id="61" name="Rectangle 60">
                <a:extLst>
                  <a:ext uri="{FF2B5EF4-FFF2-40B4-BE49-F238E27FC236}">
                    <a16:creationId xmlns:a16="http://schemas.microsoft.com/office/drawing/2014/main" id="{CC059879-6BA5-4737-AA58-9F2C9F82450F}"/>
                  </a:ext>
                </a:extLst>
              </p:cNvPr>
              <p:cNvSpPr/>
              <p:nvPr/>
            </p:nvSpPr>
            <p:spPr>
              <a:xfrm>
                <a:off x="4826487" y="3623911"/>
                <a:ext cx="1769292" cy="523715"/>
              </a:xfrm>
              <a:prstGeom prst="rect">
                <a:avLst/>
              </a:prstGeom>
            </p:spPr>
            <p:txBody>
              <a:bodyPr wrap="square">
                <a:spAutoFit/>
              </a:bodyPr>
              <a:lstStyle/>
              <a:p>
                <a:pPr marL="0" lvl="2" algn="ctr">
                  <a:spcBef>
                    <a:spcPts val="196"/>
                  </a:spcBef>
                  <a:buClr>
                    <a:schemeClr val="accent1"/>
                  </a:buClr>
                  <a:buNone/>
                </a:pPr>
                <a:r>
                  <a:rPr lang="en-US" sz="1600" b="1" dirty="0">
                    <a:solidFill>
                      <a:schemeClr val="tx2"/>
                    </a:solidFill>
                    <a:latin typeface="Arial Black" pitchFamily="34" charset="0"/>
                    <a:cs typeface="Arial" pitchFamily="34" charset="0"/>
                  </a:rPr>
                  <a:t>&gt;60% </a:t>
                </a:r>
              </a:p>
              <a:p>
                <a:pPr algn="ctr">
                  <a:spcBef>
                    <a:spcPts val="196"/>
                  </a:spcBef>
                  <a:buClr>
                    <a:schemeClr val="accent1"/>
                  </a:buClr>
                </a:pPr>
                <a:r>
                  <a:rPr lang="en-US" sz="900" dirty="0">
                    <a:solidFill>
                      <a:schemeClr val="bg2">
                        <a:lumMod val="25000"/>
                      </a:schemeClr>
                    </a:solidFill>
                    <a:latin typeface="+mn-lt"/>
                    <a:cs typeface="Arial" pitchFamily="34" charset="0"/>
                  </a:rPr>
                  <a:t>Global 2000 use the Network</a:t>
                </a:r>
              </a:p>
            </p:txBody>
          </p:sp>
          <p:sp>
            <p:nvSpPr>
              <p:cNvPr id="62" name="Rectangle 61">
                <a:extLst>
                  <a:ext uri="{FF2B5EF4-FFF2-40B4-BE49-F238E27FC236}">
                    <a16:creationId xmlns:a16="http://schemas.microsoft.com/office/drawing/2014/main" id="{2DF13075-7F9C-415A-AB92-A577B7CBD659}"/>
                  </a:ext>
                </a:extLst>
              </p:cNvPr>
              <p:cNvSpPr/>
              <p:nvPr/>
            </p:nvSpPr>
            <p:spPr>
              <a:xfrm>
                <a:off x="3998259" y="3636355"/>
                <a:ext cx="1179715" cy="668003"/>
              </a:xfrm>
              <a:prstGeom prst="rect">
                <a:avLst/>
              </a:prstGeom>
            </p:spPr>
            <p:txBody>
              <a:bodyPr wrap="square">
                <a:spAutoFit/>
              </a:bodyPr>
              <a:lstStyle/>
              <a:p>
                <a:pPr marL="0" lvl="2" algn="ctr">
                  <a:spcBef>
                    <a:spcPts val="196"/>
                  </a:spcBef>
                  <a:buClr>
                    <a:schemeClr val="accent1"/>
                  </a:buClr>
                  <a:buNone/>
                </a:pPr>
                <a:r>
                  <a:rPr lang="en-US" sz="1600" b="1" dirty="0">
                    <a:solidFill>
                      <a:schemeClr val="tx2"/>
                    </a:solidFill>
                    <a:latin typeface="Arial Black" pitchFamily="34" charset="0"/>
                    <a:cs typeface="Arial" pitchFamily="34" charset="0"/>
                  </a:rPr>
                  <a:t>$850B </a:t>
                </a:r>
              </a:p>
              <a:p>
                <a:pPr algn="ctr">
                  <a:spcBef>
                    <a:spcPts val="196"/>
                  </a:spcBef>
                  <a:buClr>
                    <a:schemeClr val="accent1"/>
                  </a:buClr>
                </a:pPr>
                <a:r>
                  <a:rPr lang="en-US" sz="900" dirty="0">
                    <a:solidFill>
                      <a:schemeClr val="bg2">
                        <a:lumMod val="25000"/>
                      </a:schemeClr>
                    </a:solidFill>
                    <a:latin typeface="+mn-lt"/>
                    <a:cs typeface="Arial" pitchFamily="34" charset="0"/>
                  </a:rPr>
                  <a:t>In Annual Commerce</a:t>
                </a:r>
              </a:p>
            </p:txBody>
          </p:sp>
          <p:sp>
            <p:nvSpPr>
              <p:cNvPr id="63" name="Rectangle 11">
                <a:extLst>
                  <a:ext uri="{FF2B5EF4-FFF2-40B4-BE49-F238E27FC236}">
                    <a16:creationId xmlns:a16="http://schemas.microsoft.com/office/drawing/2014/main" id="{1D82B1DA-37BF-4921-B11F-E606187756B2}"/>
                  </a:ext>
                </a:extLst>
              </p:cNvPr>
              <p:cNvSpPr>
                <a:spLocks noChangeArrowheads="1"/>
              </p:cNvSpPr>
              <p:nvPr/>
            </p:nvSpPr>
            <p:spPr bwMode="auto">
              <a:xfrm>
                <a:off x="5147948" y="4240988"/>
                <a:ext cx="1447832" cy="523715"/>
              </a:xfrm>
              <a:prstGeom prst="rect">
                <a:avLst/>
              </a:prstGeom>
              <a:noFill/>
              <a:ln w="9525">
                <a:noFill/>
                <a:miter lim="800000"/>
                <a:headEnd/>
                <a:tailEnd/>
              </a:ln>
            </p:spPr>
            <p:txBody>
              <a:bodyPr wrap="none" anchor="b">
                <a:spAutoFit/>
              </a:bodyPr>
              <a:lstStyle/>
              <a:p>
                <a:pPr algn="ctr">
                  <a:spcBef>
                    <a:spcPts val="196"/>
                  </a:spcBef>
                  <a:buClr>
                    <a:schemeClr val="accent1"/>
                  </a:buClr>
                </a:pPr>
                <a:r>
                  <a:rPr lang="en-US" sz="1600" b="1" dirty="0">
                    <a:solidFill>
                      <a:schemeClr val="tx2"/>
                    </a:solidFill>
                    <a:latin typeface="Arial Black" pitchFamily="34" charset="0"/>
                    <a:cs typeface="Arial" pitchFamily="34" charset="0"/>
                  </a:rPr>
                  <a:t>60+ million</a:t>
                </a:r>
              </a:p>
              <a:p>
                <a:pPr algn="ctr">
                  <a:spcBef>
                    <a:spcPts val="196"/>
                  </a:spcBef>
                  <a:buClr>
                    <a:schemeClr val="accent1"/>
                  </a:buClr>
                </a:pPr>
                <a:r>
                  <a:rPr lang="en-US" sz="900" dirty="0">
                    <a:solidFill>
                      <a:schemeClr val="bg2">
                        <a:lumMod val="25000"/>
                      </a:schemeClr>
                    </a:solidFill>
                    <a:latin typeface="+mn-lt"/>
                    <a:cs typeface="Arial" pitchFamily="34" charset="0"/>
                  </a:rPr>
                  <a:t>Annual Purchase Orders</a:t>
                </a:r>
              </a:p>
            </p:txBody>
          </p:sp>
        </p:grpSp>
        <p:sp>
          <p:nvSpPr>
            <p:cNvPr id="14" name="Arc 13">
              <a:extLst>
                <a:ext uri="{FF2B5EF4-FFF2-40B4-BE49-F238E27FC236}">
                  <a16:creationId xmlns:a16="http://schemas.microsoft.com/office/drawing/2014/main" id="{B45A3F52-3E62-4EA2-8AEF-48AD7F1B4E22}"/>
                </a:ext>
              </a:extLst>
            </p:cNvPr>
            <p:cNvSpPr/>
            <p:nvPr/>
          </p:nvSpPr>
          <p:spPr>
            <a:xfrm>
              <a:off x="2779685" y="2289193"/>
              <a:ext cx="3566107" cy="2768499"/>
            </a:xfrm>
            <a:prstGeom prst="arc">
              <a:avLst>
                <a:gd name="adj1" fmla="val 8518182"/>
                <a:gd name="adj2" fmla="val 2115407"/>
              </a:avLst>
            </a:prstGeom>
            <a:gradFill flip="none" rotWithShape="1">
              <a:gsLst>
                <a:gs pos="85000">
                  <a:schemeClr val="accent1">
                    <a:lumMod val="60000"/>
                    <a:lumOff val="40000"/>
                  </a:schemeClr>
                </a:gs>
                <a:gs pos="0">
                  <a:schemeClr val="bg1"/>
                </a:gs>
              </a:gsLst>
              <a:lin ang="16200000" scaled="1"/>
              <a:tileRect/>
            </a:gradFill>
            <a:ln w="6350">
              <a:noFill/>
            </a:ln>
          </p:spPr>
          <p:style>
            <a:lnRef idx="1">
              <a:schemeClr val="accent1"/>
            </a:lnRef>
            <a:fillRef idx="0">
              <a:schemeClr val="accent1"/>
            </a:fillRef>
            <a:effectRef idx="0">
              <a:schemeClr val="accent1"/>
            </a:effectRef>
            <a:fontRef idx="minor">
              <a:schemeClr val="tx1"/>
            </a:fontRef>
          </p:style>
          <p:txBody>
            <a:bodyPr lIns="89867" tIns="44933" rIns="89867" bIns="44933" rtlCol="0" anchor="ctr"/>
            <a:lstStyle/>
            <a:p>
              <a:pPr algn="ctr"/>
              <a:endParaRPr lang="en-US" sz="2101" dirty="0"/>
            </a:p>
          </p:txBody>
        </p:sp>
        <p:cxnSp>
          <p:nvCxnSpPr>
            <p:cNvPr id="15" name="Straight Connector 14">
              <a:extLst>
                <a:ext uri="{FF2B5EF4-FFF2-40B4-BE49-F238E27FC236}">
                  <a16:creationId xmlns:a16="http://schemas.microsoft.com/office/drawing/2014/main" id="{2510C58E-CEA6-40BF-9844-F7EA5D47CE7C}"/>
                </a:ext>
              </a:extLst>
            </p:cNvPr>
            <p:cNvCxnSpPr/>
            <p:nvPr/>
          </p:nvCxnSpPr>
          <p:spPr>
            <a:xfrm flipH="1" flipV="1">
              <a:off x="2654041" y="3286992"/>
              <a:ext cx="1904891" cy="8274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96FA97-BD4B-4B54-80F2-29915794D4D6}"/>
                </a:ext>
              </a:extLst>
            </p:cNvPr>
            <p:cNvCxnSpPr/>
            <p:nvPr/>
          </p:nvCxnSpPr>
          <p:spPr>
            <a:xfrm flipH="1">
              <a:off x="2692666" y="4114441"/>
              <a:ext cx="1866263" cy="3655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3D8E4A-4AB8-4878-A8C1-59044EB2E93E}"/>
                </a:ext>
              </a:extLst>
            </p:cNvPr>
            <p:cNvCxnSpPr/>
            <p:nvPr/>
          </p:nvCxnSpPr>
          <p:spPr>
            <a:xfrm flipV="1">
              <a:off x="4558930" y="2289194"/>
              <a:ext cx="1025133" cy="182523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16 Forma libre">
              <a:extLst>
                <a:ext uri="{FF2B5EF4-FFF2-40B4-BE49-F238E27FC236}">
                  <a16:creationId xmlns:a16="http://schemas.microsoft.com/office/drawing/2014/main" id="{B7136A91-A564-4247-AF06-00B018E3B18E}"/>
                </a:ext>
              </a:extLst>
            </p:cNvPr>
            <p:cNvSpPr/>
            <p:nvPr/>
          </p:nvSpPr>
          <p:spPr>
            <a:xfrm>
              <a:off x="4603782" y="2593321"/>
              <a:ext cx="625758" cy="129394"/>
            </a:xfrm>
            <a:prstGeom prst="rect">
              <a:avLst/>
            </a:prstGeom>
            <a:noFill/>
            <a:ln>
              <a:noFill/>
            </a:ln>
            <a:effectLst/>
          </p:spPr>
          <p:style>
            <a:lnRef idx="2">
              <a:scrgbClr r="0" g="0" b="0"/>
            </a:lnRef>
            <a:fillRef idx="1">
              <a:scrgbClr r="0" g="0" b="0"/>
            </a:fillRef>
            <a:effectRef idx="0">
              <a:scrgbClr r="0" g="0" b="0"/>
            </a:effectRef>
            <a:fontRef idx="minor">
              <a:schemeClr val="lt1"/>
            </a:fontRef>
          </p:style>
          <p:txBody>
            <a:bodyPr wrap="square" lIns="0" tIns="0" rIns="0" bIns="0" spcCol="936" anchor="t" anchorCtr="0">
              <a:spAutoFit/>
            </a:bodyPr>
            <a:lstStyle/>
            <a:p>
              <a:pPr algn="ctr" defTabSz="1485280">
                <a:lnSpc>
                  <a:spcPct val="90000"/>
                </a:lnSpc>
                <a:spcAft>
                  <a:spcPct val="35000"/>
                </a:spcAft>
                <a:defRPr/>
              </a:pPr>
              <a:r>
                <a:rPr lang="en-US" sz="934" b="1" dirty="0">
                  <a:solidFill>
                    <a:schemeClr val="tx1"/>
                  </a:solidFill>
                </a:rPr>
                <a:t>Invoices</a:t>
              </a:r>
            </a:p>
          </p:txBody>
        </p:sp>
        <p:sp>
          <p:nvSpPr>
            <p:cNvPr id="19" name="16 Forma libre">
              <a:extLst>
                <a:ext uri="{FF2B5EF4-FFF2-40B4-BE49-F238E27FC236}">
                  <a16:creationId xmlns:a16="http://schemas.microsoft.com/office/drawing/2014/main" id="{A9856E10-9A94-4322-A3E9-B505F61B78D5}"/>
                </a:ext>
              </a:extLst>
            </p:cNvPr>
            <p:cNvSpPr/>
            <p:nvPr/>
          </p:nvSpPr>
          <p:spPr>
            <a:xfrm>
              <a:off x="2996408" y="3009932"/>
              <a:ext cx="813592" cy="388183"/>
            </a:xfrm>
            <a:prstGeom prst="rect">
              <a:avLst/>
            </a:prstGeom>
            <a:noFill/>
            <a:ln>
              <a:noFill/>
            </a:ln>
            <a:effectLst/>
          </p:spPr>
          <p:style>
            <a:lnRef idx="2">
              <a:scrgbClr r="0" g="0" b="0"/>
            </a:lnRef>
            <a:fillRef idx="1">
              <a:scrgbClr r="0" g="0" b="0"/>
            </a:fillRef>
            <a:effectRef idx="0">
              <a:scrgbClr r="0" g="0" b="0"/>
            </a:effectRef>
            <a:fontRef idx="minor">
              <a:schemeClr val="lt1"/>
            </a:fontRef>
          </p:style>
          <p:txBody>
            <a:bodyPr wrap="square" lIns="0" tIns="0" rIns="0" bIns="0" spcCol="936" anchor="t" anchorCtr="0">
              <a:spAutoFit/>
            </a:bodyPr>
            <a:lstStyle/>
            <a:p>
              <a:pPr algn="ctr" defTabSz="1485280">
                <a:lnSpc>
                  <a:spcPct val="90000"/>
                </a:lnSpc>
                <a:spcAft>
                  <a:spcPct val="35000"/>
                </a:spcAft>
                <a:defRPr/>
              </a:pPr>
              <a:r>
                <a:rPr lang="en-US" sz="934" b="1" dirty="0">
                  <a:solidFill>
                    <a:schemeClr val="tx1"/>
                  </a:solidFill>
                </a:rPr>
                <a:t>Purchase Order Confirmations</a:t>
              </a:r>
              <a:endParaRPr lang="en-US" sz="934" b="1" i="1" dirty="0">
                <a:solidFill>
                  <a:schemeClr val="tx1"/>
                </a:solidFill>
              </a:endParaRPr>
            </a:p>
          </p:txBody>
        </p:sp>
        <p:sp>
          <p:nvSpPr>
            <p:cNvPr id="20" name="16 Forma libre">
              <a:extLst>
                <a:ext uri="{FF2B5EF4-FFF2-40B4-BE49-F238E27FC236}">
                  <a16:creationId xmlns:a16="http://schemas.microsoft.com/office/drawing/2014/main" id="{9247045F-E0F7-4099-9360-E917B887931C}"/>
                </a:ext>
              </a:extLst>
            </p:cNvPr>
            <p:cNvSpPr/>
            <p:nvPr/>
          </p:nvSpPr>
          <p:spPr>
            <a:xfrm>
              <a:off x="3618998" y="2550404"/>
              <a:ext cx="942252" cy="388183"/>
            </a:xfrm>
            <a:prstGeom prst="rect">
              <a:avLst/>
            </a:prstGeom>
            <a:noFill/>
            <a:ln>
              <a:noFill/>
            </a:ln>
            <a:effectLst/>
          </p:spPr>
          <p:style>
            <a:lnRef idx="2">
              <a:scrgbClr r="0" g="0" b="0"/>
            </a:lnRef>
            <a:fillRef idx="1">
              <a:scrgbClr r="0" g="0" b="0"/>
            </a:fillRef>
            <a:effectRef idx="0">
              <a:scrgbClr r="0" g="0" b="0"/>
            </a:effectRef>
            <a:fontRef idx="minor">
              <a:schemeClr val="lt1"/>
            </a:fontRef>
          </p:style>
          <p:txBody>
            <a:bodyPr wrap="square" lIns="0" tIns="0" rIns="0" bIns="0" spcCol="936" anchor="t" anchorCtr="0">
              <a:spAutoFit/>
            </a:bodyPr>
            <a:lstStyle/>
            <a:p>
              <a:pPr algn="ctr" defTabSz="1485280">
                <a:lnSpc>
                  <a:spcPct val="90000"/>
                </a:lnSpc>
                <a:spcAft>
                  <a:spcPct val="35000"/>
                </a:spcAft>
                <a:defRPr/>
              </a:pPr>
              <a:r>
                <a:rPr lang="en-US" sz="934" b="1" dirty="0">
                  <a:solidFill>
                    <a:schemeClr val="tx1"/>
                  </a:solidFill>
                </a:rPr>
                <a:t>Advance Shipment Notices</a:t>
              </a:r>
              <a:endParaRPr lang="en-US" sz="934" i="1" dirty="0">
                <a:solidFill>
                  <a:schemeClr val="tx1"/>
                </a:solidFill>
              </a:endParaRPr>
            </a:p>
          </p:txBody>
        </p:sp>
        <p:sp>
          <p:nvSpPr>
            <p:cNvPr id="21" name="16 Forma libre">
              <a:extLst>
                <a:ext uri="{FF2B5EF4-FFF2-40B4-BE49-F238E27FC236}">
                  <a16:creationId xmlns:a16="http://schemas.microsoft.com/office/drawing/2014/main" id="{00C16150-9691-482C-905C-59B478E0CFA1}"/>
                </a:ext>
              </a:extLst>
            </p:cNvPr>
            <p:cNvSpPr/>
            <p:nvPr/>
          </p:nvSpPr>
          <p:spPr>
            <a:xfrm>
              <a:off x="2910122" y="3739342"/>
              <a:ext cx="624953" cy="258789"/>
            </a:xfrm>
            <a:prstGeom prst="rect">
              <a:avLst/>
            </a:prstGeom>
            <a:noFill/>
            <a:ln>
              <a:noFill/>
            </a:ln>
            <a:effectLst/>
          </p:spPr>
          <p:style>
            <a:lnRef idx="2">
              <a:scrgbClr r="0" g="0" b="0"/>
            </a:lnRef>
            <a:fillRef idx="1">
              <a:scrgbClr r="0" g="0" b="0"/>
            </a:fillRef>
            <a:effectRef idx="0">
              <a:scrgbClr r="0" g="0" b="0"/>
            </a:effectRef>
            <a:fontRef idx="minor">
              <a:schemeClr val="lt1"/>
            </a:fontRef>
          </p:style>
          <p:txBody>
            <a:bodyPr wrap="square" lIns="0" tIns="0" rIns="0" bIns="0" spcCol="936" anchor="t" anchorCtr="0">
              <a:spAutoFit/>
            </a:bodyPr>
            <a:lstStyle/>
            <a:p>
              <a:pPr algn="ctr" defTabSz="1485280">
                <a:lnSpc>
                  <a:spcPct val="90000"/>
                </a:lnSpc>
                <a:spcAft>
                  <a:spcPct val="35000"/>
                </a:spcAft>
                <a:defRPr/>
              </a:pPr>
              <a:r>
                <a:rPr lang="en-US" sz="934" b="1" dirty="0">
                  <a:solidFill>
                    <a:schemeClr val="tx1"/>
                  </a:solidFill>
                </a:rPr>
                <a:t>Purchase Orders</a:t>
              </a:r>
              <a:endParaRPr lang="en-US" sz="934" b="1" i="1" dirty="0">
                <a:solidFill>
                  <a:schemeClr val="tx1"/>
                </a:solidFill>
              </a:endParaRPr>
            </a:p>
          </p:txBody>
        </p:sp>
        <p:sp>
          <p:nvSpPr>
            <p:cNvPr id="22" name="TextBox 21">
              <a:extLst>
                <a:ext uri="{FF2B5EF4-FFF2-40B4-BE49-F238E27FC236}">
                  <a16:creationId xmlns:a16="http://schemas.microsoft.com/office/drawing/2014/main" id="{2F50E9F6-D317-4259-BE6C-3234D5CE3CC6}"/>
                </a:ext>
              </a:extLst>
            </p:cNvPr>
            <p:cNvSpPr txBox="1"/>
            <p:nvPr/>
          </p:nvSpPr>
          <p:spPr>
            <a:xfrm>
              <a:off x="6708363" y="2329247"/>
              <a:ext cx="2011680" cy="275410"/>
            </a:xfrm>
            <a:prstGeom prst="rect">
              <a:avLst/>
            </a:prstGeom>
            <a:noFill/>
          </p:spPr>
          <p:txBody>
            <a:bodyPr wrap="square" lIns="89867" tIns="44933" rIns="89867" bIns="44933" rtlCol="0">
              <a:spAutoFit/>
            </a:bodyPr>
            <a:lstStyle/>
            <a:p>
              <a:pPr algn="ctr" fontAlgn="base">
                <a:spcBef>
                  <a:spcPct val="50000"/>
                </a:spcBef>
                <a:spcAft>
                  <a:spcPct val="0"/>
                </a:spcAft>
                <a:buClr>
                  <a:srgbClr val="F0AB00"/>
                </a:buClr>
                <a:buSzPct val="80000"/>
              </a:pPr>
              <a:r>
                <a:rPr lang="en-US" sz="1200" b="1" kern="0" dirty="0">
                  <a:latin typeface="+mn-lt"/>
                  <a:ea typeface="Arial Unicode MS" pitchFamily="34" charset="-128"/>
                  <a:cs typeface="Arial Unicode MS" pitchFamily="34" charset="-128"/>
                </a:rPr>
                <a:t>Supplier</a:t>
              </a:r>
            </a:p>
          </p:txBody>
        </p:sp>
        <p:sp>
          <p:nvSpPr>
            <p:cNvPr id="23" name="TextBox 22">
              <a:extLst>
                <a:ext uri="{FF2B5EF4-FFF2-40B4-BE49-F238E27FC236}">
                  <a16:creationId xmlns:a16="http://schemas.microsoft.com/office/drawing/2014/main" id="{68B635AD-4E75-4476-B495-7AEECC309E35}"/>
                </a:ext>
              </a:extLst>
            </p:cNvPr>
            <p:cNvSpPr txBox="1"/>
            <p:nvPr>
              <p:custDataLst>
                <p:tags r:id="rId1"/>
              </p:custDataLst>
            </p:nvPr>
          </p:nvSpPr>
          <p:spPr>
            <a:xfrm>
              <a:off x="607246" y="2339966"/>
              <a:ext cx="1759311" cy="275410"/>
            </a:xfrm>
            <a:prstGeom prst="rect">
              <a:avLst/>
            </a:prstGeom>
            <a:noFill/>
          </p:spPr>
          <p:txBody>
            <a:bodyPr wrap="square" lIns="89867" tIns="44933" rIns="89867" bIns="44933" rtlCol="0">
              <a:spAutoFit/>
            </a:bodyPr>
            <a:lstStyle/>
            <a:p>
              <a:pPr algn="ctr" fontAlgn="base">
                <a:spcBef>
                  <a:spcPct val="50000"/>
                </a:spcBef>
                <a:spcAft>
                  <a:spcPct val="0"/>
                </a:spcAft>
                <a:buClr>
                  <a:srgbClr val="F0AB00"/>
                </a:buClr>
                <a:buSzPct val="80000"/>
              </a:pPr>
              <a:r>
                <a:rPr lang="en-US" sz="1200" b="1" kern="0" dirty="0">
                  <a:latin typeface="+mn-lt"/>
                  <a:ea typeface="Arial Unicode MS" pitchFamily="34" charset="-128"/>
                  <a:cs typeface="Arial Unicode MS" pitchFamily="34" charset="-128"/>
                </a:rPr>
                <a:t>Customer</a:t>
              </a:r>
            </a:p>
          </p:txBody>
        </p:sp>
        <p:cxnSp>
          <p:nvCxnSpPr>
            <p:cNvPr id="25" name="Straight Connector 24">
              <a:extLst>
                <a:ext uri="{FF2B5EF4-FFF2-40B4-BE49-F238E27FC236}">
                  <a16:creationId xmlns:a16="http://schemas.microsoft.com/office/drawing/2014/main" id="{83478965-88E6-4A2C-8F11-2FBA783E31C6}"/>
                </a:ext>
              </a:extLst>
            </p:cNvPr>
            <p:cNvCxnSpPr/>
            <p:nvPr/>
          </p:nvCxnSpPr>
          <p:spPr>
            <a:xfrm>
              <a:off x="644542" y="2641553"/>
              <a:ext cx="17512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77ADFB2-CD3D-435B-AB35-70E02CB5FF9B}"/>
                </a:ext>
              </a:extLst>
            </p:cNvPr>
            <p:cNvCxnSpPr/>
            <p:nvPr/>
          </p:nvCxnSpPr>
          <p:spPr>
            <a:xfrm>
              <a:off x="6708363" y="2635393"/>
              <a:ext cx="20116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225DEE11-9A84-4C51-A52D-53B8776FAC61}"/>
                </a:ext>
              </a:extLst>
            </p:cNvPr>
            <p:cNvGrpSpPr/>
            <p:nvPr/>
          </p:nvGrpSpPr>
          <p:grpSpPr>
            <a:xfrm>
              <a:off x="571547" y="2966868"/>
              <a:ext cx="1417288" cy="1616089"/>
              <a:chOff x="272880" y="1921129"/>
              <a:chExt cx="1226380" cy="1398403"/>
            </a:xfrm>
          </p:grpSpPr>
          <p:pic>
            <p:nvPicPr>
              <p:cNvPr id="49" name="Picture 2">
                <a:extLst>
                  <a:ext uri="{FF2B5EF4-FFF2-40B4-BE49-F238E27FC236}">
                    <a16:creationId xmlns:a16="http://schemas.microsoft.com/office/drawing/2014/main" id="{0880734F-4B95-4FAA-95A8-BDE238801EB7}"/>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72880" y="2466841"/>
                <a:ext cx="559970" cy="227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a:extLst>
                  <a:ext uri="{FF2B5EF4-FFF2-40B4-BE49-F238E27FC236}">
                    <a16:creationId xmlns:a16="http://schemas.microsoft.com/office/drawing/2014/main" id="{F89DEC24-30C3-4FD2-BAF2-4456F39D73E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07512" y="3229653"/>
                <a:ext cx="459562" cy="53388"/>
              </a:xfrm>
              <a:prstGeom prst="rect">
                <a:avLst/>
              </a:prstGeom>
            </p:spPr>
          </p:pic>
          <p:grpSp>
            <p:nvGrpSpPr>
              <p:cNvPr id="51" name="Group 71">
                <a:extLst>
                  <a:ext uri="{FF2B5EF4-FFF2-40B4-BE49-F238E27FC236}">
                    <a16:creationId xmlns:a16="http://schemas.microsoft.com/office/drawing/2014/main" id="{BCD87F87-E356-4890-8A21-457CD0BBC868}"/>
                  </a:ext>
                </a:extLst>
              </p:cNvPr>
              <p:cNvGrpSpPr/>
              <p:nvPr/>
            </p:nvGrpSpPr>
            <p:grpSpPr>
              <a:xfrm>
                <a:off x="927632" y="2466841"/>
                <a:ext cx="511116" cy="233405"/>
                <a:chOff x="657946" y="4053966"/>
                <a:chExt cx="1575383" cy="777586"/>
              </a:xfrm>
            </p:grpSpPr>
            <p:pic>
              <p:nvPicPr>
                <p:cNvPr id="56" name="Picture 2" descr="http://tiburonsoft.com/blog/wp-content/uploads/2010/02/maximologo.gif">
                  <a:extLst>
                    <a:ext uri="{FF2B5EF4-FFF2-40B4-BE49-F238E27FC236}">
                      <a16:creationId xmlns:a16="http://schemas.microsoft.com/office/drawing/2014/main" id="{ECC7C1EF-1147-45E4-9542-C3D91011A0D0}"/>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b="29160"/>
                <a:stretch>
                  <a:fillRect/>
                </a:stretch>
              </p:blipFill>
              <p:spPr bwMode="auto">
                <a:xfrm>
                  <a:off x="968091" y="4053966"/>
                  <a:ext cx="1265238" cy="542455"/>
                </a:xfrm>
                <a:prstGeom prst="rect">
                  <a:avLst/>
                </a:prstGeom>
                <a:noFill/>
              </p:spPr>
            </p:pic>
            <p:pic>
              <p:nvPicPr>
                <p:cNvPr id="57" name="Picture 2" descr="http://tiburonsoft.com/blog/wp-content/uploads/2010/02/maximologo.gif">
                  <a:extLst>
                    <a:ext uri="{FF2B5EF4-FFF2-40B4-BE49-F238E27FC236}">
                      <a16:creationId xmlns:a16="http://schemas.microsoft.com/office/drawing/2014/main" id="{B2E3A039-5D66-4D83-BF57-520DCB11BBC5}"/>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t="70699"/>
                <a:stretch>
                  <a:fillRect/>
                </a:stretch>
              </p:blipFill>
              <p:spPr bwMode="auto">
                <a:xfrm>
                  <a:off x="657946" y="4607185"/>
                  <a:ext cx="1265238" cy="224367"/>
                </a:xfrm>
                <a:prstGeom prst="rect">
                  <a:avLst/>
                </a:prstGeom>
                <a:noFill/>
              </p:spPr>
            </p:pic>
          </p:grpSp>
          <p:pic>
            <p:nvPicPr>
              <p:cNvPr id="52" name="Picture 3">
                <a:extLst>
                  <a:ext uri="{FF2B5EF4-FFF2-40B4-BE49-F238E27FC236}">
                    <a16:creationId xmlns:a16="http://schemas.microsoft.com/office/drawing/2014/main" id="{D5D7234E-4763-4703-B1B0-BABDAAD01046}"/>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76626" y="2837088"/>
                <a:ext cx="521334" cy="16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4">
                <a:extLst>
                  <a:ext uri="{FF2B5EF4-FFF2-40B4-BE49-F238E27FC236}">
                    <a16:creationId xmlns:a16="http://schemas.microsoft.com/office/drawing/2014/main" id="{608481CE-396E-4144-8B9B-4B78103FE8AB}"/>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88874" y="3164218"/>
                <a:ext cx="489260" cy="15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1">
                <a:extLst>
                  <a:ext uri="{FF2B5EF4-FFF2-40B4-BE49-F238E27FC236}">
                    <a16:creationId xmlns:a16="http://schemas.microsoft.com/office/drawing/2014/main" id="{BDDB9FF1-4FE0-4F25-874B-3FD01C9E026E}"/>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984892" y="2837088"/>
                <a:ext cx="497222" cy="160857"/>
              </a:xfrm>
              <a:prstGeom prst="rect">
                <a:avLst/>
              </a:prstGeom>
              <a:noFill/>
              <a:ln w="9525">
                <a:noFill/>
                <a:miter lim="800000"/>
                <a:headEnd/>
                <a:tailEnd/>
              </a:ln>
              <a:effectLst/>
            </p:spPr>
          </p:pic>
          <p:pic>
            <p:nvPicPr>
              <p:cNvPr id="55" name="Picture 7" descr="SAP_grad_R_pref.png">
                <a:extLst>
                  <a:ext uri="{FF2B5EF4-FFF2-40B4-BE49-F238E27FC236}">
                    <a16:creationId xmlns:a16="http://schemas.microsoft.com/office/drawing/2014/main" id="{9B9B1FEE-D198-474C-A411-B30542C671AA}"/>
                  </a:ext>
                </a:extLst>
              </p:cNvPr>
              <p:cNvPicPr>
                <a:picLocks noChangeAspect="1"/>
              </p:cNvPicPr>
              <p:nvPr/>
            </p:nvPicPr>
            <p:blipFill>
              <a:blip r:embed="rId15" cstate="print"/>
              <a:srcRect/>
              <a:stretch>
                <a:fillRect/>
              </a:stretch>
            </p:blipFill>
            <p:spPr bwMode="auto">
              <a:xfrm>
                <a:off x="468734" y="1921129"/>
                <a:ext cx="1030526" cy="440927"/>
              </a:xfrm>
              <a:prstGeom prst="rect">
                <a:avLst/>
              </a:prstGeom>
              <a:noFill/>
              <a:ln w="9525">
                <a:noFill/>
                <a:miter lim="800000"/>
                <a:headEnd/>
                <a:tailEnd/>
              </a:ln>
            </p:spPr>
          </p:pic>
        </p:grpSp>
        <p:cxnSp>
          <p:nvCxnSpPr>
            <p:cNvPr id="28" name="Elbow Connector 75">
              <a:extLst>
                <a:ext uri="{FF2B5EF4-FFF2-40B4-BE49-F238E27FC236}">
                  <a16:creationId xmlns:a16="http://schemas.microsoft.com/office/drawing/2014/main" id="{372932EC-ED74-4D14-BAD5-ABCE35D10586}"/>
                </a:ext>
              </a:extLst>
            </p:cNvPr>
            <p:cNvCxnSpPr/>
            <p:nvPr/>
          </p:nvCxnSpPr>
          <p:spPr>
            <a:xfrm>
              <a:off x="1985567" y="3772674"/>
              <a:ext cx="820024" cy="1"/>
            </a:xfrm>
            <a:prstGeom prst="bentConnector3">
              <a:avLst>
                <a:gd name="adj1" fmla="val 50000"/>
              </a:avLst>
            </a:prstGeom>
            <a:ln w="25400">
              <a:solidFill>
                <a:schemeClr val="tx1">
                  <a:lumMod val="65000"/>
                  <a:lumOff val="3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9" name="16 Forma libre">
              <a:extLst>
                <a:ext uri="{FF2B5EF4-FFF2-40B4-BE49-F238E27FC236}">
                  <a16:creationId xmlns:a16="http://schemas.microsoft.com/office/drawing/2014/main" id="{70ABBFE8-D686-4923-99E1-F21FE108F5AF}"/>
                </a:ext>
              </a:extLst>
            </p:cNvPr>
            <p:cNvSpPr/>
            <p:nvPr/>
          </p:nvSpPr>
          <p:spPr>
            <a:xfrm>
              <a:off x="5198137" y="3009933"/>
              <a:ext cx="771852" cy="129394"/>
            </a:xfrm>
            <a:prstGeom prst="rect">
              <a:avLst/>
            </a:prstGeom>
            <a:noFill/>
            <a:ln>
              <a:noFill/>
            </a:ln>
            <a:effectLst/>
          </p:spPr>
          <p:style>
            <a:lnRef idx="2">
              <a:scrgbClr r="0" g="0" b="0"/>
            </a:lnRef>
            <a:fillRef idx="1">
              <a:scrgbClr r="0" g="0" b="0"/>
            </a:fillRef>
            <a:effectRef idx="0">
              <a:scrgbClr r="0" g="0" b="0"/>
            </a:effectRef>
            <a:fontRef idx="minor">
              <a:schemeClr val="lt1"/>
            </a:fontRef>
          </p:style>
          <p:txBody>
            <a:bodyPr wrap="square" lIns="0" tIns="0" rIns="0" bIns="0" spcCol="936" anchor="t" anchorCtr="0">
              <a:spAutoFit/>
            </a:bodyPr>
            <a:lstStyle/>
            <a:p>
              <a:pPr algn="ctr" defTabSz="1485280">
                <a:lnSpc>
                  <a:spcPct val="90000"/>
                </a:lnSpc>
                <a:spcAft>
                  <a:spcPct val="35000"/>
                </a:spcAft>
                <a:defRPr/>
              </a:pPr>
              <a:r>
                <a:rPr lang="en-US" sz="934" b="1" dirty="0">
                  <a:solidFill>
                    <a:schemeClr val="tx1"/>
                  </a:solidFill>
                </a:rPr>
                <a:t>Catalogs</a:t>
              </a:r>
            </a:p>
          </p:txBody>
        </p:sp>
        <p:cxnSp>
          <p:nvCxnSpPr>
            <p:cNvPr id="30" name="Straight Connector 29">
              <a:extLst>
                <a:ext uri="{FF2B5EF4-FFF2-40B4-BE49-F238E27FC236}">
                  <a16:creationId xmlns:a16="http://schemas.microsoft.com/office/drawing/2014/main" id="{D7CC8CE1-5710-4070-B615-11A70CFA25D2}"/>
                </a:ext>
              </a:extLst>
            </p:cNvPr>
            <p:cNvCxnSpPr/>
            <p:nvPr/>
          </p:nvCxnSpPr>
          <p:spPr>
            <a:xfrm flipH="1" flipV="1">
              <a:off x="4485049" y="2120043"/>
              <a:ext cx="100776" cy="198148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1DA17AD-7D9E-412C-9F47-F2EF3BD10F0E}"/>
                </a:ext>
              </a:extLst>
            </p:cNvPr>
            <p:cNvCxnSpPr/>
            <p:nvPr/>
          </p:nvCxnSpPr>
          <p:spPr>
            <a:xfrm flipH="1" flipV="1">
              <a:off x="3336872" y="2465315"/>
              <a:ext cx="1248952" cy="16362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59C5E80-A658-4C4E-82E1-9216AF1F6AB3}"/>
                </a:ext>
              </a:extLst>
            </p:cNvPr>
            <p:cNvCxnSpPr/>
            <p:nvPr/>
          </p:nvCxnSpPr>
          <p:spPr>
            <a:xfrm flipV="1">
              <a:off x="4661399" y="3083355"/>
              <a:ext cx="1643867" cy="10814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4A1A0BA-D39A-419E-A3D0-BACB1E36A602}"/>
                </a:ext>
              </a:extLst>
            </p:cNvPr>
            <p:cNvSpPr txBox="1"/>
            <p:nvPr/>
          </p:nvSpPr>
          <p:spPr>
            <a:xfrm>
              <a:off x="5558663" y="3624093"/>
              <a:ext cx="721202" cy="287515"/>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934" b="1" dirty="0">
                  <a:latin typeface="+mn-lt"/>
                </a:rPr>
                <a:t>Ariba Discovery</a:t>
              </a:r>
              <a:endParaRPr lang="en-US" sz="934" kern="0" dirty="0">
                <a:latin typeface="+mn-lt"/>
                <a:ea typeface="Arial Unicode MS" pitchFamily="34" charset="-128"/>
                <a:cs typeface="Arial Unicode MS" pitchFamily="34" charset="-128"/>
              </a:endParaRPr>
            </a:p>
          </p:txBody>
        </p:sp>
        <p:sp>
          <p:nvSpPr>
            <p:cNvPr id="34" name="Text Box 115">
              <a:extLst>
                <a:ext uri="{FF2B5EF4-FFF2-40B4-BE49-F238E27FC236}">
                  <a16:creationId xmlns:a16="http://schemas.microsoft.com/office/drawing/2014/main" id="{3EFA3F31-019E-4B4F-AD44-4C095FA4B522}"/>
                </a:ext>
              </a:extLst>
            </p:cNvPr>
            <p:cNvSpPr txBox="1">
              <a:spLocks noChangeArrowheads="1"/>
            </p:cNvSpPr>
            <p:nvPr/>
          </p:nvSpPr>
          <p:spPr bwMode="auto">
            <a:xfrm>
              <a:off x="6850590" y="3479017"/>
              <a:ext cx="486113" cy="172355"/>
            </a:xfrm>
            <a:prstGeom prst="rect">
              <a:avLst/>
            </a:prstGeom>
            <a:solidFill>
              <a:schemeClr val="tx1">
                <a:lumMod val="65000"/>
                <a:lumOff val="35000"/>
              </a:schemeClr>
            </a:solidFill>
            <a:ln w="19050">
              <a:noFill/>
              <a:miter lim="800000"/>
              <a:headEnd type="none" w="sm" len="sm"/>
              <a:tailEnd type="none" w="sm" len="sm"/>
            </a:ln>
          </p:spPr>
          <p:txBody>
            <a:bodyPr wrap="square" lIns="24384" tIns="24384" rIns="24384" bIns="24384" anchor="ctr">
              <a:spAutoFit/>
            </a:bodyPr>
            <a:lstStyle>
              <a:lvl1pPr marL="63500" indent="-635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r" eaLnBrk="0" fontAlgn="base" hangingPunct="0">
                <a:spcBef>
                  <a:spcPct val="0"/>
                </a:spcBef>
                <a:spcAft>
                  <a:spcPct val="0"/>
                </a:spcAft>
                <a:defRPr sz="1400">
                  <a:solidFill>
                    <a:schemeClr val="tx1"/>
                  </a:solidFill>
                  <a:latin typeface="Arial" charset="0"/>
                </a:defRPr>
              </a:lvl6pPr>
              <a:lvl7pPr marL="2971800" indent="-228600" algn="r" eaLnBrk="0" fontAlgn="base" hangingPunct="0">
                <a:spcBef>
                  <a:spcPct val="0"/>
                </a:spcBef>
                <a:spcAft>
                  <a:spcPct val="0"/>
                </a:spcAft>
                <a:defRPr sz="1400">
                  <a:solidFill>
                    <a:schemeClr val="tx1"/>
                  </a:solidFill>
                  <a:latin typeface="Arial" charset="0"/>
                </a:defRPr>
              </a:lvl7pPr>
              <a:lvl8pPr marL="3429000" indent="-228600" algn="r" eaLnBrk="0" fontAlgn="base" hangingPunct="0">
                <a:spcBef>
                  <a:spcPct val="0"/>
                </a:spcBef>
                <a:spcAft>
                  <a:spcPct val="0"/>
                </a:spcAft>
                <a:defRPr sz="1400">
                  <a:solidFill>
                    <a:schemeClr val="tx1"/>
                  </a:solidFill>
                  <a:latin typeface="Arial" charset="0"/>
                </a:defRPr>
              </a:lvl8pPr>
              <a:lvl9pPr marL="3886200" indent="-228600" algn="r" eaLnBrk="0" fontAlgn="base" hangingPunct="0">
                <a:spcBef>
                  <a:spcPct val="0"/>
                </a:spcBef>
                <a:spcAft>
                  <a:spcPct val="0"/>
                </a:spcAft>
                <a:defRPr sz="1400">
                  <a:solidFill>
                    <a:schemeClr val="tx1"/>
                  </a:solidFill>
                  <a:latin typeface="Arial" charset="0"/>
                </a:defRPr>
              </a:lvl9pPr>
            </a:lstStyle>
            <a:p>
              <a:pPr algn="ctr" eaLnBrk="1" hangingPunct="1"/>
              <a:r>
                <a:rPr lang="en-US" sz="800" b="1" dirty="0">
                  <a:solidFill>
                    <a:schemeClr val="bg1"/>
                  </a:solidFill>
                </a:rPr>
                <a:t>cXML</a:t>
              </a:r>
            </a:p>
          </p:txBody>
        </p:sp>
        <p:sp>
          <p:nvSpPr>
            <p:cNvPr id="35" name="Text Box 115">
              <a:extLst>
                <a:ext uri="{FF2B5EF4-FFF2-40B4-BE49-F238E27FC236}">
                  <a16:creationId xmlns:a16="http://schemas.microsoft.com/office/drawing/2014/main" id="{80DD0F15-C79A-4CEA-A797-DE1CF2DEA71E}"/>
                </a:ext>
              </a:extLst>
            </p:cNvPr>
            <p:cNvSpPr txBox="1">
              <a:spLocks noChangeArrowheads="1"/>
            </p:cNvSpPr>
            <p:nvPr/>
          </p:nvSpPr>
          <p:spPr bwMode="auto">
            <a:xfrm>
              <a:off x="6850590" y="3192418"/>
              <a:ext cx="486113" cy="172355"/>
            </a:xfrm>
            <a:prstGeom prst="rect">
              <a:avLst/>
            </a:prstGeom>
            <a:solidFill>
              <a:schemeClr val="tx1">
                <a:lumMod val="65000"/>
                <a:lumOff val="35000"/>
              </a:schemeClr>
            </a:solidFill>
            <a:ln w="19050">
              <a:noFill/>
              <a:miter lim="800000"/>
              <a:headEnd type="none" w="sm" len="sm"/>
              <a:tailEnd type="none" w="sm" len="sm"/>
            </a:ln>
          </p:spPr>
          <p:txBody>
            <a:bodyPr wrap="square" lIns="24384" tIns="24384" rIns="24384" bIns="24384" anchor="ctr">
              <a:spAutoFit/>
            </a:bodyPr>
            <a:lstStyle>
              <a:lvl1pPr marL="63500" indent="-635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r" eaLnBrk="0" fontAlgn="base" hangingPunct="0">
                <a:spcBef>
                  <a:spcPct val="0"/>
                </a:spcBef>
                <a:spcAft>
                  <a:spcPct val="0"/>
                </a:spcAft>
                <a:defRPr sz="1400">
                  <a:solidFill>
                    <a:schemeClr val="tx1"/>
                  </a:solidFill>
                  <a:latin typeface="Arial" charset="0"/>
                </a:defRPr>
              </a:lvl6pPr>
              <a:lvl7pPr marL="2971800" indent="-228600" algn="r" eaLnBrk="0" fontAlgn="base" hangingPunct="0">
                <a:spcBef>
                  <a:spcPct val="0"/>
                </a:spcBef>
                <a:spcAft>
                  <a:spcPct val="0"/>
                </a:spcAft>
                <a:defRPr sz="1400">
                  <a:solidFill>
                    <a:schemeClr val="tx1"/>
                  </a:solidFill>
                  <a:latin typeface="Arial" charset="0"/>
                </a:defRPr>
              </a:lvl7pPr>
              <a:lvl8pPr marL="3429000" indent="-228600" algn="r" eaLnBrk="0" fontAlgn="base" hangingPunct="0">
                <a:spcBef>
                  <a:spcPct val="0"/>
                </a:spcBef>
                <a:spcAft>
                  <a:spcPct val="0"/>
                </a:spcAft>
                <a:defRPr sz="1400">
                  <a:solidFill>
                    <a:schemeClr val="tx1"/>
                  </a:solidFill>
                  <a:latin typeface="Arial" charset="0"/>
                </a:defRPr>
              </a:lvl8pPr>
              <a:lvl9pPr marL="3886200" indent="-228600" algn="r" eaLnBrk="0" fontAlgn="base" hangingPunct="0">
                <a:spcBef>
                  <a:spcPct val="0"/>
                </a:spcBef>
                <a:spcAft>
                  <a:spcPct val="0"/>
                </a:spcAft>
                <a:defRPr sz="1400">
                  <a:solidFill>
                    <a:schemeClr val="tx1"/>
                  </a:solidFill>
                  <a:latin typeface="Arial" charset="0"/>
                </a:defRPr>
              </a:lvl9pPr>
            </a:lstStyle>
            <a:p>
              <a:pPr algn="ctr" eaLnBrk="1" hangingPunct="1"/>
              <a:r>
                <a:rPr lang="en-US" sz="800" b="1" dirty="0">
                  <a:solidFill>
                    <a:schemeClr val="bg1"/>
                  </a:solidFill>
                </a:rPr>
                <a:t>Online</a:t>
              </a:r>
            </a:p>
          </p:txBody>
        </p:sp>
        <p:sp>
          <p:nvSpPr>
            <p:cNvPr id="36" name="Text Box 115">
              <a:extLst>
                <a:ext uri="{FF2B5EF4-FFF2-40B4-BE49-F238E27FC236}">
                  <a16:creationId xmlns:a16="http://schemas.microsoft.com/office/drawing/2014/main" id="{A9AD7205-61DD-48F4-B4FC-77C7E080470D}"/>
                </a:ext>
              </a:extLst>
            </p:cNvPr>
            <p:cNvSpPr txBox="1">
              <a:spLocks noChangeArrowheads="1"/>
            </p:cNvSpPr>
            <p:nvPr/>
          </p:nvSpPr>
          <p:spPr bwMode="auto">
            <a:xfrm>
              <a:off x="6850590" y="4033251"/>
              <a:ext cx="486113" cy="172355"/>
            </a:xfrm>
            <a:prstGeom prst="rect">
              <a:avLst/>
            </a:prstGeom>
            <a:solidFill>
              <a:schemeClr val="tx1">
                <a:lumMod val="65000"/>
                <a:lumOff val="35000"/>
              </a:schemeClr>
            </a:solidFill>
            <a:ln w="19050">
              <a:noFill/>
              <a:miter lim="800000"/>
              <a:headEnd type="none" w="sm" len="sm"/>
              <a:tailEnd type="none" w="sm" len="sm"/>
            </a:ln>
          </p:spPr>
          <p:txBody>
            <a:bodyPr wrap="square" lIns="24384" tIns="24384" rIns="24384" bIns="24384" anchor="ctr">
              <a:spAutoFit/>
            </a:bodyPr>
            <a:lstStyle>
              <a:lvl1pPr marL="63500" indent="-635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r" eaLnBrk="0" fontAlgn="base" hangingPunct="0">
                <a:spcBef>
                  <a:spcPct val="0"/>
                </a:spcBef>
                <a:spcAft>
                  <a:spcPct val="0"/>
                </a:spcAft>
                <a:defRPr sz="1400">
                  <a:solidFill>
                    <a:schemeClr val="tx1"/>
                  </a:solidFill>
                  <a:latin typeface="Arial" charset="0"/>
                </a:defRPr>
              </a:lvl6pPr>
              <a:lvl7pPr marL="2971800" indent="-228600" algn="r" eaLnBrk="0" fontAlgn="base" hangingPunct="0">
                <a:spcBef>
                  <a:spcPct val="0"/>
                </a:spcBef>
                <a:spcAft>
                  <a:spcPct val="0"/>
                </a:spcAft>
                <a:defRPr sz="1400">
                  <a:solidFill>
                    <a:schemeClr val="tx1"/>
                  </a:solidFill>
                  <a:latin typeface="Arial" charset="0"/>
                </a:defRPr>
              </a:lvl7pPr>
              <a:lvl8pPr marL="3429000" indent="-228600" algn="r" eaLnBrk="0" fontAlgn="base" hangingPunct="0">
                <a:spcBef>
                  <a:spcPct val="0"/>
                </a:spcBef>
                <a:spcAft>
                  <a:spcPct val="0"/>
                </a:spcAft>
                <a:defRPr sz="1400">
                  <a:solidFill>
                    <a:schemeClr val="tx1"/>
                  </a:solidFill>
                  <a:latin typeface="Arial" charset="0"/>
                </a:defRPr>
              </a:lvl8pPr>
              <a:lvl9pPr marL="3886200" indent="-228600" algn="r" eaLnBrk="0" fontAlgn="base" hangingPunct="0">
                <a:spcBef>
                  <a:spcPct val="0"/>
                </a:spcBef>
                <a:spcAft>
                  <a:spcPct val="0"/>
                </a:spcAft>
                <a:defRPr sz="1400">
                  <a:solidFill>
                    <a:schemeClr val="tx1"/>
                  </a:solidFill>
                  <a:latin typeface="Arial" charset="0"/>
                </a:defRPr>
              </a:lvl9pPr>
            </a:lstStyle>
            <a:p>
              <a:pPr algn="ctr" eaLnBrk="1" hangingPunct="1"/>
              <a:r>
                <a:rPr lang="en-US" sz="800" b="1" dirty="0">
                  <a:solidFill>
                    <a:schemeClr val="bg1"/>
                  </a:solidFill>
                </a:rPr>
                <a:t>CSV</a:t>
              </a:r>
            </a:p>
          </p:txBody>
        </p:sp>
        <p:grpSp>
          <p:nvGrpSpPr>
            <p:cNvPr id="37" name="Group 36">
              <a:extLst>
                <a:ext uri="{FF2B5EF4-FFF2-40B4-BE49-F238E27FC236}">
                  <a16:creationId xmlns:a16="http://schemas.microsoft.com/office/drawing/2014/main" id="{934005F2-097B-457E-8308-B1FAB6AFE894}"/>
                </a:ext>
              </a:extLst>
            </p:cNvPr>
            <p:cNvGrpSpPr/>
            <p:nvPr/>
          </p:nvGrpSpPr>
          <p:grpSpPr>
            <a:xfrm>
              <a:off x="6433032" y="3007823"/>
              <a:ext cx="658861" cy="1366707"/>
              <a:chOff x="4022444" y="1024569"/>
              <a:chExt cx="1635764" cy="3272285"/>
            </a:xfrm>
            <a:solidFill>
              <a:schemeClr val="tx1">
                <a:lumMod val="65000"/>
                <a:lumOff val="35000"/>
              </a:schemeClr>
            </a:solidFill>
          </p:grpSpPr>
          <p:cxnSp>
            <p:nvCxnSpPr>
              <p:cNvPr id="47" name="Elbow Connector 66">
                <a:extLst>
                  <a:ext uri="{FF2B5EF4-FFF2-40B4-BE49-F238E27FC236}">
                    <a16:creationId xmlns:a16="http://schemas.microsoft.com/office/drawing/2014/main" id="{5AD342EB-2C3F-483C-AC0B-0B869DC81930}"/>
                  </a:ext>
                </a:extLst>
              </p:cNvPr>
              <p:cNvCxnSpPr/>
              <p:nvPr/>
            </p:nvCxnSpPr>
            <p:spPr>
              <a:xfrm flipV="1">
                <a:off x="4239045" y="1024569"/>
                <a:ext cx="1419160" cy="1389474"/>
              </a:xfrm>
              <a:prstGeom prst="bentConnector3">
                <a:avLst>
                  <a:gd name="adj1" fmla="val 44830"/>
                </a:avLst>
              </a:prstGeom>
              <a:grpFill/>
              <a:ln w="38100">
                <a:solidFill>
                  <a:schemeClr val="tx1">
                    <a:lumMod val="65000"/>
                    <a:lumOff val="3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Elbow Connector 80">
                <a:extLst>
                  <a:ext uri="{FF2B5EF4-FFF2-40B4-BE49-F238E27FC236}">
                    <a16:creationId xmlns:a16="http://schemas.microsoft.com/office/drawing/2014/main" id="{9DA47065-643B-49AE-ACD4-EA83E4312691}"/>
                  </a:ext>
                </a:extLst>
              </p:cNvPr>
              <p:cNvCxnSpPr/>
              <p:nvPr/>
            </p:nvCxnSpPr>
            <p:spPr>
              <a:xfrm>
                <a:off x="4022443" y="2414042"/>
                <a:ext cx="1635763" cy="1882811"/>
              </a:xfrm>
              <a:prstGeom prst="bentConnector3">
                <a:avLst>
                  <a:gd name="adj1" fmla="val 52329"/>
                </a:avLst>
              </a:prstGeom>
              <a:grpFill/>
              <a:ln w="38100">
                <a:solidFill>
                  <a:schemeClr val="tx1">
                    <a:lumMod val="65000"/>
                    <a:lumOff val="3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5C1D1BB6-6F21-4C56-9FEE-432268AA5E4D}"/>
                </a:ext>
              </a:extLst>
            </p:cNvPr>
            <p:cNvGrpSpPr/>
            <p:nvPr/>
          </p:nvGrpSpPr>
          <p:grpSpPr>
            <a:xfrm>
              <a:off x="7605160" y="2782827"/>
              <a:ext cx="494121" cy="1886683"/>
              <a:chOff x="5844507" y="2009158"/>
              <a:chExt cx="442949" cy="1691293"/>
            </a:xfrm>
          </p:grpSpPr>
          <p:grpSp>
            <p:nvGrpSpPr>
              <p:cNvPr id="41" name="Group 56">
                <a:extLst>
                  <a:ext uri="{FF2B5EF4-FFF2-40B4-BE49-F238E27FC236}">
                    <a16:creationId xmlns:a16="http://schemas.microsoft.com/office/drawing/2014/main" id="{14B1F9B4-A3BB-4C1F-93E1-8F6D3B0B9024}"/>
                  </a:ext>
                </a:extLst>
              </p:cNvPr>
              <p:cNvGrpSpPr/>
              <p:nvPr/>
            </p:nvGrpSpPr>
            <p:grpSpPr>
              <a:xfrm>
                <a:off x="5853950" y="2403961"/>
                <a:ext cx="424063" cy="316017"/>
                <a:chOff x="7068325" y="2305408"/>
                <a:chExt cx="375198" cy="291290"/>
              </a:xfrm>
            </p:grpSpPr>
            <p:sp>
              <p:nvSpPr>
                <p:cNvPr id="45" name="Freeform 62">
                  <a:extLst>
                    <a:ext uri="{FF2B5EF4-FFF2-40B4-BE49-F238E27FC236}">
                      <a16:creationId xmlns:a16="http://schemas.microsoft.com/office/drawing/2014/main" id="{4018A273-A83C-4AD2-B2B3-B18DEC94F98B}"/>
                    </a:ext>
                  </a:extLst>
                </p:cNvPr>
                <p:cNvSpPr>
                  <a:spLocks noEditPoints="1"/>
                </p:cNvSpPr>
                <p:nvPr/>
              </p:nvSpPr>
              <p:spPr bwMode="auto">
                <a:xfrm>
                  <a:off x="7068325" y="2414495"/>
                  <a:ext cx="186809" cy="182203"/>
                </a:xfrm>
                <a:custGeom>
                  <a:avLst/>
                  <a:gdLst/>
                  <a:ahLst/>
                  <a:cxnLst>
                    <a:cxn ang="0">
                      <a:pos x="0" y="0"/>
                    </a:cxn>
                    <a:cxn ang="0">
                      <a:pos x="0" y="191"/>
                    </a:cxn>
                    <a:cxn ang="0">
                      <a:pos x="40" y="191"/>
                    </a:cxn>
                    <a:cxn ang="0">
                      <a:pos x="40" y="162"/>
                    </a:cxn>
                    <a:cxn ang="0">
                      <a:pos x="96" y="162"/>
                    </a:cxn>
                    <a:cxn ang="0">
                      <a:pos x="96" y="191"/>
                    </a:cxn>
                    <a:cxn ang="0">
                      <a:pos x="136" y="191"/>
                    </a:cxn>
                    <a:cxn ang="0">
                      <a:pos x="136" y="0"/>
                    </a:cxn>
                    <a:cxn ang="0">
                      <a:pos x="0" y="0"/>
                    </a:cxn>
                    <a:cxn ang="0">
                      <a:pos x="40" y="128"/>
                    </a:cxn>
                    <a:cxn ang="0">
                      <a:pos x="17" y="128"/>
                    </a:cxn>
                    <a:cxn ang="0">
                      <a:pos x="17" y="106"/>
                    </a:cxn>
                    <a:cxn ang="0">
                      <a:pos x="40" y="106"/>
                    </a:cxn>
                    <a:cxn ang="0">
                      <a:pos x="40" y="128"/>
                    </a:cxn>
                    <a:cxn ang="0">
                      <a:pos x="40" y="91"/>
                    </a:cxn>
                    <a:cxn ang="0">
                      <a:pos x="17" y="91"/>
                    </a:cxn>
                    <a:cxn ang="0">
                      <a:pos x="17" y="70"/>
                    </a:cxn>
                    <a:cxn ang="0">
                      <a:pos x="40" y="70"/>
                    </a:cxn>
                    <a:cxn ang="0">
                      <a:pos x="40" y="91"/>
                    </a:cxn>
                    <a:cxn ang="0">
                      <a:pos x="40" y="55"/>
                    </a:cxn>
                    <a:cxn ang="0">
                      <a:pos x="17" y="55"/>
                    </a:cxn>
                    <a:cxn ang="0">
                      <a:pos x="17" y="34"/>
                    </a:cxn>
                    <a:cxn ang="0">
                      <a:pos x="40" y="34"/>
                    </a:cxn>
                    <a:cxn ang="0">
                      <a:pos x="40" y="55"/>
                    </a:cxn>
                    <a:cxn ang="0">
                      <a:pos x="79" y="128"/>
                    </a:cxn>
                    <a:cxn ang="0">
                      <a:pos x="55" y="128"/>
                    </a:cxn>
                    <a:cxn ang="0">
                      <a:pos x="55" y="106"/>
                    </a:cxn>
                    <a:cxn ang="0">
                      <a:pos x="79" y="106"/>
                    </a:cxn>
                    <a:cxn ang="0">
                      <a:pos x="79" y="128"/>
                    </a:cxn>
                    <a:cxn ang="0">
                      <a:pos x="79" y="91"/>
                    </a:cxn>
                    <a:cxn ang="0">
                      <a:pos x="55" y="91"/>
                    </a:cxn>
                    <a:cxn ang="0">
                      <a:pos x="55" y="70"/>
                    </a:cxn>
                    <a:cxn ang="0">
                      <a:pos x="79" y="70"/>
                    </a:cxn>
                    <a:cxn ang="0">
                      <a:pos x="79" y="91"/>
                    </a:cxn>
                    <a:cxn ang="0">
                      <a:pos x="79" y="55"/>
                    </a:cxn>
                    <a:cxn ang="0">
                      <a:pos x="55" y="55"/>
                    </a:cxn>
                    <a:cxn ang="0">
                      <a:pos x="55" y="34"/>
                    </a:cxn>
                    <a:cxn ang="0">
                      <a:pos x="79" y="34"/>
                    </a:cxn>
                    <a:cxn ang="0">
                      <a:pos x="79" y="55"/>
                    </a:cxn>
                    <a:cxn ang="0">
                      <a:pos x="117" y="128"/>
                    </a:cxn>
                    <a:cxn ang="0">
                      <a:pos x="96" y="128"/>
                    </a:cxn>
                    <a:cxn ang="0">
                      <a:pos x="96" y="106"/>
                    </a:cxn>
                    <a:cxn ang="0">
                      <a:pos x="117" y="106"/>
                    </a:cxn>
                    <a:cxn ang="0">
                      <a:pos x="117" y="128"/>
                    </a:cxn>
                    <a:cxn ang="0">
                      <a:pos x="117" y="91"/>
                    </a:cxn>
                    <a:cxn ang="0">
                      <a:pos x="96" y="91"/>
                    </a:cxn>
                    <a:cxn ang="0">
                      <a:pos x="96" y="70"/>
                    </a:cxn>
                    <a:cxn ang="0">
                      <a:pos x="117" y="70"/>
                    </a:cxn>
                    <a:cxn ang="0">
                      <a:pos x="117" y="91"/>
                    </a:cxn>
                    <a:cxn ang="0">
                      <a:pos x="117" y="55"/>
                    </a:cxn>
                    <a:cxn ang="0">
                      <a:pos x="96" y="55"/>
                    </a:cxn>
                    <a:cxn ang="0">
                      <a:pos x="96" y="34"/>
                    </a:cxn>
                    <a:cxn ang="0">
                      <a:pos x="117" y="34"/>
                    </a:cxn>
                    <a:cxn ang="0">
                      <a:pos x="117" y="55"/>
                    </a:cxn>
                  </a:cxnLst>
                  <a:rect l="0" t="0" r="r" b="b"/>
                  <a:pathLst>
                    <a:path w="136" h="191">
                      <a:moveTo>
                        <a:pt x="0" y="0"/>
                      </a:moveTo>
                      <a:lnTo>
                        <a:pt x="0" y="191"/>
                      </a:lnTo>
                      <a:lnTo>
                        <a:pt x="40" y="191"/>
                      </a:lnTo>
                      <a:lnTo>
                        <a:pt x="40" y="162"/>
                      </a:lnTo>
                      <a:lnTo>
                        <a:pt x="96" y="162"/>
                      </a:lnTo>
                      <a:lnTo>
                        <a:pt x="96" y="191"/>
                      </a:lnTo>
                      <a:lnTo>
                        <a:pt x="136" y="191"/>
                      </a:lnTo>
                      <a:lnTo>
                        <a:pt x="136" y="0"/>
                      </a:lnTo>
                      <a:lnTo>
                        <a:pt x="0" y="0"/>
                      </a:lnTo>
                      <a:close/>
                      <a:moveTo>
                        <a:pt x="40" y="128"/>
                      </a:moveTo>
                      <a:lnTo>
                        <a:pt x="17" y="128"/>
                      </a:lnTo>
                      <a:lnTo>
                        <a:pt x="17" y="106"/>
                      </a:lnTo>
                      <a:lnTo>
                        <a:pt x="40" y="106"/>
                      </a:lnTo>
                      <a:lnTo>
                        <a:pt x="40" y="128"/>
                      </a:lnTo>
                      <a:close/>
                      <a:moveTo>
                        <a:pt x="40" y="91"/>
                      </a:moveTo>
                      <a:lnTo>
                        <a:pt x="17" y="91"/>
                      </a:lnTo>
                      <a:lnTo>
                        <a:pt x="17" y="70"/>
                      </a:lnTo>
                      <a:lnTo>
                        <a:pt x="40" y="70"/>
                      </a:lnTo>
                      <a:lnTo>
                        <a:pt x="40" y="91"/>
                      </a:lnTo>
                      <a:close/>
                      <a:moveTo>
                        <a:pt x="40" y="55"/>
                      </a:moveTo>
                      <a:lnTo>
                        <a:pt x="17" y="55"/>
                      </a:lnTo>
                      <a:lnTo>
                        <a:pt x="17" y="34"/>
                      </a:lnTo>
                      <a:lnTo>
                        <a:pt x="40" y="34"/>
                      </a:lnTo>
                      <a:lnTo>
                        <a:pt x="40" y="55"/>
                      </a:lnTo>
                      <a:close/>
                      <a:moveTo>
                        <a:pt x="79" y="128"/>
                      </a:moveTo>
                      <a:lnTo>
                        <a:pt x="55" y="128"/>
                      </a:lnTo>
                      <a:lnTo>
                        <a:pt x="55" y="106"/>
                      </a:lnTo>
                      <a:lnTo>
                        <a:pt x="79" y="106"/>
                      </a:lnTo>
                      <a:lnTo>
                        <a:pt x="79" y="128"/>
                      </a:lnTo>
                      <a:close/>
                      <a:moveTo>
                        <a:pt x="79" y="91"/>
                      </a:moveTo>
                      <a:lnTo>
                        <a:pt x="55" y="91"/>
                      </a:lnTo>
                      <a:lnTo>
                        <a:pt x="55" y="70"/>
                      </a:lnTo>
                      <a:lnTo>
                        <a:pt x="79" y="70"/>
                      </a:lnTo>
                      <a:lnTo>
                        <a:pt x="79" y="91"/>
                      </a:lnTo>
                      <a:close/>
                      <a:moveTo>
                        <a:pt x="79" y="55"/>
                      </a:moveTo>
                      <a:lnTo>
                        <a:pt x="55" y="55"/>
                      </a:lnTo>
                      <a:lnTo>
                        <a:pt x="55" y="34"/>
                      </a:lnTo>
                      <a:lnTo>
                        <a:pt x="79" y="34"/>
                      </a:lnTo>
                      <a:lnTo>
                        <a:pt x="79" y="55"/>
                      </a:lnTo>
                      <a:close/>
                      <a:moveTo>
                        <a:pt x="117" y="128"/>
                      </a:moveTo>
                      <a:lnTo>
                        <a:pt x="96" y="128"/>
                      </a:lnTo>
                      <a:lnTo>
                        <a:pt x="96" y="106"/>
                      </a:lnTo>
                      <a:lnTo>
                        <a:pt x="117" y="106"/>
                      </a:lnTo>
                      <a:lnTo>
                        <a:pt x="117" y="128"/>
                      </a:lnTo>
                      <a:close/>
                      <a:moveTo>
                        <a:pt x="117" y="91"/>
                      </a:moveTo>
                      <a:lnTo>
                        <a:pt x="96" y="91"/>
                      </a:lnTo>
                      <a:lnTo>
                        <a:pt x="96" y="70"/>
                      </a:lnTo>
                      <a:lnTo>
                        <a:pt x="117" y="70"/>
                      </a:lnTo>
                      <a:lnTo>
                        <a:pt x="117" y="91"/>
                      </a:lnTo>
                      <a:close/>
                      <a:moveTo>
                        <a:pt x="117" y="55"/>
                      </a:moveTo>
                      <a:lnTo>
                        <a:pt x="96" y="55"/>
                      </a:lnTo>
                      <a:lnTo>
                        <a:pt x="96" y="34"/>
                      </a:lnTo>
                      <a:lnTo>
                        <a:pt x="117" y="34"/>
                      </a:lnTo>
                      <a:lnTo>
                        <a:pt x="117" y="55"/>
                      </a:ln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1" dirty="0"/>
                </a:p>
              </p:txBody>
            </p:sp>
            <p:sp>
              <p:nvSpPr>
                <p:cNvPr id="46" name="Freeform 67">
                  <a:extLst>
                    <a:ext uri="{FF2B5EF4-FFF2-40B4-BE49-F238E27FC236}">
                      <a16:creationId xmlns:a16="http://schemas.microsoft.com/office/drawing/2014/main" id="{1903B725-C9F5-4B90-BD97-D87C460BA656}"/>
                    </a:ext>
                  </a:extLst>
                </p:cNvPr>
                <p:cNvSpPr>
                  <a:spLocks noEditPoints="1"/>
                </p:cNvSpPr>
                <p:nvPr/>
              </p:nvSpPr>
              <p:spPr bwMode="auto">
                <a:xfrm>
                  <a:off x="7308910" y="2305408"/>
                  <a:ext cx="134613" cy="288090"/>
                </a:xfrm>
                <a:custGeom>
                  <a:avLst/>
                  <a:gdLst/>
                  <a:ahLst/>
                  <a:cxnLst>
                    <a:cxn ang="0">
                      <a:pos x="0" y="302"/>
                    </a:cxn>
                    <a:cxn ang="0">
                      <a:pos x="32" y="273"/>
                    </a:cxn>
                    <a:cxn ang="0">
                      <a:pos x="66" y="302"/>
                    </a:cxn>
                    <a:cxn ang="0">
                      <a:pos x="98" y="0"/>
                    </a:cxn>
                    <a:cxn ang="0">
                      <a:pos x="41" y="239"/>
                    </a:cxn>
                    <a:cxn ang="0">
                      <a:pos x="19" y="217"/>
                    </a:cxn>
                    <a:cxn ang="0">
                      <a:pos x="41" y="239"/>
                    </a:cxn>
                    <a:cxn ang="0">
                      <a:pos x="19" y="202"/>
                    </a:cxn>
                    <a:cxn ang="0">
                      <a:pos x="41" y="181"/>
                    </a:cxn>
                    <a:cxn ang="0">
                      <a:pos x="41" y="166"/>
                    </a:cxn>
                    <a:cxn ang="0">
                      <a:pos x="19" y="145"/>
                    </a:cxn>
                    <a:cxn ang="0">
                      <a:pos x="41" y="166"/>
                    </a:cxn>
                    <a:cxn ang="0">
                      <a:pos x="19" y="130"/>
                    </a:cxn>
                    <a:cxn ang="0">
                      <a:pos x="41" y="109"/>
                    </a:cxn>
                    <a:cxn ang="0">
                      <a:pos x="41" y="94"/>
                    </a:cxn>
                    <a:cxn ang="0">
                      <a:pos x="19" y="73"/>
                    </a:cxn>
                    <a:cxn ang="0">
                      <a:pos x="41" y="94"/>
                    </a:cxn>
                    <a:cxn ang="0">
                      <a:pos x="19" y="58"/>
                    </a:cxn>
                    <a:cxn ang="0">
                      <a:pos x="41" y="36"/>
                    </a:cxn>
                    <a:cxn ang="0">
                      <a:pos x="79" y="239"/>
                    </a:cxn>
                    <a:cxn ang="0">
                      <a:pos x="58" y="217"/>
                    </a:cxn>
                    <a:cxn ang="0">
                      <a:pos x="79" y="239"/>
                    </a:cxn>
                    <a:cxn ang="0">
                      <a:pos x="58" y="202"/>
                    </a:cxn>
                    <a:cxn ang="0">
                      <a:pos x="79" y="181"/>
                    </a:cxn>
                    <a:cxn ang="0">
                      <a:pos x="79" y="166"/>
                    </a:cxn>
                    <a:cxn ang="0">
                      <a:pos x="58" y="145"/>
                    </a:cxn>
                    <a:cxn ang="0">
                      <a:pos x="79" y="166"/>
                    </a:cxn>
                    <a:cxn ang="0">
                      <a:pos x="58" y="130"/>
                    </a:cxn>
                    <a:cxn ang="0">
                      <a:pos x="79" y="109"/>
                    </a:cxn>
                    <a:cxn ang="0">
                      <a:pos x="79" y="94"/>
                    </a:cxn>
                    <a:cxn ang="0">
                      <a:pos x="58" y="73"/>
                    </a:cxn>
                    <a:cxn ang="0">
                      <a:pos x="79" y="94"/>
                    </a:cxn>
                    <a:cxn ang="0">
                      <a:pos x="58" y="58"/>
                    </a:cxn>
                    <a:cxn ang="0">
                      <a:pos x="79" y="36"/>
                    </a:cxn>
                  </a:cxnLst>
                  <a:rect l="0" t="0" r="r" b="b"/>
                  <a:pathLst>
                    <a:path w="98" h="302">
                      <a:moveTo>
                        <a:pt x="0" y="0"/>
                      </a:moveTo>
                      <a:lnTo>
                        <a:pt x="0" y="302"/>
                      </a:lnTo>
                      <a:lnTo>
                        <a:pt x="32" y="302"/>
                      </a:lnTo>
                      <a:lnTo>
                        <a:pt x="32" y="273"/>
                      </a:lnTo>
                      <a:lnTo>
                        <a:pt x="66" y="273"/>
                      </a:lnTo>
                      <a:lnTo>
                        <a:pt x="66" y="302"/>
                      </a:lnTo>
                      <a:lnTo>
                        <a:pt x="98" y="302"/>
                      </a:lnTo>
                      <a:lnTo>
                        <a:pt x="98" y="0"/>
                      </a:lnTo>
                      <a:lnTo>
                        <a:pt x="0" y="0"/>
                      </a:lnTo>
                      <a:close/>
                      <a:moveTo>
                        <a:pt x="41" y="239"/>
                      </a:moveTo>
                      <a:lnTo>
                        <a:pt x="19" y="239"/>
                      </a:lnTo>
                      <a:lnTo>
                        <a:pt x="19" y="217"/>
                      </a:lnTo>
                      <a:lnTo>
                        <a:pt x="41" y="217"/>
                      </a:lnTo>
                      <a:lnTo>
                        <a:pt x="41" y="239"/>
                      </a:lnTo>
                      <a:close/>
                      <a:moveTo>
                        <a:pt x="41" y="202"/>
                      </a:moveTo>
                      <a:lnTo>
                        <a:pt x="19" y="202"/>
                      </a:lnTo>
                      <a:lnTo>
                        <a:pt x="19" y="181"/>
                      </a:lnTo>
                      <a:lnTo>
                        <a:pt x="41" y="181"/>
                      </a:lnTo>
                      <a:lnTo>
                        <a:pt x="41" y="202"/>
                      </a:lnTo>
                      <a:close/>
                      <a:moveTo>
                        <a:pt x="41" y="166"/>
                      </a:moveTo>
                      <a:lnTo>
                        <a:pt x="19" y="166"/>
                      </a:lnTo>
                      <a:lnTo>
                        <a:pt x="19" y="145"/>
                      </a:lnTo>
                      <a:lnTo>
                        <a:pt x="41" y="145"/>
                      </a:lnTo>
                      <a:lnTo>
                        <a:pt x="41" y="166"/>
                      </a:lnTo>
                      <a:close/>
                      <a:moveTo>
                        <a:pt x="41" y="130"/>
                      </a:moveTo>
                      <a:lnTo>
                        <a:pt x="19" y="130"/>
                      </a:lnTo>
                      <a:lnTo>
                        <a:pt x="19" y="109"/>
                      </a:lnTo>
                      <a:lnTo>
                        <a:pt x="41" y="109"/>
                      </a:lnTo>
                      <a:lnTo>
                        <a:pt x="41" y="130"/>
                      </a:lnTo>
                      <a:close/>
                      <a:moveTo>
                        <a:pt x="41" y="94"/>
                      </a:moveTo>
                      <a:lnTo>
                        <a:pt x="19" y="94"/>
                      </a:lnTo>
                      <a:lnTo>
                        <a:pt x="19" y="73"/>
                      </a:lnTo>
                      <a:lnTo>
                        <a:pt x="41" y="73"/>
                      </a:lnTo>
                      <a:lnTo>
                        <a:pt x="41" y="94"/>
                      </a:lnTo>
                      <a:close/>
                      <a:moveTo>
                        <a:pt x="41" y="58"/>
                      </a:moveTo>
                      <a:lnTo>
                        <a:pt x="19" y="58"/>
                      </a:lnTo>
                      <a:lnTo>
                        <a:pt x="19" y="36"/>
                      </a:lnTo>
                      <a:lnTo>
                        <a:pt x="41" y="36"/>
                      </a:lnTo>
                      <a:lnTo>
                        <a:pt x="41" y="58"/>
                      </a:lnTo>
                      <a:close/>
                      <a:moveTo>
                        <a:pt x="79" y="239"/>
                      </a:moveTo>
                      <a:lnTo>
                        <a:pt x="58" y="239"/>
                      </a:lnTo>
                      <a:lnTo>
                        <a:pt x="58" y="217"/>
                      </a:lnTo>
                      <a:lnTo>
                        <a:pt x="79" y="217"/>
                      </a:lnTo>
                      <a:lnTo>
                        <a:pt x="79" y="239"/>
                      </a:lnTo>
                      <a:close/>
                      <a:moveTo>
                        <a:pt x="79" y="202"/>
                      </a:moveTo>
                      <a:lnTo>
                        <a:pt x="58" y="202"/>
                      </a:lnTo>
                      <a:lnTo>
                        <a:pt x="58" y="181"/>
                      </a:lnTo>
                      <a:lnTo>
                        <a:pt x="79" y="181"/>
                      </a:lnTo>
                      <a:lnTo>
                        <a:pt x="79" y="202"/>
                      </a:lnTo>
                      <a:close/>
                      <a:moveTo>
                        <a:pt x="79" y="166"/>
                      </a:moveTo>
                      <a:lnTo>
                        <a:pt x="58" y="166"/>
                      </a:lnTo>
                      <a:lnTo>
                        <a:pt x="58" y="145"/>
                      </a:lnTo>
                      <a:lnTo>
                        <a:pt x="79" y="145"/>
                      </a:lnTo>
                      <a:lnTo>
                        <a:pt x="79" y="166"/>
                      </a:lnTo>
                      <a:close/>
                      <a:moveTo>
                        <a:pt x="79" y="130"/>
                      </a:moveTo>
                      <a:lnTo>
                        <a:pt x="58" y="130"/>
                      </a:lnTo>
                      <a:lnTo>
                        <a:pt x="58" y="109"/>
                      </a:lnTo>
                      <a:lnTo>
                        <a:pt x="79" y="109"/>
                      </a:lnTo>
                      <a:lnTo>
                        <a:pt x="79" y="130"/>
                      </a:lnTo>
                      <a:close/>
                      <a:moveTo>
                        <a:pt x="79" y="94"/>
                      </a:moveTo>
                      <a:lnTo>
                        <a:pt x="58" y="94"/>
                      </a:lnTo>
                      <a:lnTo>
                        <a:pt x="58" y="73"/>
                      </a:lnTo>
                      <a:lnTo>
                        <a:pt x="79" y="73"/>
                      </a:lnTo>
                      <a:lnTo>
                        <a:pt x="79" y="94"/>
                      </a:lnTo>
                      <a:close/>
                      <a:moveTo>
                        <a:pt x="79" y="58"/>
                      </a:moveTo>
                      <a:lnTo>
                        <a:pt x="58" y="58"/>
                      </a:lnTo>
                      <a:lnTo>
                        <a:pt x="58" y="36"/>
                      </a:lnTo>
                      <a:lnTo>
                        <a:pt x="79" y="36"/>
                      </a:lnTo>
                      <a:lnTo>
                        <a:pt x="79" y="58"/>
                      </a:ln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1" dirty="0"/>
                </a:p>
              </p:txBody>
            </p:sp>
          </p:grpSp>
          <p:sp>
            <p:nvSpPr>
              <p:cNvPr id="42" name="Freeform 57">
                <a:extLst>
                  <a:ext uri="{FF2B5EF4-FFF2-40B4-BE49-F238E27FC236}">
                    <a16:creationId xmlns:a16="http://schemas.microsoft.com/office/drawing/2014/main" id="{29A163EB-8CA1-442B-9D21-9C142445957E}"/>
                  </a:ext>
                </a:extLst>
              </p:cNvPr>
              <p:cNvSpPr>
                <a:spLocks noEditPoints="1"/>
              </p:cNvSpPr>
              <p:nvPr/>
            </p:nvSpPr>
            <p:spPr bwMode="auto">
              <a:xfrm>
                <a:off x="5896428" y="2009158"/>
                <a:ext cx="339107" cy="239563"/>
              </a:xfrm>
              <a:custGeom>
                <a:avLst/>
                <a:gdLst/>
                <a:ahLst/>
                <a:cxnLst>
                  <a:cxn ang="0">
                    <a:pos x="0" y="0"/>
                  </a:cxn>
                  <a:cxn ang="0">
                    <a:pos x="39" y="237"/>
                  </a:cxn>
                  <a:cxn ang="0">
                    <a:pos x="251" y="266"/>
                  </a:cxn>
                  <a:cxn ang="0">
                    <a:pos x="41" y="203"/>
                  </a:cxn>
                  <a:cxn ang="0">
                    <a:pos x="41" y="181"/>
                  </a:cxn>
                  <a:cxn ang="0">
                    <a:pos x="17" y="166"/>
                  </a:cxn>
                  <a:cxn ang="0">
                    <a:pos x="41" y="166"/>
                  </a:cxn>
                  <a:cxn ang="0">
                    <a:pos x="17" y="109"/>
                  </a:cxn>
                  <a:cxn ang="0">
                    <a:pos x="41" y="94"/>
                  </a:cxn>
                  <a:cxn ang="0">
                    <a:pos x="41" y="73"/>
                  </a:cxn>
                  <a:cxn ang="0">
                    <a:pos x="17" y="58"/>
                  </a:cxn>
                  <a:cxn ang="0">
                    <a:pos x="41" y="58"/>
                  </a:cxn>
                  <a:cxn ang="0">
                    <a:pos x="56" y="181"/>
                  </a:cxn>
                  <a:cxn ang="0">
                    <a:pos x="79" y="166"/>
                  </a:cxn>
                  <a:cxn ang="0">
                    <a:pos x="79" y="145"/>
                  </a:cxn>
                  <a:cxn ang="0">
                    <a:pos x="56" y="130"/>
                  </a:cxn>
                  <a:cxn ang="0">
                    <a:pos x="79" y="130"/>
                  </a:cxn>
                  <a:cxn ang="0">
                    <a:pos x="56" y="73"/>
                  </a:cxn>
                  <a:cxn ang="0">
                    <a:pos x="79" y="58"/>
                  </a:cxn>
                  <a:cxn ang="0">
                    <a:pos x="79" y="37"/>
                  </a:cxn>
                  <a:cxn ang="0">
                    <a:pos x="94" y="203"/>
                  </a:cxn>
                  <a:cxn ang="0">
                    <a:pos x="117" y="203"/>
                  </a:cxn>
                  <a:cxn ang="0">
                    <a:pos x="94" y="145"/>
                  </a:cxn>
                  <a:cxn ang="0">
                    <a:pos x="117" y="130"/>
                  </a:cxn>
                  <a:cxn ang="0">
                    <a:pos x="117" y="109"/>
                  </a:cxn>
                  <a:cxn ang="0">
                    <a:pos x="117" y="94"/>
                  </a:cxn>
                  <a:cxn ang="0">
                    <a:pos x="117" y="73"/>
                  </a:cxn>
                  <a:cxn ang="0">
                    <a:pos x="94" y="58"/>
                  </a:cxn>
                  <a:cxn ang="0">
                    <a:pos x="117" y="58"/>
                  </a:cxn>
                  <a:cxn ang="0">
                    <a:pos x="134" y="181"/>
                  </a:cxn>
                  <a:cxn ang="0">
                    <a:pos x="156" y="166"/>
                  </a:cxn>
                  <a:cxn ang="0">
                    <a:pos x="156" y="145"/>
                  </a:cxn>
                  <a:cxn ang="0">
                    <a:pos x="134" y="130"/>
                  </a:cxn>
                  <a:cxn ang="0">
                    <a:pos x="156" y="130"/>
                  </a:cxn>
                  <a:cxn ang="0">
                    <a:pos x="173" y="181"/>
                  </a:cxn>
                  <a:cxn ang="0">
                    <a:pos x="194" y="166"/>
                  </a:cxn>
                  <a:cxn ang="0">
                    <a:pos x="194" y="145"/>
                  </a:cxn>
                  <a:cxn ang="0">
                    <a:pos x="173" y="130"/>
                  </a:cxn>
                  <a:cxn ang="0">
                    <a:pos x="194" y="130"/>
                  </a:cxn>
                  <a:cxn ang="0">
                    <a:pos x="211" y="181"/>
                  </a:cxn>
                  <a:cxn ang="0">
                    <a:pos x="232" y="166"/>
                  </a:cxn>
                  <a:cxn ang="0">
                    <a:pos x="232" y="145"/>
                  </a:cxn>
                  <a:cxn ang="0">
                    <a:pos x="211" y="130"/>
                  </a:cxn>
                  <a:cxn ang="0">
                    <a:pos x="232" y="130"/>
                  </a:cxn>
                </a:cxnLst>
                <a:rect l="0" t="0" r="r" b="b"/>
                <a:pathLst>
                  <a:path w="251" h="266">
                    <a:moveTo>
                      <a:pt x="134" y="75"/>
                    </a:moveTo>
                    <a:lnTo>
                      <a:pt x="134" y="0"/>
                    </a:lnTo>
                    <a:lnTo>
                      <a:pt x="0" y="0"/>
                    </a:lnTo>
                    <a:lnTo>
                      <a:pt x="0" y="266"/>
                    </a:lnTo>
                    <a:lnTo>
                      <a:pt x="39" y="266"/>
                    </a:lnTo>
                    <a:lnTo>
                      <a:pt x="39" y="237"/>
                    </a:lnTo>
                    <a:lnTo>
                      <a:pt x="96" y="237"/>
                    </a:lnTo>
                    <a:lnTo>
                      <a:pt x="96" y="266"/>
                    </a:lnTo>
                    <a:lnTo>
                      <a:pt x="251" y="266"/>
                    </a:lnTo>
                    <a:lnTo>
                      <a:pt x="251" y="75"/>
                    </a:lnTo>
                    <a:lnTo>
                      <a:pt x="134" y="75"/>
                    </a:lnTo>
                    <a:close/>
                    <a:moveTo>
                      <a:pt x="41" y="203"/>
                    </a:moveTo>
                    <a:lnTo>
                      <a:pt x="17" y="203"/>
                    </a:lnTo>
                    <a:lnTo>
                      <a:pt x="17" y="181"/>
                    </a:lnTo>
                    <a:lnTo>
                      <a:pt x="41" y="181"/>
                    </a:lnTo>
                    <a:lnTo>
                      <a:pt x="41" y="203"/>
                    </a:lnTo>
                    <a:close/>
                    <a:moveTo>
                      <a:pt x="41" y="166"/>
                    </a:moveTo>
                    <a:lnTo>
                      <a:pt x="17" y="166"/>
                    </a:lnTo>
                    <a:lnTo>
                      <a:pt x="17" y="145"/>
                    </a:lnTo>
                    <a:lnTo>
                      <a:pt x="41" y="145"/>
                    </a:lnTo>
                    <a:lnTo>
                      <a:pt x="41" y="166"/>
                    </a:lnTo>
                    <a:close/>
                    <a:moveTo>
                      <a:pt x="41" y="130"/>
                    </a:moveTo>
                    <a:lnTo>
                      <a:pt x="17" y="130"/>
                    </a:lnTo>
                    <a:lnTo>
                      <a:pt x="17" y="109"/>
                    </a:lnTo>
                    <a:lnTo>
                      <a:pt x="41" y="109"/>
                    </a:lnTo>
                    <a:lnTo>
                      <a:pt x="41" y="130"/>
                    </a:lnTo>
                    <a:close/>
                    <a:moveTo>
                      <a:pt x="41" y="94"/>
                    </a:moveTo>
                    <a:lnTo>
                      <a:pt x="17" y="94"/>
                    </a:lnTo>
                    <a:lnTo>
                      <a:pt x="17" y="73"/>
                    </a:lnTo>
                    <a:lnTo>
                      <a:pt x="41" y="73"/>
                    </a:lnTo>
                    <a:lnTo>
                      <a:pt x="41" y="94"/>
                    </a:lnTo>
                    <a:close/>
                    <a:moveTo>
                      <a:pt x="41" y="58"/>
                    </a:moveTo>
                    <a:lnTo>
                      <a:pt x="17" y="58"/>
                    </a:lnTo>
                    <a:lnTo>
                      <a:pt x="17" y="37"/>
                    </a:lnTo>
                    <a:lnTo>
                      <a:pt x="41" y="37"/>
                    </a:lnTo>
                    <a:lnTo>
                      <a:pt x="41" y="58"/>
                    </a:lnTo>
                    <a:close/>
                    <a:moveTo>
                      <a:pt x="79" y="203"/>
                    </a:moveTo>
                    <a:lnTo>
                      <a:pt x="56" y="203"/>
                    </a:lnTo>
                    <a:lnTo>
                      <a:pt x="56" y="181"/>
                    </a:lnTo>
                    <a:lnTo>
                      <a:pt x="79" y="181"/>
                    </a:lnTo>
                    <a:lnTo>
                      <a:pt x="79" y="203"/>
                    </a:lnTo>
                    <a:close/>
                    <a:moveTo>
                      <a:pt x="79" y="166"/>
                    </a:moveTo>
                    <a:lnTo>
                      <a:pt x="56" y="166"/>
                    </a:lnTo>
                    <a:lnTo>
                      <a:pt x="56" y="145"/>
                    </a:lnTo>
                    <a:lnTo>
                      <a:pt x="79" y="145"/>
                    </a:lnTo>
                    <a:lnTo>
                      <a:pt x="79" y="166"/>
                    </a:lnTo>
                    <a:close/>
                    <a:moveTo>
                      <a:pt x="79" y="130"/>
                    </a:moveTo>
                    <a:lnTo>
                      <a:pt x="56" y="130"/>
                    </a:lnTo>
                    <a:lnTo>
                      <a:pt x="56" y="109"/>
                    </a:lnTo>
                    <a:lnTo>
                      <a:pt x="79" y="109"/>
                    </a:lnTo>
                    <a:lnTo>
                      <a:pt x="79" y="130"/>
                    </a:lnTo>
                    <a:close/>
                    <a:moveTo>
                      <a:pt x="79" y="94"/>
                    </a:moveTo>
                    <a:lnTo>
                      <a:pt x="56" y="94"/>
                    </a:lnTo>
                    <a:lnTo>
                      <a:pt x="56" y="73"/>
                    </a:lnTo>
                    <a:lnTo>
                      <a:pt x="79" y="73"/>
                    </a:lnTo>
                    <a:lnTo>
                      <a:pt x="79" y="94"/>
                    </a:lnTo>
                    <a:close/>
                    <a:moveTo>
                      <a:pt x="79" y="58"/>
                    </a:moveTo>
                    <a:lnTo>
                      <a:pt x="56" y="58"/>
                    </a:lnTo>
                    <a:lnTo>
                      <a:pt x="56" y="37"/>
                    </a:lnTo>
                    <a:lnTo>
                      <a:pt x="79" y="37"/>
                    </a:lnTo>
                    <a:lnTo>
                      <a:pt x="79" y="58"/>
                    </a:lnTo>
                    <a:close/>
                    <a:moveTo>
                      <a:pt x="117" y="203"/>
                    </a:moveTo>
                    <a:lnTo>
                      <a:pt x="94" y="203"/>
                    </a:lnTo>
                    <a:lnTo>
                      <a:pt x="94" y="181"/>
                    </a:lnTo>
                    <a:lnTo>
                      <a:pt x="117" y="181"/>
                    </a:lnTo>
                    <a:lnTo>
                      <a:pt x="117" y="203"/>
                    </a:lnTo>
                    <a:close/>
                    <a:moveTo>
                      <a:pt x="117" y="166"/>
                    </a:moveTo>
                    <a:lnTo>
                      <a:pt x="94" y="166"/>
                    </a:lnTo>
                    <a:lnTo>
                      <a:pt x="94" y="145"/>
                    </a:lnTo>
                    <a:lnTo>
                      <a:pt x="117" y="145"/>
                    </a:lnTo>
                    <a:lnTo>
                      <a:pt x="117" y="166"/>
                    </a:lnTo>
                    <a:close/>
                    <a:moveTo>
                      <a:pt x="117" y="130"/>
                    </a:moveTo>
                    <a:lnTo>
                      <a:pt x="94" y="130"/>
                    </a:lnTo>
                    <a:lnTo>
                      <a:pt x="94" y="109"/>
                    </a:lnTo>
                    <a:lnTo>
                      <a:pt x="117" y="109"/>
                    </a:lnTo>
                    <a:lnTo>
                      <a:pt x="117" y="130"/>
                    </a:lnTo>
                    <a:close/>
                    <a:moveTo>
                      <a:pt x="117" y="73"/>
                    </a:moveTo>
                    <a:lnTo>
                      <a:pt x="117" y="94"/>
                    </a:lnTo>
                    <a:lnTo>
                      <a:pt x="94" y="94"/>
                    </a:lnTo>
                    <a:lnTo>
                      <a:pt x="94" y="73"/>
                    </a:lnTo>
                    <a:lnTo>
                      <a:pt x="117" y="73"/>
                    </a:lnTo>
                    <a:lnTo>
                      <a:pt x="117" y="73"/>
                    </a:lnTo>
                    <a:close/>
                    <a:moveTo>
                      <a:pt x="117" y="58"/>
                    </a:moveTo>
                    <a:lnTo>
                      <a:pt x="94" y="58"/>
                    </a:lnTo>
                    <a:lnTo>
                      <a:pt x="94" y="37"/>
                    </a:lnTo>
                    <a:lnTo>
                      <a:pt x="117" y="37"/>
                    </a:lnTo>
                    <a:lnTo>
                      <a:pt x="117" y="58"/>
                    </a:lnTo>
                    <a:close/>
                    <a:moveTo>
                      <a:pt x="156" y="203"/>
                    </a:moveTo>
                    <a:lnTo>
                      <a:pt x="134" y="203"/>
                    </a:lnTo>
                    <a:lnTo>
                      <a:pt x="134" y="181"/>
                    </a:lnTo>
                    <a:lnTo>
                      <a:pt x="156" y="181"/>
                    </a:lnTo>
                    <a:lnTo>
                      <a:pt x="156" y="203"/>
                    </a:lnTo>
                    <a:close/>
                    <a:moveTo>
                      <a:pt x="156" y="166"/>
                    </a:moveTo>
                    <a:lnTo>
                      <a:pt x="134" y="166"/>
                    </a:lnTo>
                    <a:lnTo>
                      <a:pt x="134" y="145"/>
                    </a:lnTo>
                    <a:lnTo>
                      <a:pt x="156" y="145"/>
                    </a:lnTo>
                    <a:lnTo>
                      <a:pt x="156" y="166"/>
                    </a:lnTo>
                    <a:close/>
                    <a:moveTo>
                      <a:pt x="156" y="130"/>
                    </a:moveTo>
                    <a:lnTo>
                      <a:pt x="134" y="130"/>
                    </a:lnTo>
                    <a:lnTo>
                      <a:pt x="134" y="109"/>
                    </a:lnTo>
                    <a:lnTo>
                      <a:pt x="156" y="109"/>
                    </a:lnTo>
                    <a:lnTo>
                      <a:pt x="156" y="130"/>
                    </a:lnTo>
                    <a:close/>
                    <a:moveTo>
                      <a:pt x="194" y="203"/>
                    </a:moveTo>
                    <a:lnTo>
                      <a:pt x="173" y="203"/>
                    </a:lnTo>
                    <a:lnTo>
                      <a:pt x="173" y="181"/>
                    </a:lnTo>
                    <a:lnTo>
                      <a:pt x="194" y="181"/>
                    </a:lnTo>
                    <a:lnTo>
                      <a:pt x="194" y="203"/>
                    </a:lnTo>
                    <a:close/>
                    <a:moveTo>
                      <a:pt x="194" y="166"/>
                    </a:moveTo>
                    <a:lnTo>
                      <a:pt x="173" y="166"/>
                    </a:lnTo>
                    <a:lnTo>
                      <a:pt x="173" y="145"/>
                    </a:lnTo>
                    <a:lnTo>
                      <a:pt x="194" y="145"/>
                    </a:lnTo>
                    <a:lnTo>
                      <a:pt x="194" y="166"/>
                    </a:lnTo>
                    <a:close/>
                    <a:moveTo>
                      <a:pt x="194" y="130"/>
                    </a:moveTo>
                    <a:lnTo>
                      <a:pt x="173" y="130"/>
                    </a:lnTo>
                    <a:lnTo>
                      <a:pt x="173" y="109"/>
                    </a:lnTo>
                    <a:lnTo>
                      <a:pt x="194" y="109"/>
                    </a:lnTo>
                    <a:lnTo>
                      <a:pt x="194" y="130"/>
                    </a:lnTo>
                    <a:close/>
                    <a:moveTo>
                      <a:pt x="232" y="203"/>
                    </a:moveTo>
                    <a:lnTo>
                      <a:pt x="211" y="203"/>
                    </a:lnTo>
                    <a:lnTo>
                      <a:pt x="211" y="181"/>
                    </a:lnTo>
                    <a:lnTo>
                      <a:pt x="232" y="181"/>
                    </a:lnTo>
                    <a:lnTo>
                      <a:pt x="232" y="203"/>
                    </a:lnTo>
                    <a:close/>
                    <a:moveTo>
                      <a:pt x="232" y="166"/>
                    </a:moveTo>
                    <a:lnTo>
                      <a:pt x="211" y="166"/>
                    </a:lnTo>
                    <a:lnTo>
                      <a:pt x="211" y="145"/>
                    </a:lnTo>
                    <a:lnTo>
                      <a:pt x="232" y="145"/>
                    </a:lnTo>
                    <a:lnTo>
                      <a:pt x="232" y="166"/>
                    </a:lnTo>
                    <a:close/>
                    <a:moveTo>
                      <a:pt x="232" y="130"/>
                    </a:moveTo>
                    <a:lnTo>
                      <a:pt x="211" y="130"/>
                    </a:lnTo>
                    <a:lnTo>
                      <a:pt x="211" y="109"/>
                    </a:lnTo>
                    <a:lnTo>
                      <a:pt x="232" y="109"/>
                    </a:lnTo>
                    <a:lnTo>
                      <a:pt x="232" y="130"/>
                    </a:lnTo>
                    <a:close/>
                  </a:path>
                </a:pathLst>
              </a:custGeom>
              <a:solidFill>
                <a:schemeClr val="tx1"/>
              </a:solidFill>
              <a:ln w="9525">
                <a:noFill/>
                <a:round/>
                <a:headEnd/>
                <a:tailEnd/>
              </a:ln>
            </p:spPr>
            <p:txBody>
              <a:bodyPr vert="horz" wrap="square" lIns="89867" tIns="44933" rIns="89867" bIns="44933" numCol="1" anchor="t" anchorCtr="0" compatLnSpc="1">
                <a:prstTxWarp prst="textNoShape">
                  <a:avLst/>
                </a:prstTxWarp>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1" dirty="0"/>
              </a:p>
            </p:txBody>
          </p:sp>
          <p:sp>
            <p:nvSpPr>
              <p:cNvPr id="43" name="Freeform 58">
                <a:extLst>
                  <a:ext uri="{FF2B5EF4-FFF2-40B4-BE49-F238E27FC236}">
                    <a16:creationId xmlns:a16="http://schemas.microsoft.com/office/drawing/2014/main" id="{47A33531-5183-49E1-B0B4-672E30D1CF51}"/>
                  </a:ext>
                </a:extLst>
              </p:cNvPr>
              <p:cNvSpPr>
                <a:spLocks noEditPoints="1"/>
              </p:cNvSpPr>
              <p:nvPr/>
            </p:nvSpPr>
            <p:spPr bwMode="auto">
              <a:xfrm>
                <a:off x="5858084" y="2845069"/>
                <a:ext cx="415795" cy="296190"/>
              </a:xfrm>
              <a:custGeom>
                <a:avLst/>
                <a:gdLst/>
                <a:ahLst/>
                <a:cxnLst>
                  <a:cxn ang="0">
                    <a:pos x="373" y="0"/>
                  </a:cxn>
                  <a:cxn ang="0">
                    <a:pos x="334" y="219"/>
                  </a:cxn>
                  <a:cxn ang="0">
                    <a:pos x="304" y="32"/>
                  </a:cxn>
                  <a:cxn ang="0">
                    <a:pos x="268" y="219"/>
                  </a:cxn>
                  <a:cxn ang="0">
                    <a:pos x="236" y="32"/>
                  </a:cxn>
                  <a:cxn ang="0">
                    <a:pos x="198" y="219"/>
                  </a:cxn>
                  <a:cxn ang="0">
                    <a:pos x="0" y="405"/>
                  </a:cxn>
                  <a:cxn ang="0">
                    <a:pos x="379" y="219"/>
                  </a:cxn>
                  <a:cxn ang="0">
                    <a:pos x="41" y="349"/>
                  </a:cxn>
                  <a:cxn ang="0">
                    <a:pos x="21" y="332"/>
                  </a:cxn>
                  <a:cxn ang="0">
                    <a:pos x="41" y="349"/>
                  </a:cxn>
                  <a:cxn ang="0">
                    <a:pos x="21" y="313"/>
                  </a:cxn>
                  <a:cxn ang="0">
                    <a:pos x="41" y="296"/>
                  </a:cxn>
                  <a:cxn ang="0">
                    <a:pos x="41" y="277"/>
                  </a:cxn>
                  <a:cxn ang="0">
                    <a:pos x="21" y="260"/>
                  </a:cxn>
                  <a:cxn ang="0">
                    <a:pos x="41" y="277"/>
                  </a:cxn>
                  <a:cxn ang="0">
                    <a:pos x="60" y="349"/>
                  </a:cxn>
                  <a:cxn ang="0">
                    <a:pos x="81" y="332"/>
                  </a:cxn>
                  <a:cxn ang="0">
                    <a:pos x="81" y="313"/>
                  </a:cxn>
                  <a:cxn ang="0">
                    <a:pos x="60" y="296"/>
                  </a:cxn>
                  <a:cxn ang="0">
                    <a:pos x="81" y="313"/>
                  </a:cxn>
                  <a:cxn ang="0">
                    <a:pos x="60" y="277"/>
                  </a:cxn>
                  <a:cxn ang="0">
                    <a:pos x="81" y="260"/>
                  </a:cxn>
                  <a:cxn ang="0">
                    <a:pos x="119" y="349"/>
                  </a:cxn>
                  <a:cxn ang="0">
                    <a:pos x="100" y="332"/>
                  </a:cxn>
                  <a:cxn ang="0">
                    <a:pos x="119" y="349"/>
                  </a:cxn>
                  <a:cxn ang="0">
                    <a:pos x="100" y="313"/>
                  </a:cxn>
                  <a:cxn ang="0">
                    <a:pos x="119" y="296"/>
                  </a:cxn>
                  <a:cxn ang="0">
                    <a:pos x="119" y="277"/>
                  </a:cxn>
                  <a:cxn ang="0">
                    <a:pos x="100" y="260"/>
                  </a:cxn>
                  <a:cxn ang="0">
                    <a:pos x="119" y="277"/>
                  </a:cxn>
                  <a:cxn ang="0">
                    <a:pos x="138" y="349"/>
                  </a:cxn>
                  <a:cxn ang="0">
                    <a:pos x="158" y="332"/>
                  </a:cxn>
                  <a:cxn ang="0">
                    <a:pos x="158" y="313"/>
                  </a:cxn>
                  <a:cxn ang="0">
                    <a:pos x="138" y="296"/>
                  </a:cxn>
                  <a:cxn ang="0">
                    <a:pos x="158" y="313"/>
                  </a:cxn>
                  <a:cxn ang="0">
                    <a:pos x="138" y="277"/>
                  </a:cxn>
                  <a:cxn ang="0">
                    <a:pos x="158" y="260"/>
                  </a:cxn>
                </a:cxnLst>
                <a:rect l="0" t="0" r="r" b="b"/>
                <a:pathLst>
                  <a:path w="379" h="405">
                    <a:moveTo>
                      <a:pt x="379" y="219"/>
                    </a:moveTo>
                    <a:lnTo>
                      <a:pt x="373" y="0"/>
                    </a:lnTo>
                    <a:lnTo>
                      <a:pt x="341" y="0"/>
                    </a:lnTo>
                    <a:lnTo>
                      <a:pt x="334" y="219"/>
                    </a:lnTo>
                    <a:lnTo>
                      <a:pt x="311" y="219"/>
                    </a:lnTo>
                    <a:lnTo>
                      <a:pt x="304" y="32"/>
                    </a:lnTo>
                    <a:lnTo>
                      <a:pt x="275" y="32"/>
                    </a:lnTo>
                    <a:lnTo>
                      <a:pt x="268" y="219"/>
                    </a:lnTo>
                    <a:lnTo>
                      <a:pt x="243" y="219"/>
                    </a:lnTo>
                    <a:lnTo>
                      <a:pt x="236" y="32"/>
                    </a:lnTo>
                    <a:lnTo>
                      <a:pt x="204" y="32"/>
                    </a:lnTo>
                    <a:lnTo>
                      <a:pt x="198" y="219"/>
                    </a:lnTo>
                    <a:lnTo>
                      <a:pt x="0" y="219"/>
                    </a:lnTo>
                    <a:lnTo>
                      <a:pt x="0" y="405"/>
                    </a:lnTo>
                    <a:lnTo>
                      <a:pt x="379" y="405"/>
                    </a:lnTo>
                    <a:lnTo>
                      <a:pt x="379" y="219"/>
                    </a:lnTo>
                    <a:lnTo>
                      <a:pt x="379" y="219"/>
                    </a:lnTo>
                    <a:close/>
                    <a:moveTo>
                      <a:pt x="41" y="349"/>
                    </a:moveTo>
                    <a:lnTo>
                      <a:pt x="21" y="349"/>
                    </a:lnTo>
                    <a:lnTo>
                      <a:pt x="21" y="332"/>
                    </a:lnTo>
                    <a:lnTo>
                      <a:pt x="41" y="332"/>
                    </a:lnTo>
                    <a:lnTo>
                      <a:pt x="41" y="349"/>
                    </a:lnTo>
                    <a:close/>
                    <a:moveTo>
                      <a:pt x="41" y="313"/>
                    </a:moveTo>
                    <a:lnTo>
                      <a:pt x="21" y="313"/>
                    </a:lnTo>
                    <a:lnTo>
                      <a:pt x="21" y="296"/>
                    </a:lnTo>
                    <a:lnTo>
                      <a:pt x="41" y="296"/>
                    </a:lnTo>
                    <a:lnTo>
                      <a:pt x="41" y="313"/>
                    </a:lnTo>
                    <a:close/>
                    <a:moveTo>
                      <a:pt x="41" y="277"/>
                    </a:moveTo>
                    <a:lnTo>
                      <a:pt x="21" y="277"/>
                    </a:lnTo>
                    <a:lnTo>
                      <a:pt x="21" y="260"/>
                    </a:lnTo>
                    <a:lnTo>
                      <a:pt x="41" y="260"/>
                    </a:lnTo>
                    <a:lnTo>
                      <a:pt x="41" y="277"/>
                    </a:lnTo>
                    <a:close/>
                    <a:moveTo>
                      <a:pt x="81" y="349"/>
                    </a:moveTo>
                    <a:lnTo>
                      <a:pt x="60" y="349"/>
                    </a:lnTo>
                    <a:lnTo>
                      <a:pt x="60" y="332"/>
                    </a:lnTo>
                    <a:lnTo>
                      <a:pt x="81" y="332"/>
                    </a:lnTo>
                    <a:lnTo>
                      <a:pt x="81" y="349"/>
                    </a:lnTo>
                    <a:close/>
                    <a:moveTo>
                      <a:pt x="81" y="313"/>
                    </a:moveTo>
                    <a:lnTo>
                      <a:pt x="60" y="313"/>
                    </a:lnTo>
                    <a:lnTo>
                      <a:pt x="60" y="296"/>
                    </a:lnTo>
                    <a:lnTo>
                      <a:pt x="81" y="296"/>
                    </a:lnTo>
                    <a:lnTo>
                      <a:pt x="81" y="313"/>
                    </a:lnTo>
                    <a:close/>
                    <a:moveTo>
                      <a:pt x="81" y="277"/>
                    </a:moveTo>
                    <a:lnTo>
                      <a:pt x="60" y="277"/>
                    </a:lnTo>
                    <a:lnTo>
                      <a:pt x="60" y="260"/>
                    </a:lnTo>
                    <a:lnTo>
                      <a:pt x="81" y="260"/>
                    </a:lnTo>
                    <a:lnTo>
                      <a:pt x="81" y="277"/>
                    </a:lnTo>
                    <a:close/>
                    <a:moveTo>
                      <a:pt x="119" y="349"/>
                    </a:moveTo>
                    <a:lnTo>
                      <a:pt x="100" y="349"/>
                    </a:lnTo>
                    <a:lnTo>
                      <a:pt x="100" y="332"/>
                    </a:lnTo>
                    <a:lnTo>
                      <a:pt x="119" y="332"/>
                    </a:lnTo>
                    <a:lnTo>
                      <a:pt x="119" y="349"/>
                    </a:lnTo>
                    <a:close/>
                    <a:moveTo>
                      <a:pt x="119" y="313"/>
                    </a:moveTo>
                    <a:lnTo>
                      <a:pt x="100" y="313"/>
                    </a:lnTo>
                    <a:lnTo>
                      <a:pt x="100" y="296"/>
                    </a:lnTo>
                    <a:lnTo>
                      <a:pt x="119" y="296"/>
                    </a:lnTo>
                    <a:lnTo>
                      <a:pt x="119" y="313"/>
                    </a:lnTo>
                    <a:close/>
                    <a:moveTo>
                      <a:pt x="119" y="277"/>
                    </a:moveTo>
                    <a:lnTo>
                      <a:pt x="100" y="277"/>
                    </a:lnTo>
                    <a:lnTo>
                      <a:pt x="100" y="260"/>
                    </a:lnTo>
                    <a:lnTo>
                      <a:pt x="119" y="260"/>
                    </a:lnTo>
                    <a:lnTo>
                      <a:pt x="119" y="277"/>
                    </a:lnTo>
                    <a:close/>
                    <a:moveTo>
                      <a:pt x="158" y="349"/>
                    </a:moveTo>
                    <a:lnTo>
                      <a:pt x="138" y="349"/>
                    </a:lnTo>
                    <a:lnTo>
                      <a:pt x="138" y="332"/>
                    </a:lnTo>
                    <a:lnTo>
                      <a:pt x="158" y="332"/>
                    </a:lnTo>
                    <a:lnTo>
                      <a:pt x="158" y="349"/>
                    </a:lnTo>
                    <a:close/>
                    <a:moveTo>
                      <a:pt x="158" y="313"/>
                    </a:moveTo>
                    <a:lnTo>
                      <a:pt x="138" y="313"/>
                    </a:lnTo>
                    <a:lnTo>
                      <a:pt x="138" y="296"/>
                    </a:lnTo>
                    <a:lnTo>
                      <a:pt x="158" y="296"/>
                    </a:lnTo>
                    <a:lnTo>
                      <a:pt x="158" y="313"/>
                    </a:lnTo>
                    <a:close/>
                    <a:moveTo>
                      <a:pt x="158" y="277"/>
                    </a:moveTo>
                    <a:lnTo>
                      <a:pt x="138" y="277"/>
                    </a:lnTo>
                    <a:lnTo>
                      <a:pt x="138" y="260"/>
                    </a:lnTo>
                    <a:lnTo>
                      <a:pt x="158" y="260"/>
                    </a:lnTo>
                    <a:lnTo>
                      <a:pt x="158" y="277"/>
                    </a:lnTo>
                    <a:close/>
                  </a:path>
                </a:pathLst>
              </a:custGeom>
              <a:solidFill>
                <a:schemeClr val="tx1"/>
              </a:solidFill>
              <a:ln w="9525">
                <a:noFill/>
                <a:round/>
                <a:headEnd/>
                <a:tailEnd/>
              </a:ln>
            </p:spPr>
            <p:txBody>
              <a:bodyPr vert="horz" wrap="square" lIns="89867" tIns="44933" rIns="89867" bIns="44933" numCol="1" anchor="t" anchorCtr="0" compatLnSpc="1">
                <a:prstTxWarp prst="textNoShape">
                  <a:avLst/>
                </a:prstTxWarp>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1" dirty="0"/>
              </a:p>
            </p:txBody>
          </p:sp>
          <p:sp>
            <p:nvSpPr>
              <p:cNvPr id="44" name="Freeform 149">
                <a:extLst>
                  <a:ext uri="{FF2B5EF4-FFF2-40B4-BE49-F238E27FC236}">
                    <a16:creationId xmlns:a16="http://schemas.microsoft.com/office/drawing/2014/main" id="{BE0F3AAE-DB61-4217-8E3E-FD296B73679C}"/>
                  </a:ext>
                </a:extLst>
              </p:cNvPr>
              <p:cNvSpPr>
                <a:spLocks noEditPoints="1"/>
              </p:cNvSpPr>
              <p:nvPr/>
            </p:nvSpPr>
            <p:spPr bwMode="auto">
              <a:xfrm>
                <a:off x="5844507" y="3327609"/>
                <a:ext cx="442949" cy="372842"/>
              </a:xfrm>
              <a:custGeom>
                <a:avLst/>
                <a:gdLst/>
                <a:ahLst/>
                <a:cxnLst>
                  <a:cxn ang="0">
                    <a:pos x="159" y="351"/>
                  </a:cxn>
                  <a:cxn ang="0">
                    <a:pos x="260" y="351"/>
                  </a:cxn>
                  <a:cxn ang="0">
                    <a:pos x="0" y="0"/>
                  </a:cxn>
                  <a:cxn ang="0">
                    <a:pos x="30" y="297"/>
                  </a:cxn>
                  <a:cxn ang="0">
                    <a:pos x="68" y="274"/>
                  </a:cxn>
                  <a:cxn ang="0">
                    <a:pos x="68" y="236"/>
                  </a:cxn>
                  <a:cxn ang="0">
                    <a:pos x="30" y="215"/>
                  </a:cxn>
                  <a:cxn ang="0">
                    <a:pos x="68" y="215"/>
                  </a:cxn>
                  <a:cxn ang="0">
                    <a:pos x="30" y="117"/>
                  </a:cxn>
                  <a:cxn ang="0">
                    <a:pos x="68" y="95"/>
                  </a:cxn>
                  <a:cxn ang="0">
                    <a:pos x="68" y="58"/>
                  </a:cxn>
                  <a:cxn ang="0">
                    <a:pos x="94" y="335"/>
                  </a:cxn>
                  <a:cxn ang="0">
                    <a:pos x="132" y="335"/>
                  </a:cxn>
                  <a:cxn ang="0">
                    <a:pos x="94" y="236"/>
                  </a:cxn>
                  <a:cxn ang="0">
                    <a:pos x="132" y="215"/>
                  </a:cxn>
                  <a:cxn ang="0">
                    <a:pos x="132" y="177"/>
                  </a:cxn>
                  <a:cxn ang="0">
                    <a:pos x="94" y="154"/>
                  </a:cxn>
                  <a:cxn ang="0">
                    <a:pos x="132" y="154"/>
                  </a:cxn>
                  <a:cxn ang="0">
                    <a:pos x="94" y="58"/>
                  </a:cxn>
                  <a:cxn ang="0">
                    <a:pos x="194" y="274"/>
                  </a:cxn>
                  <a:cxn ang="0">
                    <a:pos x="194" y="236"/>
                  </a:cxn>
                  <a:cxn ang="0">
                    <a:pos x="157" y="215"/>
                  </a:cxn>
                  <a:cxn ang="0">
                    <a:pos x="194" y="215"/>
                  </a:cxn>
                  <a:cxn ang="0">
                    <a:pos x="157" y="154"/>
                  </a:cxn>
                  <a:cxn ang="0">
                    <a:pos x="194" y="118"/>
                  </a:cxn>
                  <a:cxn ang="0">
                    <a:pos x="157" y="58"/>
                  </a:cxn>
                  <a:cxn ang="0">
                    <a:pos x="260" y="274"/>
                  </a:cxn>
                  <a:cxn ang="0">
                    <a:pos x="260" y="238"/>
                  </a:cxn>
                  <a:cxn ang="0">
                    <a:pos x="223" y="215"/>
                  </a:cxn>
                  <a:cxn ang="0">
                    <a:pos x="260" y="215"/>
                  </a:cxn>
                  <a:cxn ang="0">
                    <a:pos x="223" y="117"/>
                  </a:cxn>
                  <a:cxn ang="0">
                    <a:pos x="260" y="95"/>
                  </a:cxn>
                  <a:cxn ang="0">
                    <a:pos x="260" y="58"/>
                  </a:cxn>
                  <a:cxn ang="0">
                    <a:pos x="323" y="58"/>
                  </a:cxn>
                  <a:cxn ang="0">
                    <a:pos x="285" y="58"/>
                  </a:cxn>
                  <a:cxn ang="0">
                    <a:pos x="323" y="118"/>
                  </a:cxn>
                  <a:cxn ang="0">
                    <a:pos x="285" y="117"/>
                  </a:cxn>
                  <a:cxn ang="0">
                    <a:pos x="287" y="297"/>
                  </a:cxn>
                  <a:cxn ang="0">
                    <a:pos x="325" y="274"/>
                  </a:cxn>
                  <a:cxn ang="0">
                    <a:pos x="325" y="238"/>
                  </a:cxn>
                  <a:cxn ang="0">
                    <a:pos x="287" y="215"/>
                  </a:cxn>
                  <a:cxn ang="0">
                    <a:pos x="325" y="215"/>
                  </a:cxn>
                  <a:cxn ang="0">
                    <a:pos x="350" y="297"/>
                  </a:cxn>
                  <a:cxn ang="0">
                    <a:pos x="387" y="274"/>
                  </a:cxn>
                  <a:cxn ang="0">
                    <a:pos x="387" y="238"/>
                  </a:cxn>
                  <a:cxn ang="0">
                    <a:pos x="350" y="215"/>
                  </a:cxn>
                  <a:cxn ang="0">
                    <a:pos x="387" y="215"/>
                  </a:cxn>
                  <a:cxn ang="0">
                    <a:pos x="350" y="117"/>
                  </a:cxn>
                  <a:cxn ang="0">
                    <a:pos x="387" y="95"/>
                  </a:cxn>
                  <a:cxn ang="0">
                    <a:pos x="387" y="58"/>
                  </a:cxn>
                </a:cxnLst>
                <a:rect l="0" t="0" r="r" b="b"/>
                <a:pathLst>
                  <a:path w="417" h="351">
                    <a:moveTo>
                      <a:pt x="0" y="0"/>
                    </a:moveTo>
                    <a:lnTo>
                      <a:pt x="0" y="351"/>
                    </a:lnTo>
                    <a:lnTo>
                      <a:pt x="159" y="351"/>
                    </a:lnTo>
                    <a:lnTo>
                      <a:pt x="159" y="297"/>
                    </a:lnTo>
                    <a:lnTo>
                      <a:pt x="260" y="297"/>
                    </a:lnTo>
                    <a:lnTo>
                      <a:pt x="260" y="351"/>
                    </a:lnTo>
                    <a:lnTo>
                      <a:pt x="417" y="351"/>
                    </a:lnTo>
                    <a:lnTo>
                      <a:pt x="417" y="0"/>
                    </a:lnTo>
                    <a:lnTo>
                      <a:pt x="0" y="0"/>
                    </a:lnTo>
                    <a:close/>
                    <a:moveTo>
                      <a:pt x="68" y="335"/>
                    </a:moveTo>
                    <a:lnTo>
                      <a:pt x="30" y="335"/>
                    </a:lnTo>
                    <a:lnTo>
                      <a:pt x="30" y="297"/>
                    </a:lnTo>
                    <a:lnTo>
                      <a:pt x="68" y="297"/>
                    </a:lnTo>
                    <a:lnTo>
                      <a:pt x="68" y="335"/>
                    </a:lnTo>
                    <a:close/>
                    <a:moveTo>
                      <a:pt x="68" y="274"/>
                    </a:moveTo>
                    <a:lnTo>
                      <a:pt x="30" y="274"/>
                    </a:lnTo>
                    <a:lnTo>
                      <a:pt x="30" y="236"/>
                    </a:lnTo>
                    <a:lnTo>
                      <a:pt x="68" y="236"/>
                    </a:lnTo>
                    <a:lnTo>
                      <a:pt x="68" y="274"/>
                    </a:lnTo>
                    <a:close/>
                    <a:moveTo>
                      <a:pt x="68" y="215"/>
                    </a:moveTo>
                    <a:lnTo>
                      <a:pt x="30" y="215"/>
                    </a:lnTo>
                    <a:lnTo>
                      <a:pt x="30" y="177"/>
                    </a:lnTo>
                    <a:lnTo>
                      <a:pt x="68" y="177"/>
                    </a:lnTo>
                    <a:lnTo>
                      <a:pt x="68" y="215"/>
                    </a:lnTo>
                    <a:close/>
                    <a:moveTo>
                      <a:pt x="68" y="154"/>
                    </a:moveTo>
                    <a:lnTo>
                      <a:pt x="30" y="154"/>
                    </a:lnTo>
                    <a:lnTo>
                      <a:pt x="30" y="117"/>
                    </a:lnTo>
                    <a:lnTo>
                      <a:pt x="68" y="117"/>
                    </a:lnTo>
                    <a:lnTo>
                      <a:pt x="68" y="154"/>
                    </a:lnTo>
                    <a:close/>
                    <a:moveTo>
                      <a:pt x="68" y="95"/>
                    </a:moveTo>
                    <a:lnTo>
                      <a:pt x="30" y="95"/>
                    </a:lnTo>
                    <a:lnTo>
                      <a:pt x="30" y="58"/>
                    </a:lnTo>
                    <a:lnTo>
                      <a:pt x="68" y="58"/>
                    </a:lnTo>
                    <a:lnTo>
                      <a:pt x="68" y="95"/>
                    </a:lnTo>
                    <a:close/>
                    <a:moveTo>
                      <a:pt x="132" y="335"/>
                    </a:moveTo>
                    <a:lnTo>
                      <a:pt x="94" y="335"/>
                    </a:lnTo>
                    <a:lnTo>
                      <a:pt x="94" y="297"/>
                    </a:lnTo>
                    <a:lnTo>
                      <a:pt x="132" y="297"/>
                    </a:lnTo>
                    <a:lnTo>
                      <a:pt x="132" y="335"/>
                    </a:lnTo>
                    <a:close/>
                    <a:moveTo>
                      <a:pt x="132" y="274"/>
                    </a:moveTo>
                    <a:lnTo>
                      <a:pt x="94" y="274"/>
                    </a:lnTo>
                    <a:lnTo>
                      <a:pt x="94" y="236"/>
                    </a:lnTo>
                    <a:lnTo>
                      <a:pt x="132" y="236"/>
                    </a:lnTo>
                    <a:lnTo>
                      <a:pt x="132" y="274"/>
                    </a:lnTo>
                    <a:close/>
                    <a:moveTo>
                      <a:pt x="132" y="215"/>
                    </a:moveTo>
                    <a:lnTo>
                      <a:pt x="94" y="215"/>
                    </a:lnTo>
                    <a:lnTo>
                      <a:pt x="94" y="177"/>
                    </a:lnTo>
                    <a:lnTo>
                      <a:pt x="132" y="177"/>
                    </a:lnTo>
                    <a:lnTo>
                      <a:pt x="132" y="215"/>
                    </a:lnTo>
                    <a:close/>
                    <a:moveTo>
                      <a:pt x="132" y="154"/>
                    </a:moveTo>
                    <a:lnTo>
                      <a:pt x="94" y="154"/>
                    </a:lnTo>
                    <a:lnTo>
                      <a:pt x="94" y="117"/>
                    </a:lnTo>
                    <a:lnTo>
                      <a:pt x="132" y="117"/>
                    </a:lnTo>
                    <a:lnTo>
                      <a:pt x="132" y="154"/>
                    </a:lnTo>
                    <a:close/>
                    <a:moveTo>
                      <a:pt x="132" y="95"/>
                    </a:moveTo>
                    <a:lnTo>
                      <a:pt x="94" y="95"/>
                    </a:lnTo>
                    <a:lnTo>
                      <a:pt x="94" y="58"/>
                    </a:lnTo>
                    <a:lnTo>
                      <a:pt x="132" y="58"/>
                    </a:lnTo>
                    <a:lnTo>
                      <a:pt x="132" y="95"/>
                    </a:lnTo>
                    <a:close/>
                    <a:moveTo>
                      <a:pt x="194" y="274"/>
                    </a:moveTo>
                    <a:lnTo>
                      <a:pt x="157" y="274"/>
                    </a:lnTo>
                    <a:lnTo>
                      <a:pt x="157" y="236"/>
                    </a:lnTo>
                    <a:lnTo>
                      <a:pt x="194" y="236"/>
                    </a:lnTo>
                    <a:lnTo>
                      <a:pt x="194" y="274"/>
                    </a:lnTo>
                    <a:close/>
                    <a:moveTo>
                      <a:pt x="194" y="215"/>
                    </a:moveTo>
                    <a:lnTo>
                      <a:pt x="157" y="215"/>
                    </a:lnTo>
                    <a:lnTo>
                      <a:pt x="157" y="177"/>
                    </a:lnTo>
                    <a:lnTo>
                      <a:pt x="194" y="177"/>
                    </a:lnTo>
                    <a:lnTo>
                      <a:pt x="194" y="215"/>
                    </a:lnTo>
                    <a:close/>
                    <a:moveTo>
                      <a:pt x="194" y="118"/>
                    </a:moveTo>
                    <a:lnTo>
                      <a:pt x="194" y="154"/>
                    </a:lnTo>
                    <a:lnTo>
                      <a:pt x="157" y="154"/>
                    </a:lnTo>
                    <a:lnTo>
                      <a:pt x="157" y="117"/>
                    </a:lnTo>
                    <a:lnTo>
                      <a:pt x="194" y="117"/>
                    </a:lnTo>
                    <a:lnTo>
                      <a:pt x="194" y="118"/>
                    </a:lnTo>
                    <a:close/>
                    <a:moveTo>
                      <a:pt x="194" y="95"/>
                    </a:moveTo>
                    <a:lnTo>
                      <a:pt x="157" y="95"/>
                    </a:lnTo>
                    <a:lnTo>
                      <a:pt x="157" y="58"/>
                    </a:lnTo>
                    <a:lnTo>
                      <a:pt x="194" y="58"/>
                    </a:lnTo>
                    <a:lnTo>
                      <a:pt x="194" y="95"/>
                    </a:lnTo>
                    <a:close/>
                    <a:moveTo>
                      <a:pt x="260" y="274"/>
                    </a:moveTo>
                    <a:lnTo>
                      <a:pt x="223" y="274"/>
                    </a:lnTo>
                    <a:lnTo>
                      <a:pt x="223" y="238"/>
                    </a:lnTo>
                    <a:lnTo>
                      <a:pt x="260" y="238"/>
                    </a:lnTo>
                    <a:lnTo>
                      <a:pt x="260" y="274"/>
                    </a:lnTo>
                    <a:close/>
                    <a:moveTo>
                      <a:pt x="260" y="215"/>
                    </a:moveTo>
                    <a:lnTo>
                      <a:pt x="223" y="215"/>
                    </a:lnTo>
                    <a:lnTo>
                      <a:pt x="223" y="177"/>
                    </a:lnTo>
                    <a:lnTo>
                      <a:pt x="260" y="177"/>
                    </a:lnTo>
                    <a:lnTo>
                      <a:pt x="260" y="215"/>
                    </a:lnTo>
                    <a:close/>
                    <a:moveTo>
                      <a:pt x="260" y="154"/>
                    </a:moveTo>
                    <a:lnTo>
                      <a:pt x="223" y="154"/>
                    </a:lnTo>
                    <a:lnTo>
                      <a:pt x="223" y="117"/>
                    </a:lnTo>
                    <a:lnTo>
                      <a:pt x="260" y="117"/>
                    </a:lnTo>
                    <a:lnTo>
                      <a:pt x="260" y="154"/>
                    </a:lnTo>
                    <a:close/>
                    <a:moveTo>
                      <a:pt x="260" y="95"/>
                    </a:moveTo>
                    <a:lnTo>
                      <a:pt x="223" y="95"/>
                    </a:lnTo>
                    <a:lnTo>
                      <a:pt x="223" y="58"/>
                    </a:lnTo>
                    <a:lnTo>
                      <a:pt x="260" y="58"/>
                    </a:lnTo>
                    <a:lnTo>
                      <a:pt x="260" y="95"/>
                    </a:lnTo>
                    <a:close/>
                    <a:moveTo>
                      <a:pt x="285" y="58"/>
                    </a:moveTo>
                    <a:lnTo>
                      <a:pt x="323" y="58"/>
                    </a:lnTo>
                    <a:lnTo>
                      <a:pt x="323" y="95"/>
                    </a:lnTo>
                    <a:lnTo>
                      <a:pt x="285" y="95"/>
                    </a:lnTo>
                    <a:lnTo>
                      <a:pt x="285" y="58"/>
                    </a:lnTo>
                    <a:close/>
                    <a:moveTo>
                      <a:pt x="285" y="117"/>
                    </a:moveTo>
                    <a:lnTo>
                      <a:pt x="323" y="117"/>
                    </a:lnTo>
                    <a:lnTo>
                      <a:pt x="323" y="118"/>
                    </a:lnTo>
                    <a:lnTo>
                      <a:pt x="323" y="154"/>
                    </a:lnTo>
                    <a:lnTo>
                      <a:pt x="285" y="154"/>
                    </a:lnTo>
                    <a:lnTo>
                      <a:pt x="285" y="117"/>
                    </a:lnTo>
                    <a:close/>
                    <a:moveTo>
                      <a:pt x="325" y="335"/>
                    </a:moveTo>
                    <a:lnTo>
                      <a:pt x="287" y="335"/>
                    </a:lnTo>
                    <a:lnTo>
                      <a:pt x="287" y="297"/>
                    </a:lnTo>
                    <a:lnTo>
                      <a:pt x="325" y="297"/>
                    </a:lnTo>
                    <a:lnTo>
                      <a:pt x="325" y="335"/>
                    </a:lnTo>
                    <a:close/>
                    <a:moveTo>
                      <a:pt x="325" y="274"/>
                    </a:moveTo>
                    <a:lnTo>
                      <a:pt x="287" y="274"/>
                    </a:lnTo>
                    <a:lnTo>
                      <a:pt x="287" y="238"/>
                    </a:lnTo>
                    <a:lnTo>
                      <a:pt x="325" y="238"/>
                    </a:lnTo>
                    <a:lnTo>
                      <a:pt x="325" y="274"/>
                    </a:lnTo>
                    <a:close/>
                    <a:moveTo>
                      <a:pt x="325" y="215"/>
                    </a:moveTo>
                    <a:lnTo>
                      <a:pt x="287" y="215"/>
                    </a:lnTo>
                    <a:lnTo>
                      <a:pt x="287" y="177"/>
                    </a:lnTo>
                    <a:lnTo>
                      <a:pt x="325" y="177"/>
                    </a:lnTo>
                    <a:lnTo>
                      <a:pt x="325" y="215"/>
                    </a:lnTo>
                    <a:close/>
                    <a:moveTo>
                      <a:pt x="387" y="335"/>
                    </a:moveTo>
                    <a:lnTo>
                      <a:pt x="350" y="335"/>
                    </a:lnTo>
                    <a:lnTo>
                      <a:pt x="350" y="297"/>
                    </a:lnTo>
                    <a:lnTo>
                      <a:pt x="387" y="297"/>
                    </a:lnTo>
                    <a:lnTo>
                      <a:pt x="387" y="335"/>
                    </a:lnTo>
                    <a:close/>
                    <a:moveTo>
                      <a:pt x="387" y="274"/>
                    </a:moveTo>
                    <a:lnTo>
                      <a:pt x="350" y="274"/>
                    </a:lnTo>
                    <a:lnTo>
                      <a:pt x="350" y="238"/>
                    </a:lnTo>
                    <a:lnTo>
                      <a:pt x="387" y="238"/>
                    </a:lnTo>
                    <a:lnTo>
                      <a:pt x="387" y="274"/>
                    </a:lnTo>
                    <a:close/>
                    <a:moveTo>
                      <a:pt x="387" y="215"/>
                    </a:moveTo>
                    <a:lnTo>
                      <a:pt x="350" y="215"/>
                    </a:lnTo>
                    <a:lnTo>
                      <a:pt x="350" y="177"/>
                    </a:lnTo>
                    <a:lnTo>
                      <a:pt x="387" y="177"/>
                    </a:lnTo>
                    <a:lnTo>
                      <a:pt x="387" y="215"/>
                    </a:lnTo>
                    <a:close/>
                    <a:moveTo>
                      <a:pt x="387" y="154"/>
                    </a:moveTo>
                    <a:lnTo>
                      <a:pt x="350" y="154"/>
                    </a:lnTo>
                    <a:lnTo>
                      <a:pt x="350" y="117"/>
                    </a:lnTo>
                    <a:lnTo>
                      <a:pt x="387" y="117"/>
                    </a:lnTo>
                    <a:lnTo>
                      <a:pt x="387" y="154"/>
                    </a:lnTo>
                    <a:close/>
                    <a:moveTo>
                      <a:pt x="387" y="95"/>
                    </a:moveTo>
                    <a:lnTo>
                      <a:pt x="350" y="95"/>
                    </a:lnTo>
                    <a:lnTo>
                      <a:pt x="350" y="58"/>
                    </a:lnTo>
                    <a:lnTo>
                      <a:pt x="387" y="58"/>
                    </a:lnTo>
                    <a:lnTo>
                      <a:pt x="387" y="95"/>
                    </a:ln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p>
                <a:pPr algn="ctr"/>
                <a:endParaRPr lang="en-US" sz="2101" dirty="0">
                  <a:solidFill>
                    <a:srgbClr val="000000"/>
                  </a:solidFill>
                </a:endParaRPr>
              </a:p>
            </p:txBody>
          </p:sp>
        </p:grpSp>
        <p:sp>
          <p:nvSpPr>
            <p:cNvPr id="39" name="Text Box 115">
              <a:extLst>
                <a:ext uri="{FF2B5EF4-FFF2-40B4-BE49-F238E27FC236}">
                  <a16:creationId xmlns:a16="http://schemas.microsoft.com/office/drawing/2014/main" id="{B6DAE2DC-7DE1-47D7-AB62-047E80FF3D1C}"/>
                </a:ext>
              </a:extLst>
            </p:cNvPr>
            <p:cNvSpPr txBox="1">
              <a:spLocks noChangeArrowheads="1"/>
            </p:cNvSpPr>
            <p:nvPr/>
          </p:nvSpPr>
          <p:spPr bwMode="auto">
            <a:xfrm>
              <a:off x="6850590" y="3766533"/>
              <a:ext cx="486113" cy="172355"/>
            </a:xfrm>
            <a:prstGeom prst="rect">
              <a:avLst/>
            </a:prstGeom>
            <a:solidFill>
              <a:schemeClr val="tx1">
                <a:lumMod val="65000"/>
                <a:lumOff val="35000"/>
              </a:schemeClr>
            </a:solidFill>
            <a:ln w="19050">
              <a:noFill/>
              <a:miter lim="800000"/>
              <a:headEnd type="none" w="sm" len="sm"/>
              <a:tailEnd type="none" w="sm" len="sm"/>
            </a:ln>
          </p:spPr>
          <p:txBody>
            <a:bodyPr wrap="square" lIns="24384" tIns="24384" rIns="24384" bIns="24384" anchor="ctr">
              <a:spAutoFit/>
            </a:bodyPr>
            <a:lstStyle>
              <a:lvl1pPr marL="63500" indent="-635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r" eaLnBrk="0" fontAlgn="base" hangingPunct="0">
                <a:spcBef>
                  <a:spcPct val="0"/>
                </a:spcBef>
                <a:spcAft>
                  <a:spcPct val="0"/>
                </a:spcAft>
                <a:defRPr sz="1400">
                  <a:solidFill>
                    <a:schemeClr val="tx1"/>
                  </a:solidFill>
                  <a:latin typeface="Arial" charset="0"/>
                </a:defRPr>
              </a:lvl6pPr>
              <a:lvl7pPr marL="2971800" indent="-228600" algn="r" eaLnBrk="0" fontAlgn="base" hangingPunct="0">
                <a:spcBef>
                  <a:spcPct val="0"/>
                </a:spcBef>
                <a:spcAft>
                  <a:spcPct val="0"/>
                </a:spcAft>
                <a:defRPr sz="1400">
                  <a:solidFill>
                    <a:schemeClr val="tx1"/>
                  </a:solidFill>
                  <a:latin typeface="Arial" charset="0"/>
                </a:defRPr>
              </a:lvl7pPr>
              <a:lvl8pPr marL="3429000" indent="-228600" algn="r" eaLnBrk="0" fontAlgn="base" hangingPunct="0">
                <a:spcBef>
                  <a:spcPct val="0"/>
                </a:spcBef>
                <a:spcAft>
                  <a:spcPct val="0"/>
                </a:spcAft>
                <a:defRPr sz="1400">
                  <a:solidFill>
                    <a:schemeClr val="tx1"/>
                  </a:solidFill>
                  <a:latin typeface="Arial" charset="0"/>
                </a:defRPr>
              </a:lvl8pPr>
              <a:lvl9pPr marL="3886200" indent="-228600" algn="r" eaLnBrk="0" fontAlgn="base" hangingPunct="0">
                <a:spcBef>
                  <a:spcPct val="0"/>
                </a:spcBef>
                <a:spcAft>
                  <a:spcPct val="0"/>
                </a:spcAft>
                <a:defRPr sz="1400">
                  <a:solidFill>
                    <a:schemeClr val="tx1"/>
                  </a:solidFill>
                  <a:latin typeface="Arial" charset="0"/>
                </a:defRPr>
              </a:lvl9pPr>
            </a:lstStyle>
            <a:p>
              <a:pPr algn="ctr" eaLnBrk="1" hangingPunct="1"/>
              <a:r>
                <a:rPr lang="en-US" sz="800" b="1" dirty="0">
                  <a:solidFill>
                    <a:schemeClr val="bg1"/>
                  </a:solidFill>
                </a:rPr>
                <a:t>EDI</a:t>
              </a:r>
            </a:p>
          </p:txBody>
        </p:sp>
        <p:sp>
          <p:nvSpPr>
            <p:cNvPr id="40" name="Freeform 69">
              <a:extLst>
                <a:ext uri="{FF2B5EF4-FFF2-40B4-BE49-F238E27FC236}">
                  <a16:creationId xmlns:a16="http://schemas.microsoft.com/office/drawing/2014/main" id="{177E0B1D-8226-4100-9214-B2F81656D03E}"/>
                </a:ext>
              </a:extLst>
            </p:cNvPr>
            <p:cNvSpPr>
              <a:spLocks noEditPoints="1"/>
            </p:cNvSpPr>
            <p:nvPr/>
          </p:nvSpPr>
          <p:spPr bwMode="auto">
            <a:xfrm>
              <a:off x="2206437" y="3345398"/>
              <a:ext cx="378283" cy="267239"/>
            </a:xfrm>
            <a:custGeom>
              <a:avLst/>
              <a:gdLst/>
              <a:ahLst/>
              <a:cxnLst>
                <a:cxn ang="0">
                  <a:pos x="0" y="0"/>
                </a:cxn>
                <a:cxn ang="0">
                  <a:pos x="39" y="237"/>
                </a:cxn>
                <a:cxn ang="0">
                  <a:pos x="251" y="266"/>
                </a:cxn>
                <a:cxn ang="0">
                  <a:pos x="41" y="203"/>
                </a:cxn>
                <a:cxn ang="0">
                  <a:pos x="41" y="181"/>
                </a:cxn>
                <a:cxn ang="0">
                  <a:pos x="17" y="166"/>
                </a:cxn>
                <a:cxn ang="0">
                  <a:pos x="41" y="166"/>
                </a:cxn>
                <a:cxn ang="0">
                  <a:pos x="17" y="109"/>
                </a:cxn>
                <a:cxn ang="0">
                  <a:pos x="41" y="94"/>
                </a:cxn>
                <a:cxn ang="0">
                  <a:pos x="41" y="73"/>
                </a:cxn>
                <a:cxn ang="0">
                  <a:pos x="17" y="58"/>
                </a:cxn>
                <a:cxn ang="0">
                  <a:pos x="41" y="58"/>
                </a:cxn>
                <a:cxn ang="0">
                  <a:pos x="56" y="181"/>
                </a:cxn>
                <a:cxn ang="0">
                  <a:pos x="79" y="166"/>
                </a:cxn>
                <a:cxn ang="0">
                  <a:pos x="79" y="145"/>
                </a:cxn>
                <a:cxn ang="0">
                  <a:pos x="56" y="130"/>
                </a:cxn>
                <a:cxn ang="0">
                  <a:pos x="79" y="130"/>
                </a:cxn>
                <a:cxn ang="0">
                  <a:pos x="56" y="73"/>
                </a:cxn>
                <a:cxn ang="0">
                  <a:pos x="79" y="58"/>
                </a:cxn>
                <a:cxn ang="0">
                  <a:pos x="79" y="37"/>
                </a:cxn>
                <a:cxn ang="0">
                  <a:pos x="94" y="203"/>
                </a:cxn>
                <a:cxn ang="0">
                  <a:pos x="117" y="203"/>
                </a:cxn>
                <a:cxn ang="0">
                  <a:pos x="94" y="145"/>
                </a:cxn>
                <a:cxn ang="0">
                  <a:pos x="117" y="130"/>
                </a:cxn>
                <a:cxn ang="0">
                  <a:pos x="117" y="109"/>
                </a:cxn>
                <a:cxn ang="0">
                  <a:pos x="117" y="94"/>
                </a:cxn>
                <a:cxn ang="0">
                  <a:pos x="117" y="73"/>
                </a:cxn>
                <a:cxn ang="0">
                  <a:pos x="94" y="58"/>
                </a:cxn>
                <a:cxn ang="0">
                  <a:pos x="117" y="58"/>
                </a:cxn>
                <a:cxn ang="0">
                  <a:pos x="134" y="181"/>
                </a:cxn>
                <a:cxn ang="0">
                  <a:pos x="156" y="166"/>
                </a:cxn>
                <a:cxn ang="0">
                  <a:pos x="156" y="145"/>
                </a:cxn>
                <a:cxn ang="0">
                  <a:pos x="134" y="130"/>
                </a:cxn>
                <a:cxn ang="0">
                  <a:pos x="156" y="130"/>
                </a:cxn>
                <a:cxn ang="0">
                  <a:pos x="173" y="181"/>
                </a:cxn>
                <a:cxn ang="0">
                  <a:pos x="194" y="166"/>
                </a:cxn>
                <a:cxn ang="0">
                  <a:pos x="194" y="145"/>
                </a:cxn>
                <a:cxn ang="0">
                  <a:pos x="173" y="130"/>
                </a:cxn>
                <a:cxn ang="0">
                  <a:pos x="194" y="130"/>
                </a:cxn>
                <a:cxn ang="0">
                  <a:pos x="211" y="181"/>
                </a:cxn>
                <a:cxn ang="0">
                  <a:pos x="232" y="166"/>
                </a:cxn>
                <a:cxn ang="0">
                  <a:pos x="232" y="145"/>
                </a:cxn>
                <a:cxn ang="0">
                  <a:pos x="211" y="130"/>
                </a:cxn>
                <a:cxn ang="0">
                  <a:pos x="232" y="130"/>
                </a:cxn>
              </a:cxnLst>
              <a:rect l="0" t="0" r="r" b="b"/>
              <a:pathLst>
                <a:path w="251" h="266">
                  <a:moveTo>
                    <a:pt x="134" y="75"/>
                  </a:moveTo>
                  <a:lnTo>
                    <a:pt x="134" y="0"/>
                  </a:lnTo>
                  <a:lnTo>
                    <a:pt x="0" y="0"/>
                  </a:lnTo>
                  <a:lnTo>
                    <a:pt x="0" y="266"/>
                  </a:lnTo>
                  <a:lnTo>
                    <a:pt x="39" y="266"/>
                  </a:lnTo>
                  <a:lnTo>
                    <a:pt x="39" y="237"/>
                  </a:lnTo>
                  <a:lnTo>
                    <a:pt x="96" y="237"/>
                  </a:lnTo>
                  <a:lnTo>
                    <a:pt x="96" y="266"/>
                  </a:lnTo>
                  <a:lnTo>
                    <a:pt x="251" y="266"/>
                  </a:lnTo>
                  <a:lnTo>
                    <a:pt x="251" y="75"/>
                  </a:lnTo>
                  <a:lnTo>
                    <a:pt x="134" y="75"/>
                  </a:lnTo>
                  <a:close/>
                  <a:moveTo>
                    <a:pt x="41" y="203"/>
                  </a:moveTo>
                  <a:lnTo>
                    <a:pt x="17" y="203"/>
                  </a:lnTo>
                  <a:lnTo>
                    <a:pt x="17" y="181"/>
                  </a:lnTo>
                  <a:lnTo>
                    <a:pt x="41" y="181"/>
                  </a:lnTo>
                  <a:lnTo>
                    <a:pt x="41" y="203"/>
                  </a:lnTo>
                  <a:close/>
                  <a:moveTo>
                    <a:pt x="41" y="166"/>
                  </a:moveTo>
                  <a:lnTo>
                    <a:pt x="17" y="166"/>
                  </a:lnTo>
                  <a:lnTo>
                    <a:pt x="17" y="145"/>
                  </a:lnTo>
                  <a:lnTo>
                    <a:pt x="41" y="145"/>
                  </a:lnTo>
                  <a:lnTo>
                    <a:pt x="41" y="166"/>
                  </a:lnTo>
                  <a:close/>
                  <a:moveTo>
                    <a:pt x="41" y="130"/>
                  </a:moveTo>
                  <a:lnTo>
                    <a:pt x="17" y="130"/>
                  </a:lnTo>
                  <a:lnTo>
                    <a:pt x="17" y="109"/>
                  </a:lnTo>
                  <a:lnTo>
                    <a:pt x="41" y="109"/>
                  </a:lnTo>
                  <a:lnTo>
                    <a:pt x="41" y="130"/>
                  </a:lnTo>
                  <a:close/>
                  <a:moveTo>
                    <a:pt x="41" y="94"/>
                  </a:moveTo>
                  <a:lnTo>
                    <a:pt x="17" y="94"/>
                  </a:lnTo>
                  <a:lnTo>
                    <a:pt x="17" y="73"/>
                  </a:lnTo>
                  <a:lnTo>
                    <a:pt x="41" y="73"/>
                  </a:lnTo>
                  <a:lnTo>
                    <a:pt x="41" y="94"/>
                  </a:lnTo>
                  <a:close/>
                  <a:moveTo>
                    <a:pt x="41" y="58"/>
                  </a:moveTo>
                  <a:lnTo>
                    <a:pt x="17" y="58"/>
                  </a:lnTo>
                  <a:lnTo>
                    <a:pt x="17" y="37"/>
                  </a:lnTo>
                  <a:lnTo>
                    <a:pt x="41" y="37"/>
                  </a:lnTo>
                  <a:lnTo>
                    <a:pt x="41" y="58"/>
                  </a:lnTo>
                  <a:close/>
                  <a:moveTo>
                    <a:pt x="79" y="203"/>
                  </a:moveTo>
                  <a:lnTo>
                    <a:pt x="56" y="203"/>
                  </a:lnTo>
                  <a:lnTo>
                    <a:pt x="56" y="181"/>
                  </a:lnTo>
                  <a:lnTo>
                    <a:pt x="79" y="181"/>
                  </a:lnTo>
                  <a:lnTo>
                    <a:pt x="79" y="203"/>
                  </a:lnTo>
                  <a:close/>
                  <a:moveTo>
                    <a:pt x="79" y="166"/>
                  </a:moveTo>
                  <a:lnTo>
                    <a:pt x="56" y="166"/>
                  </a:lnTo>
                  <a:lnTo>
                    <a:pt x="56" y="145"/>
                  </a:lnTo>
                  <a:lnTo>
                    <a:pt x="79" y="145"/>
                  </a:lnTo>
                  <a:lnTo>
                    <a:pt x="79" y="166"/>
                  </a:lnTo>
                  <a:close/>
                  <a:moveTo>
                    <a:pt x="79" y="130"/>
                  </a:moveTo>
                  <a:lnTo>
                    <a:pt x="56" y="130"/>
                  </a:lnTo>
                  <a:lnTo>
                    <a:pt x="56" y="109"/>
                  </a:lnTo>
                  <a:lnTo>
                    <a:pt x="79" y="109"/>
                  </a:lnTo>
                  <a:lnTo>
                    <a:pt x="79" y="130"/>
                  </a:lnTo>
                  <a:close/>
                  <a:moveTo>
                    <a:pt x="79" y="94"/>
                  </a:moveTo>
                  <a:lnTo>
                    <a:pt x="56" y="94"/>
                  </a:lnTo>
                  <a:lnTo>
                    <a:pt x="56" y="73"/>
                  </a:lnTo>
                  <a:lnTo>
                    <a:pt x="79" y="73"/>
                  </a:lnTo>
                  <a:lnTo>
                    <a:pt x="79" y="94"/>
                  </a:lnTo>
                  <a:close/>
                  <a:moveTo>
                    <a:pt x="79" y="58"/>
                  </a:moveTo>
                  <a:lnTo>
                    <a:pt x="56" y="58"/>
                  </a:lnTo>
                  <a:lnTo>
                    <a:pt x="56" y="37"/>
                  </a:lnTo>
                  <a:lnTo>
                    <a:pt x="79" y="37"/>
                  </a:lnTo>
                  <a:lnTo>
                    <a:pt x="79" y="58"/>
                  </a:lnTo>
                  <a:close/>
                  <a:moveTo>
                    <a:pt x="117" y="203"/>
                  </a:moveTo>
                  <a:lnTo>
                    <a:pt x="94" y="203"/>
                  </a:lnTo>
                  <a:lnTo>
                    <a:pt x="94" y="181"/>
                  </a:lnTo>
                  <a:lnTo>
                    <a:pt x="117" y="181"/>
                  </a:lnTo>
                  <a:lnTo>
                    <a:pt x="117" y="203"/>
                  </a:lnTo>
                  <a:close/>
                  <a:moveTo>
                    <a:pt x="117" y="166"/>
                  </a:moveTo>
                  <a:lnTo>
                    <a:pt x="94" y="166"/>
                  </a:lnTo>
                  <a:lnTo>
                    <a:pt x="94" y="145"/>
                  </a:lnTo>
                  <a:lnTo>
                    <a:pt x="117" y="145"/>
                  </a:lnTo>
                  <a:lnTo>
                    <a:pt x="117" y="166"/>
                  </a:lnTo>
                  <a:close/>
                  <a:moveTo>
                    <a:pt x="117" y="130"/>
                  </a:moveTo>
                  <a:lnTo>
                    <a:pt x="94" y="130"/>
                  </a:lnTo>
                  <a:lnTo>
                    <a:pt x="94" y="109"/>
                  </a:lnTo>
                  <a:lnTo>
                    <a:pt x="117" y="109"/>
                  </a:lnTo>
                  <a:lnTo>
                    <a:pt x="117" y="130"/>
                  </a:lnTo>
                  <a:close/>
                  <a:moveTo>
                    <a:pt x="117" y="73"/>
                  </a:moveTo>
                  <a:lnTo>
                    <a:pt x="117" y="94"/>
                  </a:lnTo>
                  <a:lnTo>
                    <a:pt x="94" y="94"/>
                  </a:lnTo>
                  <a:lnTo>
                    <a:pt x="94" y="73"/>
                  </a:lnTo>
                  <a:lnTo>
                    <a:pt x="117" y="73"/>
                  </a:lnTo>
                  <a:lnTo>
                    <a:pt x="117" y="73"/>
                  </a:lnTo>
                  <a:close/>
                  <a:moveTo>
                    <a:pt x="117" y="58"/>
                  </a:moveTo>
                  <a:lnTo>
                    <a:pt x="94" y="58"/>
                  </a:lnTo>
                  <a:lnTo>
                    <a:pt x="94" y="37"/>
                  </a:lnTo>
                  <a:lnTo>
                    <a:pt x="117" y="37"/>
                  </a:lnTo>
                  <a:lnTo>
                    <a:pt x="117" y="58"/>
                  </a:lnTo>
                  <a:close/>
                  <a:moveTo>
                    <a:pt x="156" y="203"/>
                  </a:moveTo>
                  <a:lnTo>
                    <a:pt x="134" y="203"/>
                  </a:lnTo>
                  <a:lnTo>
                    <a:pt x="134" y="181"/>
                  </a:lnTo>
                  <a:lnTo>
                    <a:pt x="156" y="181"/>
                  </a:lnTo>
                  <a:lnTo>
                    <a:pt x="156" y="203"/>
                  </a:lnTo>
                  <a:close/>
                  <a:moveTo>
                    <a:pt x="156" y="166"/>
                  </a:moveTo>
                  <a:lnTo>
                    <a:pt x="134" y="166"/>
                  </a:lnTo>
                  <a:lnTo>
                    <a:pt x="134" y="145"/>
                  </a:lnTo>
                  <a:lnTo>
                    <a:pt x="156" y="145"/>
                  </a:lnTo>
                  <a:lnTo>
                    <a:pt x="156" y="166"/>
                  </a:lnTo>
                  <a:close/>
                  <a:moveTo>
                    <a:pt x="156" y="130"/>
                  </a:moveTo>
                  <a:lnTo>
                    <a:pt x="134" y="130"/>
                  </a:lnTo>
                  <a:lnTo>
                    <a:pt x="134" y="109"/>
                  </a:lnTo>
                  <a:lnTo>
                    <a:pt x="156" y="109"/>
                  </a:lnTo>
                  <a:lnTo>
                    <a:pt x="156" y="130"/>
                  </a:lnTo>
                  <a:close/>
                  <a:moveTo>
                    <a:pt x="194" y="203"/>
                  </a:moveTo>
                  <a:lnTo>
                    <a:pt x="173" y="203"/>
                  </a:lnTo>
                  <a:lnTo>
                    <a:pt x="173" y="181"/>
                  </a:lnTo>
                  <a:lnTo>
                    <a:pt x="194" y="181"/>
                  </a:lnTo>
                  <a:lnTo>
                    <a:pt x="194" y="203"/>
                  </a:lnTo>
                  <a:close/>
                  <a:moveTo>
                    <a:pt x="194" y="166"/>
                  </a:moveTo>
                  <a:lnTo>
                    <a:pt x="173" y="166"/>
                  </a:lnTo>
                  <a:lnTo>
                    <a:pt x="173" y="145"/>
                  </a:lnTo>
                  <a:lnTo>
                    <a:pt x="194" y="145"/>
                  </a:lnTo>
                  <a:lnTo>
                    <a:pt x="194" y="166"/>
                  </a:lnTo>
                  <a:close/>
                  <a:moveTo>
                    <a:pt x="194" y="130"/>
                  </a:moveTo>
                  <a:lnTo>
                    <a:pt x="173" y="130"/>
                  </a:lnTo>
                  <a:lnTo>
                    <a:pt x="173" y="109"/>
                  </a:lnTo>
                  <a:lnTo>
                    <a:pt x="194" y="109"/>
                  </a:lnTo>
                  <a:lnTo>
                    <a:pt x="194" y="130"/>
                  </a:lnTo>
                  <a:close/>
                  <a:moveTo>
                    <a:pt x="232" y="203"/>
                  </a:moveTo>
                  <a:lnTo>
                    <a:pt x="211" y="203"/>
                  </a:lnTo>
                  <a:lnTo>
                    <a:pt x="211" y="181"/>
                  </a:lnTo>
                  <a:lnTo>
                    <a:pt x="232" y="181"/>
                  </a:lnTo>
                  <a:lnTo>
                    <a:pt x="232" y="203"/>
                  </a:lnTo>
                  <a:close/>
                  <a:moveTo>
                    <a:pt x="232" y="166"/>
                  </a:moveTo>
                  <a:lnTo>
                    <a:pt x="211" y="166"/>
                  </a:lnTo>
                  <a:lnTo>
                    <a:pt x="211" y="145"/>
                  </a:lnTo>
                  <a:lnTo>
                    <a:pt x="232" y="145"/>
                  </a:lnTo>
                  <a:lnTo>
                    <a:pt x="232" y="166"/>
                  </a:lnTo>
                  <a:close/>
                  <a:moveTo>
                    <a:pt x="232" y="130"/>
                  </a:moveTo>
                  <a:lnTo>
                    <a:pt x="211" y="130"/>
                  </a:lnTo>
                  <a:lnTo>
                    <a:pt x="211" y="109"/>
                  </a:lnTo>
                  <a:lnTo>
                    <a:pt x="232" y="109"/>
                  </a:lnTo>
                  <a:lnTo>
                    <a:pt x="232" y="130"/>
                  </a:lnTo>
                  <a:close/>
                </a:path>
              </a:pathLst>
            </a:custGeom>
            <a:solidFill>
              <a:schemeClr val="tx1"/>
            </a:solidFill>
            <a:ln w="9525">
              <a:noFill/>
              <a:round/>
              <a:headEnd/>
              <a:tailEnd/>
            </a:ln>
          </p:spPr>
          <p:txBody>
            <a:bodyPr vert="horz" wrap="square" lIns="89867" tIns="44933" rIns="89867" bIns="44933" numCol="1" anchor="t" anchorCtr="0" compatLnSpc="1">
              <a:prstTxWarp prst="textNoShape">
                <a:avLst/>
              </a:prstTxWarp>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1" dirty="0"/>
            </a:p>
          </p:txBody>
        </p:sp>
      </p:grpSp>
      <p:grpSp>
        <p:nvGrpSpPr>
          <p:cNvPr id="64" name="Group 4">
            <a:extLst>
              <a:ext uri="{FF2B5EF4-FFF2-40B4-BE49-F238E27FC236}">
                <a16:creationId xmlns:a16="http://schemas.microsoft.com/office/drawing/2014/main" id="{AF0686B2-EE07-45FF-8494-B8B14162635B}"/>
              </a:ext>
            </a:extLst>
          </p:cNvPr>
          <p:cNvGrpSpPr>
            <a:grpSpLocks noChangeAspect="1"/>
          </p:cNvGrpSpPr>
          <p:nvPr/>
        </p:nvGrpSpPr>
        <p:grpSpPr bwMode="auto">
          <a:xfrm>
            <a:off x="4352660" y="3312929"/>
            <a:ext cx="3038475" cy="1817688"/>
            <a:chOff x="2882" y="1587"/>
            <a:chExt cx="1914" cy="1145"/>
          </a:xfrm>
        </p:grpSpPr>
        <p:sp>
          <p:nvSpPr>
            <p:cNvPr id="65" name="Oval 11">
              <a:extLst>
                <a:ext uri="{FF2B5EF4-FFF2-40B4-BE49-F238E27FC236}">
                  <a16:creationId xmlns:a16="http://schemas.microsoft.com/office/drawing/2014/main" id="{853DC0F4-DCCA-41C2-B2F6-C2B356C695AB}"/>
                </a:ext>
              </a:extLst>
            </p:cNvPr>
            <p:cNvSpPr>
              <a:spLocks noChangeArrowheads="1"/>
            </p:cNvSpPr>
            <p:nvPr/>
          </p:nvSpPr>
          <p:spPr bwMode="auto">
            <a:xfrm>
              <a:off x="3266" y="1587"/>
              <a:ext cx="1146" cy="1145"/>
            </a:xfrm>
            <a:prstGeom prst="ellipse">
              <a:avLst/>
            </a:pr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66" name="Freeform 12">
              <a:extLst>
                <a:ext uri="{FF2B5EF4-FFF2-40B4-BE49-F238E27FC236}">
                  <a16:creationId xmlns:a16="http://schemas.microsoft.com/office/drawing/2014/main" id="{5A2870E8-E502-4DCD-BF6D-B086F0E9A538}"/>
                </a:ext>
              </a:extLst>
            </p:cNvPr>
            <p:cNvSpPr>
              <a:spLocks/>
            </p:cNvSpPr>
            <p:nvPr/>
          </p:nvSpPr>
          <p:spPr bwMode="auto">
            <a:xfrm>
              <a:off x="2882" y="2065"/>
              <a:ext cx="1914" cy="93"/>
            </a:xfrm>
            <a:custGeom>
              <a:avLst/>
              <a:gdLst>
                <a:gd name="T0" fmla="*/ 0 w 1621"/>
                <a:gd name="T1" fmla="*/ 79 h 79"/>
                <a:gd name="T2" fmla="*/ 1621 w 1621"/>
                <a:gd name="T3" fmla="*/ 79 h 79"/>
                <a:gd name="T4" fmla="*/ 1617 w 1621"/>
                <a:gd name="T5" fmla="*/ 0 h 79"/>
                <a:gd name="T6" fmla="*/ 4 w 1621"/>
                <a:gd name="T7" fmla="*/ 0 h 79"/>
                <a:gd name="T8" fmla="*/ 0 w 1621"/>
                <a:gd name="T9" fmla="*/ 79 h 79"/>
              </a:gdLst>
              <a:ahLst/>
              <a:cxnLst>
                <a:cxn ang="0">
                  <a:pos x="T0" y="T1"/>
                </a:cxn>
                <a:cxn ang="0">
                  <a:pos x="T2" y="T3"/>
                </a:cxn>
                <a:cxn ang="0">
                  <a:pos x="T4" y="T5"/>
                </a:cxn>
                <a:cxn ang="0">
                  <a:pos x="T6" y="T7"/>
                </a:cxn>
                <a:cxn ang="0">
                  <a:pos x="T8" y="T9"/>
                </a:cxn>
              </a:cxnLst>
              <a:rect l="0" t="0" r="r" b="b"/>
              <a:pathLst>
                <a:path w="1621" h="79">
                  <a:moveTo>
                    <a:pt x="0" y="79"/>
                  </a:moveTo>
                  <a:cubicBezTo>
                    <a:pt x="1621" y="79"/>
                    <a:pt x="1621" y="79"/>
                    <a:pt x="1621" y="79"/>
                  </a:cubicBezTo>
                  <a:cubicBezTo>
                    <a:pt x="1621" y="52"/>
                    <a:pt x="1619" y="26"/>
                    <a:pt x="1617" y="0"/>
                  </a:cubicBezTo>
                  <a:cubicBezTo>
                    <a:pt x="4" y="0"/>
                    <a:pt x="4" y="0"/>
                    <a:pt x="4" y="0"/>
                  </a:cubicBezTo>
                  <a:cubicBezTo>
                    <a:pt x="2" y="26"/>
                    <a:pt x="1" y="52"/>
                    <a:pt x="0" y="79"/>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67" name="Freeform 13">
              <a:extLst>
                <a:ext uri="{FF2B5EF4-FFF2-40B4-BE49-F238E27FC236}">
                  <a16:creationId xmlns:a16="http://schemas.microsoft.com/office/drawing/2014/main" id="{54D5BA03-DC6E-49DB-B34A-1054408108D7}"/>
                </a:ext>
              </a:extLst>
            </p:cNvPr>
            <p:cNvSpPr>
              <a:spLocks/>
            </p:cNvSpPr>
            <p:nvPr/>
          </p:nvSpPr>
          <p:spPr bwMode="auto">
            <a:xfrm>
              <a:off x="2882" y="2158"/>
              <a:ext cx="1914" cy="92"/>
            </a:xfrm>
            <a:custGeom>
              <a:avLst/>
              <a:gdLst>
                <a:gd name="T0" fmla="*/ 0 w 1621"/>
                <a:gd name="T1" fmla="*/ 2 h 78"/>
                <a:gd name="T2" fmla="*/ 4 w 1621"/>
                <a:gd name="T3" fmla="*/ 78 h 78"/>
                <a:gd name="T4" fmla="*/ 1617 w 1621"/>
                <a:gd name="T5" fmla="*/ 78 h 78"/>
                <a:gd name="T6" fmla="*/ 1621 w 1621"/>
                <a:gd name="T7" fmla="*/ 2 h 78"/>
                <a:gd name="T8" fmla="*/ 1621 w 1621"/>
                <a:gd name="T9" fmla="*/ 0 h 78"/>
                <a:gd name="T10" fmla="*/ 0 w 1621"/>
                <a:gd name="T11" fmla="*/ 0 h 78"/>
                <a:gd name="T12" fmla="*/ 0 w 1621"/>
                <a:gd name="T13" fmla="*/ 2 h 78"/>
              </a:gdLst>
              <a:ahLst/>
              <a:cxnLst>
                <a:cxn ang="0">
                  <a:pos x="T0" y="T1"/>
                </a:cxn>
                <a:cxn ang="0">
                  <a:pos x="T2" y="T3"/>
                </a:cxn>
                <a:cxn ang="0">
                  <a:pos x="T4" y="T5"/>
                </a:cxn>
                <a:cxn ang="0">
                  <a:pos x="T6" y="T7"/>
                </a:cxn>
                <a:cxn ang="0">
                  <a:pos x="T8" y="T9"/>
                </a:cxn>
                <a:cxn ang="0">
                  <a:pos x="T10" y="T11"/>
                </a:cxn>
                <a:cxn ang="0">
                  <a:pos x="T12" y="T13"/>
                </a:cxn>
              </a:cxnLst>
              <a:rect l="0" t="0" r="r" b="b"/>
              <a:pathLst>
                <a:path w="1621" h="78">
                  <a:moveTo>
                    <a:pt x="0" y="2"/>
                  </a:moveTo>
                  <a:cubicBezTo>
                    <a:pt x="0" y="28"/>
                    <a:pt x="2" y="53"/>
                    <a:pt x="4" y="78"/>
                  </a:cubicBezTo>
                  <a:cubicBezTo>
                    <a:pt x="1617" y="78"/>
                    <a:pt x="1617" y="78"/>
                    <a:pt x="1617" y="78"/>
                  </a:cubicBezTo>
                  <a:cubicBezTo>
                    <a:pt x="1619" y="53"/>
                    <a:pt x="1621" y="28"/>
                    <a:pt x="1621" y="2"/>
                  </a:cubicBezTo>
                  <a:cubicBezTo>
                    <a:pt x="1621" y="1"/>
                    <a:pt x="1621" y="0"/>
                    <a:pt x="1621" y="0"/>
                  </a:cubicBezTo>
                  <a:cubicBezTo>
                    <a:pt x="0" y="0"/>
                    <a:pt x="0" y="0"/>
                    <a:pt x="0" y="0"/>
                  </a:cubicBezTo>
                  <a:cubicBezTo>
                    <a:pt x="0" y="0"/>
                    <a:pt x="0" y="1"/>
                    <a:pt x="0" y="2"/>
                  </a:cubicBezTo>
                  <a:close/>
                </a:path>
              </a:pathLst>
            </a:custGeom>
            <a:solidFill>
              <a:srgbClr val="D8D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68" name="Freeform 50">
              <a:extLst>
                <a:ext uri="{FF2B5EF4-FFF2-40B4-BE49-F238E27FC236}">
                  <a16:creationId xmlns:a16="http://schemas.microsoft.com/office/drawing/2014/main" id="{A204D8FA-EDB2-40B6-88D8-67882B0093D8}"/>
                </a:ext>
              </a:extLst>
            </p:cNvPr>
            <p:cNvSpPr>
              <a:spLocks/>
            </p:cNvSpPr>
            <p:nvPr/>
          </p:nvSpPr>
          <p:spPr bwMode="auto">
            <a:xfrm>
              <a:off x="3726" y="1650"/>
              <a:ext cx="506" cy="191"/>
            </a:xfrm>
            <a:custGeom>
              <a:avLst/>
              <a:gdLst>
                <a:gd name="T0" fmla="*/ 0 w 428"/>
                <a:gd name="T1" fmla="*/ 162 h 162"/>
                <a:gd name="T2" fmla="*/ 67 w 428"/>
                <a:gd name="T3" fmla="*/ 110 h 162"/>
                <a:gd name="T4" fmla="*/ 83 w 428"/>
                <a:gd name="T5" fmla="*/ 116 h 162"/>
                <a:gd name="T6" fmla="*/ 84 w 428"/>
                <a:gd name="T7" fmla="*/ 87 h 162"/>
                <a:gd name="T8" fmla="*/ 178 w 428"/>
                <a:gd name="T9" fmla="*/ 0 h 162"/>
                <a:gd name="T10" fmla="*/ 270 w 428"/>
                <a:gd name="T11" fmla="*/ 63 h 162"/>
                <a:gd name="T12" fmla="*/ 270 w 428"/>
                <a:gd name="T13" fmla="*/ 63 h 162"/>
                <a:gd name="T14" fmla="*/ 300 w 428"/>
                <a:gd name="T15" fmla="*/ 63 h 162"/>
                <a:gd name="T16" fmla="*/ 366 w 428"/>
                <a:gd name="T17" fmla="*/ 112 h 162"/>
                <a:gd name="T18" fmla="*/ 366 w 428"/>
                <a:gd name="T19" fmla="*/ 113 h 162"/>
                <a:gd name="T20" fmla="*/ 387 w 428"/>
                <a:gd name="T21" fmla="*/ 113 h 162"/>
                <a:gd name="T22" fmla="*/ 428 w 428"/>
                <a:gd name="T23" fmla="*/ 162 h 162"/>
                <a:gd name="T24" fmla="*/ 0 w 428"/>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162">
                  <a:moveTo>
                    <a:pt x="0" y="162"/>
                  </a:moveTo>
                  <a:cubicBezTo>
                    <a:pt x="8" y="125"/>
                    <a:pt x="42" y="108"/>
                    <a:pt x="67" y="110"/>
                  </a:cubicBezTo>
                  <a:cubicBezTo>
                    <a:pt x="71" y="111"/>
                    <a:pt x="77" y="113"/>
                    <a:pt x="83" y="116"/>
                  </a:cubicBezTo>
                  <a:cubicBezTo>
                    <a:pt x="82" y="106"/>
                    <a:pt x="82" y="97"/>
                    <a:pt x="84" y="87"/>
                  </a:cubicBezTo>
                  <a:cubicBezTo>
                    <a:pt x="90" y="37"/>
                    <a:pt x="125" y="0"/>
                    <a:pt x="178" y="0"/>
                  </a:cubicBezTo>
                  <a:cubicBezTo>
                    <a:pt x="231" y="0"/>
                    <a:pt x="270" y="33"/>
                    <a:pt x="270" y="63"/>
                  </a:cubicBezTo>
                  <a:cubicBezTo>
                    <a:pt x="270" y="63"/>
                    <a:pt x="270" y="63"/>
                    <a:pt x="270" y="63"/>
                  </a:cubicBezTo>
                  <a:cubicBezTo>
                    <a:pt x="281" y="63"/>
                    <a:pt x="292" y="63"/>
                    <a:pt x="300" y="63"/>
                  </a:cubicBezTo>
                  <a:cubicBezTo>
                    <a:pt x="340" y="63"/>
                    <a:pt x="366" y="85"/>
                    <a:pt x="366" y="112"/>
                  </a:cubicBezTo>
                  <a:cubicBezTo>
                    <a:pt x="366" y="113"/>
                    <a:pt x="366" y="113"/>
                    <a:pt x="366" y="113"/>
                  </a:cubicBezTo>
                  <a:cubicBezTo>
                    <a:pt x="387" y="113"/>
                    <a:pt x="387" y="113"/>
                    <a:pt x="387" y="113"/>
                  </a:cubicBezTo>
                  <a:cubicBezTo>
                    <a:pt x="411" y="113"/>
                    <a:pt x="428" y="133"/>
                    <a:pt x="428" y="162"/>
                  </a:cubicBezTo>
                  <a:lnTo>
                    <a:pt x="0"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69" name="Freeform 51">
              <a:extLst>
                <a:ext uri="{FF2B5EF4-FFF2-40B4-BE49-F238E27FC236}">
                  <a16:creationId xmlns:a16="http://schemas.microsoft.com/office/drawing/2014/main" id="{ED47B9DB-39B0-4893-931D-D2BB6C22AE53}"/>
                </a:ext>
              </a:extLst>
            </p:cNvPr>
            <p:cNvSpPr>
              <a:spLocks/>
            </p:cNvSpPr>
            <p:nvPr/>
          </p:nvSpPr>
          <p:spPr bwMode="auto">
            <a:xfrm>
              <a:off x="3726" y="2478"/>
              <a:ext cx="506" cy="193"/>
            </a:xfrm>
            <a:custGeom>
              <a:avLst/>
              <a:gdLst>
                <a:gd name="T0" fmla="*/ 0 w 428"/>
                <a:gd name="T1" fmla="*/ 0 h 163"/>
                <a:gd name="T2" fmla="*/ 67 w 428"/>
                <a:gd name="T3" fmla="*/ 52 h 163"/>
                <a:gd name="T4" fmla="*/ 83 w 428"/>
                <a:gd name="T5" fmla="*/ 47 h 163"/>
                <a:gd name="T6" fmla="*/ 84 w 428"/>
                <a:gd name="T7" fmla="*/ 76 h 163"/>
                <a:gd name="T8" fmla="*/ 178 w 428"/>
                <a:gd name="T9" fmla="*/ 163 h 163"/>
                <a:gd name="T10" fmla="*/ 270 w 428"/>
                <a:gd name="T11" fmla="*/ 100 h 163"/>
                <a:gd name="T12" fmla="*/ 270 w 428"/>
                <a:gd name="T13" fmla="*/ 100 h 163"/>
                <a:gd name="T14" fmla="*/ 300 w 428"/>
                <a:gd name="T15" fmla="*/ 100 h 163"/>
                <a:gd name="T16" fmla="*/ 366 w 428"/>
                <a:gd name="T17" fmla="*/ 50 h 163"/>
                <a:gd name="T18" fmla="*/ 366 w 428"/>
                <a:gd name="T19" fmla="*/ 50 h 163"/>
                <a:gd name="T20" fmla="*/ 387 w 428"/>
                <a:gd name="T21" fmla="*/ 50 h 163"/>
                <a:gd name="T22" fmla="*/ 428 w 428"/>
                <a:gd name="T23" fmla="*/ 0 h 163"/>
                <a:gd name="T24" fmla="*/ 0 w 428"/>
                <a:gd name="T2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163">
                  <a:moveTo>
                    <a:pt x="0" y="0"/>
                  </a:moveTo>
                  <a:cubicBezTo>
                    <a:pt x="8" y="37"/>
                    <a:pt x="42" y="55"/>
                    <a:pt x="67" y="52"/>
                  </a:cubicBezTo>
                  <a:cubicBezTo>
                    <a:pt x="71" y="52"/>
                    <a:pt x="77" y="50"/>
                    <a:pt x="83" y="47"/>
                  </a:cubicBezTo>
                  <a:cubicBezTo>
                    <a:pt x="82" y="56"/>
                    <a:pt x="82" y="66"/>
                    <a:pt x="84" y="76"/>
                  </a:cubicBezTo>
                  <a:cubicBezTo>
                    <a:pt x="90" y="126"/>
                    <a:pt x="125" y="163"/>
                    <a:pt x="178" y="163"/>
                  </a:cubicBezTo>
                  <a:cubicBezTo>
                    <a:pt x="231" y="163"/>
                    <a:pt x="270" y="130"/>
                    <a:pt x="270" y="100"/>
                  </a:cubicBezTo>
                  <a:cubicBezTo>
                    <a:pt x="270" y="100"/>
                    <a:pt x="270" y="100"/>
                    <a:pt x="270" y="100"/>
                  </a:cubicBezTo>
                  <a:cubicBezTo>
                    <a:pt x="281" y="100"/>
                    <a:pt x="292" y="100"/>
                    <a:pt x="300" y="100"/>
                  </a:cubicBezTo>
                  <a:cubicBezTo>
                    <a:pt x="340" y="100"/>
                    <a:pt x="366" y="78"/>
                    <a:pt x="366" y="50"/>
                  </a:cubicBezTo>
                  <a:cubicBezTo>
                    <a:pt x="366" y="50"/>
                    <a:pt x="366" y="50"/>
                    <a:pt x="366" y="50"/>
                  </a:cubicBezTo>
                  <a:cubicBezTo>
                    <a:pt x="387" y="50"/>
                    <a:pt x="387" y="50"/>
                    <a:pt x="387" y="50"/>
                  </a:cubicBezTo>
                  <a:cubicBezTo>
                    <a:pt x="411" y="50"/>
                    <a:pt x="428" y="29"/>
                    <a:pt x="428"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70" name="Freeform 52">
              <a:extLst>
                <a:ext uri="{FF2B5EF4-FFF2-40B4-BE49-F238E27FC236}">
                  <a16:creationId xmlns:a16="http://schemas.microsoft.com/office/drawing/2014/main" id="{4EAC5D31-D9E8-47FB-874A-B95BC39DEF4D}"/>
                </a:ext>
              </a:extLst>
            </p:cNvPr>
            <p:cNvSpPr>
              <a:spLocks/>
            </p:cNvSpPr>
            <p:nvPr/>
          </p:nvSpPr>
          <p:spPr bwMode="auto">
            <a:xfrm>
              <a:off x="2887" y="1798"/>
              <a:ext cx="1905" cy="271"/>
            </a:xfrm>
            <a:custGeom>
              <a:avLst/>
              <a:gdLst>
                <a:gd name="T0" fmla="*/ 1597 w 1613"/>
                <a:gd name="T1" fmla="*/ 212 h 230"/>
                <a:gd name="T2" fmla="*/ 1572 w 1613"/>
                <a:gd name="T3" fmla="*/ 206 h 230"/>
                <a:gd name="T4" fmla="*/ 1550 w 1613"/>
                <a:gd name="T5" fmla="*/ 206 h 230"/>
                <a:gd name="T6" fmla="*/ 1527 w 1613"/>
                <a:gd name="T7" fmla="*/ 206 h 230"/>
                <a:gd name="T8" fmla="*/ 1511 w 1613"/>
                <a:gd name="T9" fmla="*/ 205 h 230"/>
                <a:gd name="T10" fmla="*/ 1479 w 1613"/>
                <a:gd name="T11" fmla="*/ 192 h 230"/>
                <a:gd name="T12" fmla="*/ 1459 w 1613"/>
                <a:gd name="T13" fmla="*/ 189 h 230"/>
                <a:gd name="T14" fmla="*/ 1442 w 1613"/>
                <a:gd name="T15" fmla="*/ 194 h 230"/>
                <a:gd name="T16" fmla="*/ 1434 w 1613"/>
                <a:gd name="T17" fmla="*/ 200 h 230"/>
                <a:gd name="T18" fmla="*/ 1410 w 1613"/>
                <a:gd name="T19" fmla="*/ 201 h 230"/>
                <a:gd name="T20" fmla="*/ 1406 w 1613"/>
                <a:gd name="T21" fmla="*/ 199 h 230"/>
                <a:gd name="T22" fmla="*/ 1391 w 1613"/>
                <a:gd name="T23" fmla="*/ 203 h 230"/>
                <a:gd name="T24" fmla="*/ 1374 w 1613"/>
                <a:gd name="T25" fmla="*/ 201 h 230"/>
                <a:gd name="T26" fmla="*/ 1360 w 1613"/>
                <a:gd name="T27" fmla="*/ 179 h 230"/>
                <a:gd name="T28" fmla="*/ 1347 w 1613"/>
                <a:gd name="T29" fmla="*/ 182 h 230"/>
                <a:gd name="T30" fmla="*/ 1320 w 1613"/>
                <a:gd name="T31" fmla="*/ 59 h 230"/>
                <a:gd name="T32" fmla="*/ 1271 w 1613"/>
                <a:gd name="T33" fmla="*/ 123 h 230"/>
                <a:gd name="T34" fmla="*/ 1248 w 1613"/>
                <a:gd name="T35" fmla="*/ 104 h 230"/>
                <a:gd name="T36" fmla="*/ 1239 w 1613"/>
                <a:gd name="T37" fmla="*/ 124 h 230"/>
                <a:gd name="T38" fmla="*/ 1225 w 1613"/>
                <a:gd name="T39" fmla="*/ 85 h 230"/>
                <a:gd name="T40" fmla="*/ 1215 w 1613"/>
                <a:gd name="T41" fmla="*/ 124 h 230"/>
                <a:gd name="T42" fmla="*/ 1184 w 1613"/>
                <a:gd name="T43" fmla="*/ 134 h 230"/>
                <a:gd name="T44" fmla="*/ 1139 w 1613"/>
                <a:gd name="T45" fmla="*/ 102 h 230"/>
                <a:gd name="T46" fmla="*/ 1103 w 1613"/>
                <a:gd name="T47" fmla="*/ 120 h 230"/>
                <a:gd name="T48" fmla="*/ 1047 w 1613"/>
                <a:gd name="T49" fmla="*/ 111 h 230"/>
                <a:gd name="T50" fmla="*/ 995 w 1613"/>
                <a:gd name="T51" fmla="*/ 137 h 230"/>
                <a:gd name="T52" fmla="*/ 966 w 1613"/>
                <a:gd name="T53" fmla="*/ 120 h 230"/>
                <a:gd name="T54" fmla="*/ 920 w 1613"/>
                <a:gd name="T55" fmla="*/ 36 h 230"/>
                <a:gd name="T56" fmla="*/ 901 w 1613"/>
                <a:gd name="T57" fmla="*/ 112 h 230"/>
                <a:gd name="T58" fmla="*/ 843 w 1613"/>
                <a:gd name="T59" fmla="*/ 87 h 230"/>
                <a:gd name="T60" fmla="*/ 797 w 1613"/>
                <a:gd name="T61" fmla="*/ 79 h 230"/>
                <a:gd name="T62" fmla="*/ 789 w 1613"/>
                <a:gd name="T63" fmla="*/ 75 h 230"/>
                <a:gd name="T64" fmla="*/ 739 w 1613"/>
                <a:gd name="T65" fmla="*/ 99 h 230"/>
                <a:gd name="T66" fmla="*/ 677 w 1613"/>
                <a:gd name="T67" fmla="*/ 127 h 230"/>
                <a:gd name="T68" fmla="*/ 599 w 1613"/>
                <a:gd name="T69" fmla="*/ 74 h 230"/>
                <a:gd name="T70" fmla="*/ 559 w 1613"/>
                <a:gd name="T71" fmla="*/ 54 h 230"/>
                <a:gd name="T72" fmla="*/ 552 w 1613"/>
                <a:gd name="T73" fmla="*/ 146 h 230"/>
                <a:gd name="T74" fmla="*/ 472 w 1613"/>
                <a:gd name="T75" fmla="*/ 58 h 230"/>
                <a:gd name="T76" fmla="*/ 396 w 1613"/>
                <a:gd name="T77" fmla="*/ 147 h 230"/>
                <a:gd name="T78" fmla="*/ 360 w 1613"/>
                <a:gd name="T79" fmla="*/ 95 h 230"/>
                <a:gd name="T80" fmla="*/ 341 w 1613"/>
                <a:gd name="T81" fmla="*/ 158 h 230"/>
                <a:gd name="T82" fmla="*/ 324 w 1613"/>
                <a:gd name="T83" fmla="*/ 30 h 230"/>
                <a:gd name="T84" fmla="*/ 307 w 1613"/>
                <a:gd name="T85" fmla="*/ 13 h 230"/>
                <a:gd name="T86" fmla="*/ 273 w 1613"/>
                <a:gd name="T87" fmla="*/ 116 h 230"/>
                <a:gd name="T88" fmla="*/ 227 w 1613"/>
                <a:gd name="T89" fmla="*/ 108 h 230"/>
                <a:gd name="T90" fmla="*/ 189 w 1613"/>
                <a:gd name="T91" fmla="*/ 163 h 230"/>
                <a:gd name="T92" fmla="*/ 171 w 1613"/>
                <a:gd name="T93" fmla="*/ 195 h 230"/>
                <a:gd name="T94" fmla="*/ 150 w 1613"/>
                <a:gd name="T95" fmla="*/ 193 h 230"/>
                <a:gd name="T96" fmla="*/ 138 w 1613"/>
                <a:gd name="T97" fmla="*/ 191 h 230"/>
                <a:gd name="T98" fmla="*/ 128 w 1613"/>
                <a:gd name="T99" fmla="*/ 187 h 230"/>
                <a:gd name="T100" fmla="*/ 119 w 1613"/>
                <a:gd name="T101" fmla="*/ 184 h 230"/>
                <a:gd name="T102" fmla="*/ 103 w 1613"/>
                <a:gd name="T103" fmla="*/ 187 h 230"/>
                <a:gd name="T104" fmla="*/ 89 w 1613"/>
                <a:gd name="T105" fmla="*/ 197 h 230"/>
                <a:gd name="T106" fmla="*/ 77 w 1613"/>
                <a:gd name="T107" fmla="*/ 199 h 230"/>
                <a:gd name="T108" fmla="*/ 65 w 1613"/>
                <a:gd name="T109" fmla="*/ 192 h 230"/>
                <a:gd name="T110" fmla="*/ 51 w 1613"/>
                <a:gd name="T111" fmla="*/ 201 h 230"/>
                <a:gd name="T112" fmla="*/ 38 w 1613"/>
                <a:gd name="T113" fmla="*/ 196 h 230"/>
                <a:gd name="T114" fmla="*/ 13 w 1613"/>
                <a:gd name="T115" fmla="*/ 20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3" h="230">
                  <a:moveTo>
                    <a:pt x="1613" y="230"/>
                  </a:moveTo>
                  <a:cubicBezTo>
                    <a:pt x="1612" y="224"/>
                    <a:pt x="1612" y="217"/>
                    <a:pt x="1611" y="211"/>
                  </a:cubicBezTo>
                  <a:cubicBezTo>
                    <a:pt x="1611" y="211"/>
                    <a:pt x="1610" y="212"/>
                    <a:pt x="1609" y="212"/>
                  </a:cubicBezTo>
                  <a:cubicBezTo>
                    <a:pt x="1608" y="212"/>
                    <a:pt x="1606" y="212"/>
                    <a:pt x="1606" y="211"/>
                  </a:cubicBezTo>
                  <a:cubicBezTo>
                    <a:pt x="1606" y="211"/>
                    <a:pt x="1604" y="210"/>
                    <a:pt x="1602" y="210"/>
                  </a:cubicBezTo>
                  <a:cubicBezTo>
                    <a:pt x="1599" y="210"/>
                    <a:pt x="1597" y="211"/>
                    <a:pt x="1597" y="212"/>
                  </a:cubicBezTo>
                  <a:cubicBezTo>
                    <a:pt x="1597" y="213"/>
                    <a:pt x="1596" y="213"/>
                    <a:pt x="1595" y="213"/>
                  </a:cubicBezTo>
                  <a:cubicBezTo>
                    <a:pt x="1594" y="213"/>
                    <a:pt x="1593" y="212"/>
                    <a:pt x="1593" y="210"/>
                  </a:cubicBezTo>
                  <a:cubicBezTo>
                    <a:pt x="1593" y="208"/>
                    <a:pt x="1591" y="206"/>
                    <a:pt x="1589" y="206"/>
                  </a:cubicBezTo>
                  <a:cubicBezTo>
                    <a:pt x="1587" y="206"/>
                    <a:pt x="1585" y="206"/>
                    <a:pt x="1585" y="207"/>
                  </a:cubicBezTo>
                  <a:cubicBezTo>
                    <a:pt x="1585" y="207"/>
                    <a:pt x="1582" y="207"/>
                    <a:pt x="1578" y="207"/>
                  </a:cubicBezTo>
                  <a:cubicBezTo>
                    <a:pt x="1575" y="207"/>
                    <a:pt x="1572" y="207"/>
                    <a:pt x="1572" y="206"/>
                  </a:cubicBezTo>
                  <a:cubicBezTo>
                    <a:pt x="1572" y="205"/>
                    <a:pt x="1570" y="205"/>
                    <a:pt x="1567" y="205"/>
                  </a:cubicBezTo>
                  <a:cubicBezTo>
                    <a:pt x="1564" y="205"/>
                    <a:pt x="1562" y="205"/>
                    <a:pt x="1562" y="205"/>
                  </a:cubicBezTo>
                  <a:cubicBezTo>
                    <a:pt x="1562" y="205"/>
                    <a:pt x="1561" y="206"/>
                    <a:pt x="1559" y="206"/>
                  </a:cubicBezTo>
                  <a:cubicBezTo>
                    <a:pt x="1558" y="206"/>
                    <a:pt x="1557" y="205"/>
                    <a:pt x="1557" y="205"/>
                  </a:cubicBezTo>
                  <a:cubicBezTo>
                    <a:pt x="1557" y="204"/>
                    <a:pt x="1555" y="204"/>
                    <a:pt x="1553" y="204"/>
                  </a:cubicBezTo>
                  <a:cubicBezTo>
                    <a:pt x="1552" y="204"/>
                    <a:pt x="1550" y="205"/>
                    <a:pt x="1550" y="206"/>
                  </a:cubicBezTo>
                  <a:cubicBezTo>
                    <a:pt x="1550" y="207"/>
                    <a:pt x="1548" y="208"/>
                    <a:pt x="1545" y="208"/>
                  </a:cubicBezTo>
                  <a:cubicBezTo>
                    <a:pt x="1542" y="208"/>
                    <a:pt x="1540" y="208"/>
                    <a:pt x="1540" y="207"/>
                  </a:cubicBezTo>
                  <a:cubicBezTo>
                    <a:pt x="1540" y="207"/>
                    <a:pt x="1539" y="206"/>
                    <a:pt x="1537" y="206"/>
                  </a:cubicBezTo>
                  <a:cubicBezTo>
                    <a:pt x="1536" y="206"/>
                    <a:pt x="1535" y="207"/>
                    <a:pt x="1535" y="207"/>
                  </a:cubicBezTo>
                  <a:cubicBezTo>
                    <a:pt x="1535" y="208"/>
                    <a:pt x="1533" y="209"/>
                    <a:pt x="1531" y="209"/>
                  </a:cubicBezTo>
                  <a:cubicBezTo>
                    <a:pt x="1529" y="209"/>
                    <a:pt x="1527" y="207"/>
                    <a:pt x="1527" y="206"/>
                  </a:cubicBezTo>
                  <a:cubicBezTo>
                    <a:pt x="1527" y="204"/>
                    <a:pt x="1526" y="203"/>
                    <a:pt x="1524" y="203"/>
                  </a:cubicBezTo>
                  <a:cubicBezTo>
                    <a:pt x="1522" y="203"/>
                    <a:pt x="1520" y="202"/>
                    <a:pt x="1520" y="202"/>
                  </a:cubicBezTo>
                  <a:cubicBezTo>
                    <a:pt x="1520" y="201"/>
                    <a:pt x="1519" y="200"/>
                    <a:pt x="1518" y="200"/>
                  </a:cubicBezTo>
                  <a:cubicBezTo>
                    <a:pt x="1517" y="200"/>
                    <a:pt x="1516" y="201"/>
                    <a:pt x="1516" y="202"/>
                  </a:cubicBezTo>
                  <a:cubicBezTo>
                    <a:pt x="1516" y="202"/>
                    <a:pt x="1515" y="203"/>
                    <a:pt x="1513" y="203"/>
                  </a:cubicBezTo>
                  <a:cubicBezTo>
                    <a:pt x="1512" y="203"/>
                    <a:pt x="1511" y="204"/>
                    <a:pt x="1511" y="205"/>
                  </a:cubicBezTo>
                  <a:cubicBezTo>
                    <a:pt x="1511" y="206"/>
                    <a:pt x="1509" y="207"/>
                    <a:pt x="1507" y="207"/>
                  </a:cubicBezTo>
                  <a:cubicBezTo>
                    <a:pt x="1505" y="207"/>
                    <a:pt x="1503" y="206"/>
                    <a:pt x="1503" y="206"/>
                  </a:cubicBezTo>
                  <a:cubicBezTo>
                    <a:pt x="1503" y="205"/>
                    <a:pt x="1500" y="205"/>
                    <a:pt x="1497" y="205"/>
                  </a:cubicBezTo>
                  <a:cubicBezTo>
                    <a:pt x="1493" y="206"/>
                    <a:pt x="1490" y="206"/>
                    <a:pt x="1489" y="206"/>
                  </a:cubicBezTo>
                  <a:cubicBezTo>
                    <a:pt x="1488" y="206"/>
                    <a:pt x="1487" y="203"/>
                    <a:pt x="1487" y="199"/>
                  </a:cubicBezTo>
                  <a:cubicBezTo>
                    <a:pt x="1487" y="195"/>
                    <a:pt x="1484" y="192"/>
                    <a:pt x="1479" y="192"/>
                  </a:cubicBezTo>
                  <a:cubicBezTo>
                    <a:pt x="1479" y="192"/>
                    <a:pt x="1479" y="192"/>
                    <a:pt x="1479" y="192"/>
                  </a:cubicBezTo>
                  <a:cubicBezTo>
                    <a:pt x="1474" y="192"/>
                    <a:pt x="1471" y="190"/>
                    <a:pt x="1471" y="187"/>
                  </a:cubicBezTo>
                  <a:cubicBezTo>
                    <a:pt x="1471" y="185"/>
                    <a:pt x="1470" y="183"/>
                    <a:pt x="1468" y="183"/>
                  </a:cubicBezTo>
                  <a:cubicBezTo>
                    <a:pt x="1467" y="183"/>
                    <a:pt x="1466" y="184"/>
                    <a:pt x="1466" y="185"/>
                  </a:cubicBezTo>
                  <a:cubicBezTo>
                    <a:pt x="1466" y="186"/>
                    <a:pt x="1464" y="187"/>
                    <a:pt x="1463" y="187"/>
                  </a:cubicBezTo>
                  <a:cubicBezTo>
                    <a:pt x="1461" y="187"/>
                    <a:pt x="1459" y="188"/>
                    <a:pt x="1459" y="189"/>
                  </a:cubicBezTo>
                  <a:cubicBezTo>
                    <a:pt x="1459" y="190"/>
                    <a:pt x="1458" y="192"/>
                    <a:pt x="1457" y="192"/>
                  </a:cubicBezTo>
                  <a:cubicBezTo>
                    <a:pt x="1456" y="192"/>
                    <a:pt x="1455" y="191"/>
                    <a:pt x="1455" y="190"/>
                  </a:cubicBezTo>
                  <a:cubicBezTo>
                    <a:pt x="1455" y="189"/>
                    <a:pt x="1455" y="188"/>
                    <a:pt x="1454" y="188"/>
                  </a:cubicBezTo>
                  <a:cubicBezTo>
                    <a:pt x="1454" y="188"/>
                    <a:pt x="1453" y="189"/>
                    <a:pt x="1453" y="190"/>
                  </a:cubicBezTo>
                  <a:cubicBezTo>
                    <a:pt x="1453" y="191"/>
                    <a:pt x="1451" y="192"/>
                    <a:pt x="1447" y="192"/>
                  </a:cubicBezTo>
                  <a:cubicBezTo>
                    <a:pt x="1444" y="192"/>
                    <a:pt x="1442" y="193"/>
                    <a:pt x="1442" y="194"/>
                  </a:cubicBezTo>
                  <a:cubicBezTo>
                    <a:pt x="1442" y="196"/>
                    <a:pt x="1441" y="197"/>
                    <a:pt x="1440" y="197"/>
                  </a:cubicBezTo>
                  <a:cubicBezTo>
                    <a:pt x="1439" y="197"/>
                    <a:pt x="1439" y="196"/>
                    <a:pt x="1439" y="195"/>
                  </a:cubicBezTo>
                  <a:cubicBezTo>
                    <a:pt x="1439" y="194"/>
                    <a:pt x="1438" y="194"/>
                    <a:pt x="1438" y="194"/>
                  </a:cubicBezTo>
                  <a:cubicBezTo>
                    <a:pt x="1438" y="194"/>
                    <a:pt x="1437" y="194"/>
                    <a:pt x="1437" y="195"/>
                  </a:cubicBezTo>
                  <a:cubicBezTo>
                    <a:pt x="1437" y="196"/>
                    <a:pt x="1436" y="197"/>
                    <a:pt x="1436" y="197"/>
                  </a:cubicBezTo>
                  <a:cubicBezTo>
                    <a:pt x="1435" y="197"/>
                    <a:pt x="1434" y="198"/>
                    <a:pt x="1434" y="200"/>
                  </a:cubicBezTo>
                  <a:cubicBezTo>
                    <a:pt x="1434" y="202"/>
                    <a:pt x="1432" y="204"/>
                    <a:pt x="1431" y="204"/>
                  </a:cubicBezTo>
                  <a:cubicBezTo>
                    <a:pt x="1429" y="204"/>
                    <a:pt x="1428" y="204"/>
                    <a:pt x="1428" y="205"/>
                  </a:cubicBezTo>
                  <a:cubicBezTo>
                    <a:pt x="1428" y="205"/>
                    <a:pt x="1427" y="205"/>
                    <a:pt x="1425" y="205"/>
                  </a:cubicBezTo>
                  <a:cubicBezTo>
                    <a:pt x="1424" y="205"/>
                    <a:pt x="1423" y="204"/>
                    <a:pt x="1423" y="203"/>
                  </a:cubicBezTo>
                  <a:cubicBezTo>
                    <a:pt x="1423" y="202"/>
                    <a:pt x="1420" y="201"/>
                    <a:pt x="1417" y="201"/>
                  </a:cubicBezTo>
                  <a:cubicBezTo>
                    <a:pt x="1413" y="201"/>
                    <a:pt x="1410" y="201"/>
                    <a:pt x="1410" y="201"/>
                  </a:cubicBezTo>
                  <a:cubicBezTo>
                    <a:pt x="1410" y="201"/>
                    <a:pt x="1410" y="200"/>
                    <a:pt x="1410" y="199"/>
                  </a:cubicBezTo>
                  <a:cubicBezTo>
                    <a:pt x="1410" y="198"/>
                    <a:pt x="1410" y="196"/>
                    <a:pt x="1410" y="195"/>
                  </a:cubicBezTo>
                  <a:cubicBezTo>
                    <a:pt x="1410" y="194"/>
                    <a:pt x="1410" y="194"/>
                    <a:pt x="1409" y="194"/>
                  </a:cubicBezTo>
                  <a:cubicBezTo>
                    <a:pt x="1409" y="194"/>
                    <a:pt x="1408" y="194"/>
                    <a:pt x="1408" y="195"/>
                  </a:cubicBezTo>
                  <a:cubicBezTo>
                    <a:pt x="1408" y="196"/>
                    <a:pt x="1408" y="196"/>
                    <a:pt x="1407" y="196"/>
                  </a:cubicBezTo>
                  <a:cubicBezTo>
                    <a:pt x="1406" y="196"/>
                    <a:pt x="1406" y="198"/>
                    <a:pt x="1406" y="199"/>
                  </a:cubicBezTo>
                  <a:cubicBezTo>
                    <a:pt x="1406" y="200"/>
                    <a:pt x="1404" y="201"/>
                    <a:pt x="1402" y="201"/>
                  </a:cubicBezTo>
                  <a:cubicBezTo>
                    <a:pt x="1401" y="201"/>
                    <a:pt x="1399" y="202"/>
                    <a:pt x="1399" y="203"/>
                  </a:cubicBezTo>
                  <a:cubicBezTo>
                    <a:pt x="1399" y="204"/>
                    <a:pt x="1398" y="204"/>
                    <a:pt x="1396" y="204"/>
                  </a:cubicBezTo>
                  <a:cubicBezTo>
                    <a:pt x="1394" y="204"/>
                    <a:pt x="1393" y="204"/>
                    <a:pt x="1393" y="203"/>
                  </a:cubicBezTo>
                  <a:cubicBezTo>
                    <a:pt x="1393" y="202"/>
                    <a:pt x="1393" y="201"/>
                    <a:pt x="1392" y="201"/>
                  </a:cubicBezTo>
                  <a:cubicBezTo>
                    <a:pt x="1392" y="201"/>
                    <a:pt x="1391" y="202"/>
                    <a:pt x="1391" y="203"/>
                  </a:cubicBezTo>
                  <a:cubicBezTo>
                    <a:pt x="1391" y="204"/>
                    <a:pt x="1389" y="204"/>
                    <a:pt x="1386" y="204"/>
                  </a:cubicBezTo>
                  <a:cubicBezTo>
                    <a:pt x="1383" y="204"/>
                    <a:pt x="1381" y="204"/>
                    <a:pt x="1381" y="203"/>
                  </a:cubicBezTo>
                  <a:cubicBezTo>
                    <a:pt x="1381" y="203"/>
                    <a:pt x="1380" y="202"/>
                    <a:pt x="1379" y="202"/>
                  </a:cubicBezTo>
                  <a:cubicBezTo>
                    <a:pt x="1378" y="202"/>
                    <a:pt x="1377" y="202"/>
                    <a:pt x="1377" y="201"/>
                  </a:cubicBezTo>
                  <a:cubicBezTo>
                    <a:pt x="1377" y="200"/>
                    <a:pt x="1376" y="200"/>
                    <a:pt x="1376" y="200"/>
                  </a:cubicBezTo>
                  <a:cubicBezTo>
                    <a:pt x="1375" y="200"/>
                    <a:pt x="1374" y="200"/>
                    <a:pt x="1374" y="201"/>
                  </a:cubicBezTo>
                  <a:cubicBezTo>
                    <a:pt x="1374" y="202"/>
                    <a:pt x="1373" y="202"/>
                    <a:pt x="1372" y="202"/>
                  </a:cubicBezTo>
                  <a:cubicBezTo>
                    <a:pt x="1370" y="202"/>
                    <a:pt x="1369" y="198"/>
                    <a:pt x="1369" y="194"/>
                  </a:cubicBezTo>
                  <a:cubicBezTo>
                    <a:pt x="1369" y="190"/>
                    <a:pt x="1369" y="190"/>
                    <a:pt x="1369" y="190"/>
                  </a:cubicBezTo>
                  <a:cubicBezTo>
                    <a:pt x="1369" y="186"/>
                    <a:pt x="1367" y="182"/>
                    <a:pt x="1365" y="182"/>
                  </a:cubicBezTo>
                  <a:cubicBezTo>
                    <a:pt x="1363" y="182"/>
                    <a:pt x="1361" y="181"/>
                    <a:pt x="1361" y="181"/>
                  </a:cubicBezTo>
                  <a:cubicBezTo>
                    <a:pt x="1361" y="180"/>
                    <a:pt x="1360" y="179"/>
                    <a:pt x="1360" y="179"/>
                  </a:cubicBezTo>
                  <a:cubicBezTo>
                    <a:pt x="1359" y="179"/>
                    <a:pt x="1359" y="179"/>
                    <a:pt x="1359" y="178"/>
                  </a:cubicBezTo>
                  <a:cubicBezTo>
                    <a:pt x="1359" y="178"/>
                    <a:pt x="1358" y="177"/>
                    <a:pt x="1357" y="177"/>
                  </a:cubicBezTo>
                  <a:cubicBezTo>
                    <a:pt x="1356" y="177"/>
                    <a:pt x="1355" y="178"/>
                    <a:pt x="1355" y="178"/>
                  </a:cubicBezTo>
                  <a:cubicBezTo>
                    <a:pt x="1355" y="179"/>
                    <a:pt x="1354" y="179"/>
                    <a:pt x="1352" y="179"/>
                  </a:cubicBezTo>
                  <a:cubicBezTo>
                    <a:pt x="1351" y="179"/>
                    <a:pt x="1350" y="180"/>
                    <a:pt x="1350" y="181"/>
                  </a:cubicBezTo>
                  <a:cubicBezTo>
                    <a:pt x="1350" y="181"/>
                    <a:pt x="1349" y="182"/>
                    <a:pt x="1347" y="182"/>
                  </a:cubicBezTo>
                  <a:cubicBezTo>
                    <a:pt x="1347" y="123"/>
                    <a:pt x="1347" y="123"/>
                    <a:pt x="1347" y="123"/>
                  </a:cubicBezTo>
                  <a:cubicBezTo>
                    <a:pt x="1340" y="116"/>
                    <a:pt x="1340" y="116"/>
                    <a:pt x="1340" y="116"/>
                  </a:cubicBezTo>
                  <a:cubicBezTo>
                    <a:pt x="1333" y="116"/>
                    <a:pt x="1333" y="116"/>
                    <a:pt x="1333" y="116"/>
                  </a:cubicBezTo>
                  <a:cubicBezTo>
                    <a:pt x="1333" y="87"/>
                    <a:pt x="1333" y="87"/>
                    <a:pt x="1333" y="87"/>
                  </a:cubicBezTo>
                  <a:cubicBezTo>
                    <a:pt x="1320" y="87"/>
                    <a:pt x="1320" y="87"/>
                    <a:pt x="1320" y="87"/>
                  </a:cubicBezTo>
                  <a:cubicBezTo>
                    <a:pt x="1320" y="59"/>
                    <a:pt x="1320" y="59"/>
                    <a:pt x="1320" y="59"/>
                  </a:cubicBezTo>
                  <a:cubicBezTo>
                    <a:pt x="1297" y="59"/>
                    <a:pt x="1297" y="59"/>
                    <a:pt x="1297" y="59"/>
                  </a:cubicBezTo>
                  <a:cubicBezTo>
                    <a:pt x="1297" y="87"/>
                    <a:pt x="1297" y="87"/>
                    <a:pt x="1297" y="87"/>
                  </a:cubicBezTo>
                  <a:cubicBezTo>
                    <a:pt x="1286" y="87"/>
                    <a:pt x="1286" y="87"/>
                    <a:pt x="1286" y="87"/>
                  </a:cubicBezTo>
                  <a:cubicBezTo>
                    <a:pt x="1286" y="116"/>
                    <a:pt x="1286" y="116"/>
                    <a:pt x="1286" y="116"/>
                  </a:cubicBezTo>
                  <a:cubicBezTo>
                    <a:pt x="1279" y="116"/>
                    <a:pt x="1279" y="116"/>
                    <a:pt x="1279" y="116"/>
                  </a:cubicBezTo>
                  <a:cubicBezTo>
                    <a:pt x="1271" y="123"/>
                    <a:pt x="1271" y="123"/>
                    <a:pt x="1271" y="123"/>
                  </a:cubicBezTo>
                  <a:cubicBezTo>
                    <a:pt x="1271" y="162"/>
                    <a:pt x="1271" y="162"/>
                    <a:pt x="1271" y="162"/>
                  </a:cubicBezTo>
                  <a:cubicBezTo>
                    <a:pt x="1262" y="162"/>
                    <a:pt x="1262" y="162"/>
                    <a:pt x="1262" y="162"/>
                  </a:cubicBezTo>
                  <a:cubicBezTo>
                    <a:pt x="1262" y="134"/>
                    <a:pt x="1262" y="134"/>
                    <a:pt x="1262" y="134"/>
                  </a:cubicBezTo>
                  <a:cubicBezTo>
                    <a:pt x="1254" y="125"/>
                    <a:pt x="1254" y="125"/>
                    <a:pt x="1254" y="125"/>
                  </a:cubicBezTo>
                  <a:cubicBezTo>
                    <a:pt x="1254" y="109"/>
                    <a:pt x="1254" y="109"/>
                    <a:pt x="1254" y="109"/>
                  </a:cubicBezTo>
                  <a:cubicBezTo>
                    <a:pt x="1248" y="104"/>
                    <a:pt x="1248" y="104"/>
                    <a:pt x="1248" y="104"/>
                  </a:cubicBezTo>
                  <a:cubicBezTo>
                    <a:pt x="1248" y="124"/>
                    <a:pt x="1248" y="124"/>
                    <a:pt x="1248" y="124"/>
                  </a:cubicBezTo>
                  <a:cubicBezTo>
                    <a:pt x="1246" y="124"/>
                    <a:pt x="1246" y="124"/>
                    <a:pt x="1246" y="124"/>
                  </a:cubicBezTo>
                  <a:cubicBezTo>
                    <a:pt x="1246" y="95"/>
                    <a:pt x="1246" y="95"/>
                    <a:pt x="1246" y="95"/>
                  </a:cubicBezTo>
                  <a:cubicBezTo>
                    <a:pt x="1240" y="90"/>
                    <a:pt x="1240" y="90"/>
                    <a:pt x="1240" y="90"/>
                  </a:cubicBezTo>
                  <a:cubicBezTo>
                    <a:pt x="1240" y="124"/>
                    <a:pt x="1240" y="124"/>
                    <a:pt x="1240" y="124"/>
                  </a:cubicBezTo>
                  <a:cubicBezTo>
                    <a:pt x="1239" y="124"/>
                    <a:pt x="1239" y="124"/>
                    <a:pt x="1239" y="124"/>
                  </a:cubicBezTo>
                  <a:cubicBezTo>
                    <a:pt x="1239" y="85"/>
                    <a:pt x="1239" y="85"/>
                    <a:pt x="1239" y="85"/>
                  </a:cubicBezTo>
                  <a:cubicBezTo>
                    <a:pt x="1233" y="85"/>
                    <a:pt x="1233" y="85"/>
                    <a:pt x="1233" y="85"/>
                  </a:cubicBezTo>
                  <a:cubicBezTo>
                    <a:pt x="1233" y="124"/>
                    <a:pt x="1233" y="124"/>
                    <a:pt x="1233" y="124"/>
                  </a:cubicBezTo>
                  <a:cubicBezTo>
                    <a:pt x="1231" y="124"/>
                    <a:pt x="1231" y="124"/>
                    <a:pt x="1231" y="124"/>
                  </a:cubicBezTo>
                  <a:cubicBezTo>
                    <a:pt x="1231" y="85"/>
                    <a:pt x="1231" y="85"/>
                    <a:pt x="1231" y="85"/>
                  </a:cubicBezTo>
                  <a:cubicBezTo>
                    <a:pt x="1225" y="85"/>
                    <a:pt x="1225" y="85"/>
                    <a:pt x="1225" y="85"/>
                  </a:cubicBezTo>
                  <a:cubicBezTo>
                    <a:pt x="1225" y="124"/>
                    <a:pt x="1225" y="124"/>
                    <a:pt x="1225" y="124"/>
                  </a:cubicBezTo>
                  <a:cubicBezTo>
                    <a:pt x="1223" y="124"/>
                    <a:pt x="1223" y="124"/>
                    <a:pt x="1223" y="124"/>
                  </a:cubicBezTo>
                  <a:cubicBezTo>
                    <a:pt x="1223" y="90"/>
                    <a:pt x="1223" y="90"/>
                    <a:pt x="1223" y="90"/>
                  </a:cubicBezTo>
                  <a:cubicBezTo>
                    <a:pt x="1217" y="95"/>
                    <a:pt x="1217" y="95"/>
                    <a:pt x="1217" y="95"/>
                  </a:cubicBezTo>
                  <a:cubicBezTo>
                    <a:pt x="1217" y="124"/>
                    <a:pt x="1217" y="124"/>
                    <a:pt x="1217" y="124"/>
                  </a:cubicBezTo>
                  <a:cubicBezTo>
                    <a:pt x="1215" y="124"/>
                    <a:pt x="1215" y="124"/>
                    <a:pt x="1215" y="124"/>
                  </a:cubicBezTo>
                  <a:cubicBezTo>
                    <a:pt x="1215" y="104"/>
                    <a:pt x="1215" y="104"/>
                    <a:pt x="1215" y="104"/>
                  </a:cubicBezTo>
                  <a:cubicBezTo>
                    <a:pt x="1209" y="109"/>
                    <a:pt x="1209" y="109"/>
                    <a:pt x="1209" y="109"/>
                  </a:cubicBezTo>
                  <a:cubicBezTo>
                    <a:pt x="1209" y="124"/>
                    <a:pt x="1209" y="124"/>
                    <a:pt x="1209" y="124"/>
                  </a:cubicBezTo>
                  <a:cubicBezTo>
                    <a:pt x="1209" y="124"/>
                    <a:pt x="1209" y="124"/>
                    <a:pt x="1209" y="124"/>
                  </a:cubicBezTo>
                  <a:cubicBezTo>
                    <a:pt x="1201" y="134"/>
                    <a:pt x="1201" y="134"/>
                    <a:pt x="1201" y="134"/>
                  </a:cubicBezTo>
                  <a:cubicBezTo>
                    <a:pt x="1184" y="134"/>
                    <a:pt x="1184" y="134"/>
                    <a:pt x="1184" y="134"/>
                  </a:cubicBezTo>
                  <a:cubicBezTo>
                    <a:pt x="1184" y="101"/>
                    <a:pt x="1184" y="101"/>
                    <a:pt x="1184" y="101"/>
                  </a:cubicBezTo>
                  <a:cubicBezTo>
                    <a:pt x="1173" y="101"/>
                    <a:pt x="1173" y="101"/>
                    <a:pt x="1173" y="101"/>
                  </a:cubicBezTo>
                  <a:cubicBezTo>
                    <a:pt x="1173" y="96"/>
                    <a:pt x="1173" y="96"/>
                    <a:pt x="1173" y="96"/>
                  </a:cubicBezTo>
                  <a:cubicBezTo>
                    <a:pt x="1150" y="96"/>
                    <a:pt x="1150" y="96"/>
                    <a:pt x="1150" y="96"/>
                  </a:cubicBezTo>
                  <a:cubicBezTo>
                    <a:pt x="1150" y="101"/>
                    <a:pt x="1150" y="101"/>
                    <a:pt x="1150" y="101"/>
                  </a:cubicBezTo>
                  <a:cubicBezTo>
                    <a:pt x="1139" y="102"/>
                    <a:pt x="1139" y="102"/>
                    <a:pt x="1139" y="102"/>
                  </a:cubicBezTo>
                  <a:cubicBezTo>
                    <a:pt x="1139" y="124"/>
                    <a:pt x="1139" y="124"/>
                    <a:pt x="1139" y="124"/>
                  </a:cubicBezTo>
                  <a:cubicBezTo>
                    <a:pt x="1129" y="124"/>
                    <a:pt x="1129" y="124"/>
                    <a:pt x="1129" y="124"/>
                  </a:cubicBezTo>
                  <a:cubicBezTo>
                    <a:pt x="1117" y="135"/>
                    <a:pt x="1117" y="135"/>
                    <a:pt x="1117" y="135"/>
                  </a:cubicBezTo>
                  <a:cubicBezTo>
                    <a:pt x="1108" y="135"/>
                    <a:pt x="1108" y="135"/>
                    <a:pt x="1108" y="135"/>
                  </a:cubicBezTo>
                  <a:cubicBezTo>
                    <a:pt x="1108" y="120"/>
                    <a:pt x="1108" y="120"/>
                    <a:pt x="1108" y="120"/>
                  </a:cubicBezTo>
                  <a:cubicBezTo>
                    <a:pt x="1103" y="120"/>
                    <a:pt x="1103" y="120"/>
                    <a:pt x="1103" y="120"/>
                  </a:cubicBezTo>
                  <a:cubicBezTo>
                    <a:pt x="1103" y="69"/>
                    <a:pt x="1103" y="69"/>
                    <a:pt x="1103" y="69"/>
                  </a:cubicBezTo>
                  <a:cubicBezTo>
                    <a:pt x="1058" y="69"/>
                    <a:pt x="1058" y="69"/>
                    <a:pt x="1058" y="69"/>
                  </a:cubicBezTo>
                  <a:cubicBezTo>
                    <a:pt x="1058" y="120"/>
                    <a:pt x="1058" y="120"/>
                    <a:pt x="1058" y="120"/>
                  </a:cubicBezTo>
                  <a:cubicBezTo>
                    <a:pt x="1055" y="120"/>
                    <a:pt x="1055" y="120"/>
                    <a:pt x="1055" y="120"/>
                  </a:cubicBezTo>
                  <a:cubicBezTo>
                    <a:pt x="1054" y="116"/>
                    <a:pt x="1054" y="114"/>
                    <a:pt x="1052" y="114"/>
                  </a:cubicBezTo>
                  <a:cubicBezTo>
                    <a:pt x="1051" y="114"/>
                    <a:pt x="1049" y="112"/>
                    <a:pt x="1047" y="111"/>
                  </a:cubicBezTo>
                  <a:cubicBezTo>
                    <a:pt x="1046" y="110"/>
                    <a:pt x="1044" y="109"/>
                    <a:pt x="1041" y="109"/>
                  </a:cubicBezTo>
                  <a:cubicBezTo>
                    <a:pt x="1041" y="0"/>
                    <a:pt x="1041" y="0"/>
                    <a:pt x="1041" y="0"/>
                  </a:cubicBezTo>
                  <a:cubicBezTo>
                    <a:pt x="995" y="0"/>
                    <a:pt x="995" y="0"/>
                    <a:pt x="995" y="0"/>
                  </a:cubicBezTo>
                  <a:cubicBezTo>
                    <a:pt x="995" y="119"/>
                    <a:pt x="995" y="119"/>
                    <a:pt x="995" y="119"/>
                  </a:cubicBezTo>
                  <a:cubicBezTo>
                    <a:pt x="995" y="120"/>
                    <a:pt x="995" y="120"/>
                    <a:pt x="995" y="120"/>
                  </a:cubicBezTo>
                  <a:cubicBezTo>
                    <a:pt x="995" y="137"/>
                    <a:pt x="995" y="137"/>
                    <a:pt x="995" y="137"/>
                  </a:cubicBezTo>
                  <a:cubicBezTo>
                    <a:pt x="987" y="137"/>
                    <a:pt x="987" y="137"/>
                    <a:pt x="987" y="137"/>
                  </a:cubicBezTo>
                  <a:cubicBezTo>
                    <a:pt x="987" y="133"/>
                    <a:pt x="984" y="129"/>
                    <a:pt x="980" y="127"/>
                  </a:cubicBezTo>
                  <a:cubicBezTo>
                    <a:pt x="978" y="126"/>
                    <a:pt x="978" y="126"/>
                    <a:pt x="978" y="126"/>
                  </a:cubicBezTo>
                  <a:cubicBezTo>
                    <a:pt x="977" y="125"/>
                    <a:pt x="976" y="125"/>
                    <a:pt x="975" y="125"/>
                  </a:cubicBezTo>
                  <a:cubicBezTo>
                    <a:pt x="975" y="120"/>
                    <a:pt x="975" y="120"/>
                    <a:pt x="975" y="120"/>
                  </a:cubicBezTo>
                  <a:cubicBezTo>
                    <a:pt x="966" y="120"/>
                    <a:pt x="966" y="120"/>
                    <a:pt x="966" y="120"/>
                  </a:cubicBezTo>
                  <a:cubicBezTo>
                    <a:pt x="966" y="85"/>
                    <a:pt x="966" y="85"/>
                    <a:pt x="966" y="85"/>
                  </a:cubicBezTo>
                  <a:cubicBezTo>
                    <a:pt x="945" y="85"/>
                    <a:pt x="945" y="85"/>
                    <a:pt x="945" y="85"/>
                  </a:cubicBezTo>
                  <a:cubicBezTo>
                    <a:pt x="945" y="40"/>
                    <a:pt x="945" y="40"/>
                    <a:pt x="945" y="40"/>
                  </a:cubicBezTo>
                  <a:cubicBezTo>
                    <a:pt x="938" y="40"/>
                    <a:pt x="938" y="40"/>
                    <a:pt x="938" y="40"/>
                  </a:cubicBezTo>
                  <a:cubicBezTo>
                    <a:pt x="938" y="36"/>
                    <a:pt x="938" y="36"/>
                    <a:pt x="938" y="36"/>
                  </a:cubicBezTo>
                  <a:cubicBezTo>
                    <a:pt x="920" y="36"/>
                    <a:pt x="920" y="36"/>
                    <a:pt x="920" y="36"/>
                  </a:cubicBezTo>
                  <a:cubicBezTo>
                    <a:pt x="920" y="40"/>
                    <a:pt x="920" y="40"/>
                    <a:pt x="920" y="40"/>
                  </a:cubicBezTo>
                  <a:cubicBezTo>
                    <a:pt x="913" y="40"/>
                    <a:pt x="913" y="40"/>
                    <a:pt x="913" y="40"/>
                  </a:cubicBezTo>
                  <a:cubicBezTo>
                    <a:pt x="913" y="137"/>
                    <a:pt x="913" y="137"/>
                    <a:pt x="913" y="137"/>
                  </a:cubicBezTo>
                  <a:cubicBezTo>
                    <a:pt x="906" y="137"/>
                    <a:pt x="906" y="137"/>
                    <a:pt x="906" y="137"/>
                  </a:cubicBezTo>
                  <a:cubicBezTo>
                    <a:pt x="906" y="120"/>
                    <a:pt x="906" y="120"/>
                    <a:pt x="906" y="120"/>
                  </a:cubicBezTo>
                  <a:cubicBezTo>
                    <a:pt x="906" y="116"/>
                    <a:pt x="903" y="112"/>
                    <a:pt x="901" y="112"/>
                  </a:cubicBezTo>
                  <a:cubicBezTo>
                    <a:pt x="898" y="112"/>
                    <a:pt x="896" y="112"/>
                    <a:pt x="896" y="112"/>
                  </a:cubicBezTo>
                  <a:cubicBezTo>
                    <a:pt x="896" y="111"/>
                    <a:pt x="892" y="111"/>
                    <a:pt x="888" y="111"/>
                  </a:cubicBezTo>
                  <a:cubicBezTo>
                    <a:pt x="877" y="111"/>
                    <a:pt x="877" y="111"/>
                    <a:pt x="877" y="111"/>
                  </a:cubicBezTo>
                  <a:cubicBezTo>
                    <a:pt x="877" y="62"/>
                    <a:pt x="877" y="62"/>
                    <a:pt x="877" y="62"/>
                  </a:cubicBezTo>
                  <a:cubicBezTo>
                    <a:pt x="843" y="62"/>
                    <a:pt x="843" y="62"/>
                    <a:pt x="843" y="62"/>
                  </a:cubicBezTo>
                  <a:cubicBezTo>
                    <a:pt x="843" y="87"/>
                    <a:pt x="843" y="87"/>
                    <a:pt x="843" y="87"/>
                  </a:cubicBezTo>
                  <a:cubicBezTo>
                    <a:pt x="839" y="87"/>
                    <a:pt x="839" y="87"/>
                    <a:pt x="839" y="87"/>
                  </a:cubicBezTo>
                  <a:cubicBezTo>
                    <a:pt x="839" y="82"/>
                    <a:pt x="837" y="79"/>
                    <a:pt x="836" y="79"/>
                  </a:cubicBezTo>
                  <a:cubicBezTo>
                    <a:pt x="836" y="79"/>
                    <a:pt x="835" y="79"/>
                    <a:pt x="835" y="79"/>
                  </a:cubicBezTo>
                  <a:cubicBezTo>
                    <a:pt x="835" y="71"/>
                    <a:pt x="835" y="71"/>
                    <a:pt x="835" y="71"/>
                  </a:cubicBezTo>
                  <a:cubicBezTo>
                    <a:pt x="805" y="71"/>
                    <a:pt x="805" y="71"/>
                    <a:pt x="805" y="71"/>
                  </a:cubicBezTo>
                  <a:cubicBezTo>
                    <a:pt x="797" y="79"/>
                    <a:pt x="797" y="79"/>
                    <a:pt x="797" y="79"/>
                  </a:cubicBezTo>
                  <a:cubicBezTo>
                    <a:pt x="797" y="79"/>
                    <a:pt x="797" y="79"/>
                    <a:pt x="797" y="79"/>
                  </a:cubicBezTo>
                  <a:cubicBezTo>
                    <a:pt x="797" y="79"/>
                    <a:pt x="796" y="78"/>
                    <a:pt x="796" y="78"/>
                  </a:cubicBezTo>
                  <a:cubicBezTo>
                    <a:pt x="796" y="77"/>
                    <a:pt x="795" y="77"/>
                    <a:pt x="794" y="77"/>
                  </a:cubicBezTo>
                  <a:cubicBezTo>
                    <a:pt x="792" y="77"/>
                    <a:pt x="791" y="76"/>
                    <a:pt x="791" y="76"/>
                  </a:cubicBezTo>
                  <a:cubicBezTo>
                    <a:pt x="791" y="76"/>
                    <a:pt x="790" y="75"/>
                    <a:pt x="790" y="75"/>
                  </a:cubicBezTo>
                  <a:cubicBezTo>
                    <a:pt x="789" y="75"/>
                    <a:pt x="789" y="75"/>
                    <a:pt x="789" y="75"/>
                  </a:cubicBezTo>
                  <a:cubicBezTo>
                    <a:pt x="789" y="68"/>
                    <a:pt x="789" y="68"/>
                    <a:pt x="789" y="68"/>
                  </a:cubicBezTo>
                  <a:cubicBezTo>
                    <a:pt x="783" y="62"/>
                    <a:pt x="783" y="62"/>
                    <a:pt x="783" y="62"/>
                  </a:cubicBezTo>
                  <a:cubicBezTo>
                    <a:pt x="750" y="62"/>
                    <a:pt x="750" y="62"/>
                    <a:pt x="750" y="62"/>
                  </a:cubicBezTo>
                  <a:cubicBezTo>
                    <a:pt x="750" y="99"/>
                    <a:pt x="750" y="99"/>
                    <a:pt x="750" y="99"/>
                  </a:cubicBezTo>
                  <a:cubicBezTo>
                    <a:pt x="749" y="99"/>
                    <a:pt x="747" y="99"/>
                    <a:pt x="746" y="99"/>
                  </a:cubicBezTo>
                  <a:cubicBezTo>
                    <a:pt x="739" y="99"/>
                    <a:pt x="739" y="99"/>
                    <a:pt x="739" y="99"/>
                  </a:cubicBezTo>
                  <a:cubicBezTo>
                    <a:pt x="739" y="22"/>
                    <a:pt x="739" y="22"/>
                    <a:pt x="739" y="22"/>
                  </a:cubicBezTo>
                  <a:cubicBezTo>
                    <a:pt x="730" y="12"/>
                    <a:pt x="730" y="12"/>
                    <a:pt x="730" y="12"/>
                  </a:cubicBezTo>
                  <a:cubicBezTo>
                    <a:pt x="692" y="12"/>
                    <a:pt x="692" y="12"/>
                    <a:pt x="692" y="12"/>
                  </a:cubicBezTo>
                  <a:cubicBezTo>
                    <a:pt x="683" y="21"/>
                    <a:pt x="683" y="21"/>
                    <a:pt x="683" y="21"/>
                  </a:cubicBezTo>
                  <a:cubicBezTo>
                    <a:pt x="683" y="128"/>
                    <a:pt x="683" y="128"/>
                    <a:pt x="683" y="128"/>
                  </a:cubicBezTo>
                  <a:cubicBezTo>
                    <a:pt x="682" y="127"/>
                    <a:pt x="680" y="127"/>
                    <a:pt x="677" y="127"/>
                  </a:cubicBezTo>
                  <a:cubicBezTo>
                    <a:pt x="674" y="127"/>
                    <a:pt x="672" y="126"/>
                    <a:pt x="672" y="125"/>
                  </a:cubicBezTo>
                  <a:cubicBezTo>
                    <a:pt x="672" y="125"/>
                    <a:pt x="672" y="125"/>
                    <a:pt x="672" y="125"/>
                  </a:cubicBezTo>
                  <a:cubicBezTo>
                    <a:pt x="672" y="94"/>
                    <a:pt x="672" y="94"/>
                    <a:pt x="672" y="94"/>
                  </a:cubicBezTo>
                  <a:cubicBezTo>
                    <a:pt x="637" y="95"/>
                    <a:pt x="637" y="95"/>
                    <a:pt x="637" y="95"/>
                  </a:cubicBezTo>
                  <a:cubicBezTo>
                    <a:pt x="637" y="74"/>
                    <a:pt x="637" y="74"/>
                    <a:pt x="637" y="74"/>
                  </a:cubicBezTo>
                  <a:cubicBezTo>
                    <a:pt x="599" y="74"/>
                    <a:pt x="599" y="74"/>
                    <a:pt x="599" y="74"/>
                  </a:cubicBezTo>
                  <a:cubicBezTo>
                    <a:pt x="599" y="93"/>
                    <a:pt x="599" y="93"/>
                    <a:pt x="599" y="93"/>
                  </a:cubicBezTo>
                  <a:cubicBezTo>
                    <a:pt x="593" y="91"/>
                    <a:pt x="593" y="91"/>
                    <a:pt x="593" y="91"/>
                  </a:cubicBezTo>
                  <a:cubicBezTo>
                    <a:pt x="593" y="91"/>
                    <a:pt x="592" y="91"/>
                    <a:pt x="590" y="91"/>
                  </a:cubicBezTo>
                  <a:cubicBezTo>
                    <a:pt x="590" y="54"/>
                    <a:pt x="590" y="54"/>
                    <a:pt x="590" y="54"/>
                  </a:cubicBezTo>
                  <a:cubicBezTo>
                    <a:pt x="575" y="45"/>
                    <a:pt x="575" y="45"/>
                    <a:pt x="575" y="45"/>
                  </a:cubicBezTo>
                  <a:cubicBezTo>
                    <a:pt x="559" y="54"/>
                    <a:pt x="559" y="54"/>
                    <a:pt x="559" y="54"/>
                  </a:cubicBezTo>
                  <a:cubicBezTo>
                    <a:pt x="559" y="94"/>
                    <a:pt x="559" y="94"/>
                    <a:pt x="559" y="94"/>
                  </a:cubicBezTo>
                  <a:cubicBezTo>
                    <a:pt x="559" y="94"/>
                    <a:pt x="559" y="94"/>
                    <a:pt x="559" y="94"/>
                  </a:cubicBezTo>
                  <a:cubicBezTo>
                    <a:pt x="555" y="95"/>
                    <a:pt x="552" y="100"/>
                    <a:pt x="552" y="104"/>
                  </a:cubicBezTo>
                  <a:cubicBezTo>
                    <a:pt x="552" y="118"/>
                    <a:pt x="552" y="118"/>
                    <a:pt x="552" y="118"/>
                  </a:cubicBezTo>
                  <a:cubicBezTo>
                    <a:pt x="552" y="122"/>
                    <a:pt x="552" y="129"/>
                    <a:pt x="552" y="133"/>
                  </a:cubicBezTo>
                  <a:cubicBezTo>
                    <a:pt x="552" y="146"/>
                    <a:pt x="552" y="146"/>
                    <a:pt x="552" y="146"/>
                  </a:cubicBezTo>
                  <a:cubicBezTo>
                    <a:pt x="551" y="146"/>
                    <a:pt x="551" y="146"/>
                    <a:pt x="551" y="146"/>
                  </a:cubicBezTo>
                  <a:cubicBezTo>
                    <a:pt x="551" y="74"/>
                    <a:pt x="551" y="74"/>
                    <a:pt x="551" y="74"/>
                  </a:cubicBezTo>
                  <a:cubicBezTo>
                    <a:pt x="540" y="74"/>
                    <a:pt x="540" y="74"/>
                    <a:pt x="540" y="74"/>
                  </a:cubicBezTo>
                  <a:cubicBezTo>
                    <a:pt x="540" y="74"/>
                    <a:pt x="540" y="63"/>
                    <a:pt x="540" y="58"/>
                  </a:cubicBezTo>
                  <a:cubicBezTo>
                    <a:pt x="540" y="52"/>
                    <a:pt x="528" y="31"/>
                    <a:pt x="506" y="31"/>
                  </a:cubicBezTo>
                  <a:cubicBezTo>
                    <a:pt x="479" y="31"/>
                    <a:pt x="472" y="54"/>
                    <a:pt x="472" y="58"/>
                  </a:cubicBezTo>
                  <a:cubicBezTo>
                    <a:pt x="472" y="61"/>
                    <a:pt x="472" y="75"/>
                    <a:pt x="472" y="75"/>
                  </a:cubicBezTo>
                  <a:cubicBezTo>
                    <a:pt x="472" y="75"/>
                    <a:pt x="469" y="75"/>
                    <a:pt x="466" y="75"/>
                  </a:cubicBezTo>
                  <a:cubicBezTo>
                    <a:pt x="439" y="75"/>
                    <a:pt x="436" y="105"/>
                    <a:pt x="436" y="105"/>
                  </a:cubicBezTo>
                  <a:cubicBezTo>
                    <a:pt x="436" y="126"/>
                    <a:pt x="436" y="126"/>
                    <a:pt x="436" y="126"/>
                  </a:cubicBezTo>
                  <a:cubicBezTo>
                    <a:pt x="396" y="126"/>
                    <a:pt x="396" y="126"/>
                    <a:pt x="396" y="126"/>
                  </a:cubicBezTo>
                  <a:cubicBezTo>
                    <a:pt x="396" y="147"/>
                    <a:pt x="396" y="147"/>
                    <a:pt x="396" y="147"/>
                  </a:cubicBezTo>
                  <a:cubicBezTo>
                    <a:pt x="389" y="147"/>
                    <a:pt x="389" y="147"/>
                    <a:pt x="389" y="147"/>
                  </a:cubicBezTo>
                  <a:cubicBezTo>
                    <a:pt x="389" y="94"/>
                    <a:pt x="389" y="94"/>
                    <a:pt x="389" y="94"/>
                  </a:cubicBezTo>
                  <a:cubicBezTo>
                    <a:pt x="384" y="94"/>
                    <a:pt x="384" y="94"/>
                    <a:pt x="384" y="94"/>
                  </a:cubicBezTo>
                  <a:cubicBezTo>
                    <a:pt x="384" y="89"/>
                    <a:pt x="384" y="89"/>
                    <a:pt x="384" y="89"/>
                  </a:cubicBezTo>
                  <a:cubicBezTo>
                    <a:pt x="360" y="89"/>
                    <a:pt x="360" y="89"/>
                    <a:pt x="360" y="89"/>
                  </a:cubicBezTo>
                  <a:cubicBezTo>
                    <a:pt x="360" y="95"/>
                    <a:pt x="360" y="95"/>
                    <a:pt x="360" y="95"/>
                  </a:cubicBezTo>
                  <a:cubicBezTo>
                    <a:pt x="355" y="95"/>
                    <a:pt x="355" y="95"/>
                    <a:pt x="355" y="95"/>
                  </a:cubicBezTo>
                  <a:cubicBezTo>
                    <a:pt x="355" y="147"/>
                    <a:pt x="355" y="147"/>
                    <a:pt x="355" y="147"/>
                  </a:cubicBezTo>
                  <a:cubicBezTo>
                    <a:pt x="349" y="147"/>
                    <a:pt x="349" y="147"/>
                    <a:pt x="349" y="147"/>
                  </a:cubicBezTo>
                  <a:cubicBezTo>
                    <a:pt x="349" y="161"/>
                    <a:pt x="349" y="161"/>
                    <a:pt x="349" y="161"/>
                  </a:cubicBezTo>
                  <a:cubicBezTo>
                    <a:pt x="347" y="159"/>
                    <a:pt x="345" y="158"/>
                    <a:pt x="343" y="158"/>
                  </a:cubicBezTo>
                  <a:cubicBezTo>
                    <a:pt x="342" y="158"/>
                    <a:pt x="342" y="158"/>
                    <a:pt x="341" y="158"/>
                  </a:cubicBezTo>
                  <a:cubicBezTo>
                    <a:pt x="341" y="116"/>
                    <a:pt x="341" y="116"/>
                    <a:pt x="341" y="116"/>
                  </a:cubicBezTo>
                  <a:cubicBezTo>
                    <a:pt x="341" y="116"/>
                    <a:pt x="341" y="116"/>
                    <a:pt x="341" y="116"/>
                  </a:cubicBezTo>
                  <a:cubicBezTo>
                    <a:pt x="341" y="116"/>
                    <a:pt x="341" y="115"/>
                    <a:pt x="341" y="115"/>
                  </a:cubicBezTo>
                  <a:cubicBezTo>
                    <a:pt x="332" y="115"/>
                    <a:pt x="324" y="108"/>
                    <a:pt x="324" y="98"/>
                  </a:cubicBezTo>
                  <a:cubicBezTo>
                    <a:pt x="324" y="30"/>
                    <a:pt x="324" y="30"/>
                    <a:pt x="324" y="30"/>
                  </a:cubicBezTo>
                  <a:cubicBezTo>
                    <a:pt x="324" y="30"/>
                    <a:pt x="324" y="30"/>
                    <a:pt x="324" y="30"/>
                  </a:cubicBezTo>
                  <a:cubicBezTo>
                    <a:pt x="322" y="30"/>
                    <a:pt x="322" y="30"/>
                    <a:pt x="322" y="30"/>
                  </a:cubicBezTo>
                  <a:cubicBezTo>
                    <a:pt x="314" y="27"/>
                    <a:pt x="308" y="20"/>
                    <a:pt x="307" y="13"/>
                  </a:cubicBezTo>
                  <a:cubicBezTo>
                    <a:pt x="307" y="13"/>
                    <a:pt x="307" y="13"/>
                    <a:pt x="307" y="13"/>
                  </a:cubicBezTo>
                  <a:cubicBezTo>
                    <a:pt x="307" y="13"/>
                    <a:pt x="307" y="13"/>
                    <a:pt x="307" y="13"/>
                  </a:cubicBezTo>
                  <a:cubicBezTo>
                    <a:pt x="307" y="13"/>
                    <a:pt x="307" y="13"/>
                    <a:pt x="307" y="13"/>
                  </a:cubicBezTo>
                  <a:cubicBezTo>
                    <a:pt x="307" y="13"/>
                    <a:pt x="307" y="13"/>
                    <a:pt x="307" y="13"/>
                  </a:cubicBezTo>
                  <a:cubicBezTo>
                    <a:pt x="306" y="20"/>
                    <a:pt x="301" y="27"/>
                    <a:pt x="292" y="30"/>
                  </a:cubicBezTo>
                  <a:cubicBezTo>
                    <a:pt x="291" y="30"/>
                    <a:pt x="291" y="30"/>
                    <a:pt x="291" y="30"/>
                  </a:cubicBezTo>
                  <a:cubicBezTo>
                    <a:pt x="291" y="99"/>
                    <a:pt x="291" y="99"/>
                    <a:pt x="291" y="99"/>
                  </a:cubicBezTo>
                  <a:cubicBezTo>
                    <a:pt x="290" y="108"/>
                    <a:pt x="282" y="115"/>
                    <a:pt x="273" y="116"/>
                  </a:cubicBezTo>
                  <a:cubicBezTo>
                    <a:pt x="273" y="116"/>
                    <a:pt x="273" y="116"/>
                    <a:pt x="273" y="116"/>
                  </a:cubicBezTo>
                  <a:cubicBezTo>
                    <a:pt x="273" y="116"/>
                    <a:pt x="273" y="116"/>
                    <a:pt x="273" y="116"/>
                  </a:cubicBezTo>
                  <a:cubicBezTo>
                    <a:pt x="273" y="175"/>
                    <a:pt x="273" y="175"/>
                    <a:pt x="273" y="175"/>
                  </a:cubicBezTo>
                  <a:cubicBezTo>
                    <a:pt x="260" y="175"/>
                    <a:pt x="260" y="175"/>
                    <a:pt x="260" y="175"/>
                  </a:cubicBezTo>
                  <a:cubicBezTo>
                    <a:pt x="260" y="116"/>
                    <a:pt x="260" y="116"/>
                    <a:pt x="260" y="116"/>
                  </a:cubicBezTo>
                  <a:cubicBezTo>
                    <a:pt x="252" y="116"/>
                    <a:pt x="252" y="116"/>
                    <a:pt x="252" y="116"/>
                  </a:cubicBezTo>
                  <a:cubicBezTo>
                    <a:pt x="252" y="108"/>
                    <a:pt x="252" y="108"/>
                    <a:pt x="252" y="108"/>
                  </a:cubicBezTo>
                  <a:cubicBezTo>
                    <a:pt x="227" y="108"/>
                    <a:pt x="227" y="108"/>
                    <a:pt x="227" y="108"/>
                  </a:cubicBezTo>
                  <a:cubicBezTo>
                    <a:pt x="227" y="116"/>
                    <a:pt x="227" y="116"/>
                    <a:pt x="227" y="116"/>
                  </a:cubicBezTo>
                  <a:cubicBezTo>
                    <a:pt x="218" y="116"/>
                    <a:pt x="218" y="116"/>
                    <a:pt x="218" y="116"/>
                  </a:cubicBezTo>
                  <a:cubicBezTo>
                    <a:pt x="219" y="174"/>
                    <a:pt x="219" y="174"/>
                    <a:pt x="219" y="174"/>
                  </a:cubicBezTo>
                  <a:cubicBezTo>
                    <a:pt x="207" y="174"/>
                    <a:pt x="207" y="174"/>
                    <a:pt x="207" y="174"/>
                  </a:cubicBezTo>
                  <a:cubicBezTo>
                    <a:pt x="207" y="163"/>
                    <a:pt x="207" y="163"/>
                    <a:pt x="207" y="163"/>
                  </a:cubicBezTo>
                  <a:cubicBezTo>
                    <a:pt x="189" y="163"/>
                    <a:pt x="189" y="163"/>
                    <a:pt x="189" y="163"/>
                  </a:cubicBezTo>
                  <a:cubicBezTo>
                    <a:pt x="189" y="174"/>
                    <a:pt x="189" y="174"/>
                    <a:pt x="189" y="174"/>
                  </a:cubicBezTo>
                  <a:cubicBezTo>
                    <a:pt x="179" y="174"/>
                    <a:pt x="179" y="174"/>
                    <a:pt x="179" y="174"/>
                  </a:cubicBezTo>
                  <a:cubicBezTo>
                    <a:pt x="179" y="174"/>
                    <a:pt x="179" y="183"/>
                    <a:pt x="179" y="193"/>
                  </a:cubicBezTo>
                  <a:cubicBezTo>
                    <a:pt x="179" y="193"/>
                    <a:pt x="178" y="193"/>
                    <a:pt x="177" y="193"/>
                  </a:cubicBezTo>
                  <a:cubicBezTo>
                    <a:pt x="176" y="193"/>
                    <a:pt x="175" y="194"/>
                    <a:pt x="175" y="194"/>
                  </a:cubicBezTo>
                  <a:cubicBezTo>
                    <a:pt x="175" y="194"/>
                    <a:pt x="173" y="195"/>
                    <a:pt x="171" y="195"/>
                  </a:cubicBezTo>
                  <a:cubicBezTo>
                    <a:pt x="169" y="195"/>
                    <a:pt x="168" y="194"/>
                    <a:pt x="168" y="193"/>
                  </a:cubicBezTo>
                  <a:cubicBezTo>
                    <a:pt x="168" y="191"/>
                    <a:pt x="165" y="190"/>
                    <a:pt x="163" y="190"/>
                  </a:cubicBezTo>
                  <a:cubicBezTo>
                    <a:pt x="160" y="190"/>
                    <a:pt x="158" y="191"/>
                    <a:pt x="158" y="192"/>
                  </a:cubicBezTo>
                  <a:cubicBezTo>
                    <a:pt x="158" y="194"/>
                    <a:pt x="157" y="195"/>
                    <a:pt x="155" y="195"/>
                  </a:cubicBezTo>
                  <a:cubicBezTo>
                    <a:pt x="154" y="195"/>
                    <a:pt x="152" y="194"/>
                    <a:pt x="152" y="194"/>
                  </a:cubicBezTo>
                  <a:cubicBezTo>
                    <a:pt x="152" y="194"/>
                    <a:pt x="151" y="193"/>
                    <a:pt x="150" y="193"/>
                  </a:cubicBezTo>
                  <a:cubicBezTo>
                    <a:pt x="148" y="193"/>
                    <a:pt x="147" y="194"/>
                    <a:pt x="147" y="195"/>
                  </a:cubicBezTo>
                  <a:cubicBezTo>
                    <a:pt x="147" y="196"/>
                    <a:pt x="146" y="196"/>
                    <a:pt x="144" y="196"/>
                  </a:cubicBezTo>
                  <a:cubicBezTo>
                    <a:pt x="143" y="196"/>
                    <a:pt x="142" y="195"/>
                    <a:pt x="142" y="194"/>
                  </a:cubicBezTo>
                  <a:cubicBezTo>
                    <a:pt x="142" y="192"/>
                    <a:pt x="141" y="191"/>
                    <a:pt x="140" y="191"/>
                  </a:cubicBezTo>
                  <a:cubicBezTo>
                    <a:pt x="139" y="191"/>
                    <a:pt x="139" y="191"/>
                    <a:pt x="139" y="191"/>
                  </a:cubicBezTo>
                  <a:cubicBezTo>
                    <a:pt x="139" y="191"/>
                    <a:pt x="138" y="191"/>
                    <a:pt x="138" y="191"/>
                  </a:cubicBezTo>
                  <a:cubicBezTo>
                    <a:pt x="138" y="191"/>
                    <a:pt x="137" y="190"/>
                    <a:pt x="137" y="189"/>
                  </a:cubicBezTo>
                  <a:cubicBezTo>
                    <a:pt x="137" y="188"/>
                    <a:pt x="137" y="187"/>
                    <a:pt x="136" y="187"/>
                  </a:cubicBezTo>
                  <a:cubicBezTo>
                    <a:pt x="136" y="187"/>
                    <a:pt x="135" y="186"/>
                    <a:pt x="135" y="186"/>
                  </a:cubicBezTo>
                  <a:cubicBezTo>
                    <a:pt x="135" y="185"/>
                    <a:pt x="134" y="185"/>
                    <a:pt x="132" y="185"/>
                  </a:cubicBezTo>
                  <a:cubicBezTo>
                    <a:pt x="130" y="185"/>
                    <a:pt x="129" y="185"/>
                    <a:pt x="129" y="186"/>
                  </a:cubicBezTo>
                  <a:cubicBezTo>
                    <a:pt x="129" y="186"/>
                    <a:pt x="128" y="187"/>
                    <a:pt x="128" y="187"/>
                  </a:cubicBezTo>
                  <a:cubicBezTo>
                    <a:pt x="127" y="187"/>
                    <a:pt x="126" y="186"/>
                    <a:pt x="126" y="185"/>
                  </a:cubicBezTo>
                  <a:cubicBezTo>
                    <a:pt x="126" y="185"/>
                    <a:pt x="126" y="184"/>
                    <a:pt x="125" y="184"/>
                  </a:cubicBezTo>
                  <a:cubicBezTo>
                    <a:pt x="124" y="184"/>
                    <a:pt x="123" y="184"/>
                    <a:pt x="123" y="183"/>
                  </a:cubicBezTo>
                  <a:cubicBezTo>
                    <a:pt x="123" y="183"/>
                    <a:pt x="122" y="182"/>
                    <a:pt x="122" y="182"/>
                  </a:cubicBezTo>
                  <a:cubicBezTo>
                    <a:pt x="121" y="182"/>
                    <a:pt x="121" y="183"/>
                    <a:pt x="121" y="183"/>
                  </a:cubicBezTo>
                  <a:cubicBezTo>
                    <a:pt x="121" y="184"/>
                    <a:pt x="120" y="184"/>
                    <a:pt x="119" y="184"/>
                  </a:cubicBezTo>
                  <a:cubicBezTo>
                    <a:pt x="118" y="184"/>
                    <a:pt x="117" y="185"/>
                    <a:pt x="117" y="185"/>
                  </a:cubicBezTo>
                  <a:cubicBezTo>
                    <a:pt x="117" y="186"/>
                    <a:pt x="116" y="187"/>
                    <a:pt x="114" y="187"/>
                  </a:cubicBezTo>
                  <a:cubicBezTo>
                    <a:pt x="112" y="187"/>
                    <a:pt x="110" y="187"/>
                    <a:pt x="110" y="186"/>
                  </a:cubicBezTo>
                  <a:cubicBezTo>
                    <a:pt x="110" y="186"/>
                    <a:pt x="109" y="186"/>
                    <a:pt x="108" y="186"/>
                  </a:cubicBezTo>
                  <a:cubicBezTo>
                    <a:pt x="108" y="186"/>
                    <a:pt x="107" y="186"/>
                    <a:pt x="107" y="186"/>
                  </a:cubicBezTo>
                  <a:cubicBezTo>
                    <a:pt x="107" y="187"/>
                    <a:pt x="105" y="187"/>
                    <a:pt x="103" y="187"/>
                  </a:cubicBezTo>
                  <a:cubicBezTo>
                    <a:pt x="101" y="187"/>
                    <a:pt x="100" y="188"/>
                    <a:pt x="100" y="190"/>
                  </a:cubicBezTo>
                  <a:cubicBezTo>
                    <a:pt x="100" y="192"/>
                    <a:pt x="99" y="193"/>
                    <a:pt x="98" y="193"/>
                  </a:cubicBezTo>
                  <a:cubicBezTo>
                    <a:pt x="97" y="193"/>
                    <a:pt x="97" y="195"/>
                    <a:pt x="97" y="196"/>
                  </a:cubicBezTo>
                  <a:cubicBezTo>
                    <a:pt x="97" y="198"/>
                    <a:pt x="95" y="199"/>
                    <a:pt x="94" y="199"/>
                  </a:cubicBezTo>
                  <a:cubicBezTo>
                    <a:pt x="93" y="199"/>
                    <a:pt x="92" y="198"/>
                    <a:pt x="92" y="198"/>
                  </a:cubicBezTo>
                  <a:cubicBezTo>
                    <a:pt x="92" y="197"/>
                    <a:pt x="90" y="197"/>
                    <a:pt x="89" y="197"/>
                  </a:cubicBezTo>
                  <a:cubicBezTo>
                    <a:pt x="87" y="197"/>
                    <a:pt x="86" y="198"/>
                    <a:pt x="86" y="199"/>
                  </a:cubicBezTo>
                  <a:cubicBezTo>
                    <a:pt x="86" y="200"/>
                    <a:pt x="85" y="201"/>
                    <a:pt x="83" y="201"/>
                  </a:cubicBezTo>
                  <a:cubicBezTo>
                    <a:pt x="82" y="201"/>
                    <a:pt x="81" y="200"/>
                    <a:pt x="81" y="198"/>
                  </a:cubicBezTo>
                  <a:cubicBezTo>
                    <a:pt x="81" y="197"/>
                    <a:pt x="81" y="196"/>
                    <a:pt x="80" y="196"/>
                  </a:cubicBezTo>
                  <a:cubicBezTo>
                    <a:pt x="79" y="196"/>
                    <a:pt x="78" y="197"/>
                    <a:pt x="78" y="198"/>
                  </a:cubicBezTo>
                  <a:cubicBezTo>
                    <a:pt x="78" y="198"/>
                    <a:pt x="78" y="199"/>
                    <a:pt x="77" y="199"/>
                  </a:cubicBezTo>
                  <a:cubicBezTo>
                    <a:pt x="76" y="199"/>
                    <a:pt x="75" y="200"/>
                    <a:pt x="75" y="200"/>
                  </a:cubicBezTo>
                  <a:cubicBezTo>
                    <a:pt x="75" y="201"/>
                    <a:pt x="75" y="202"/>
                    <a:pt x="74" y="202"/>
                  </a:cubicBezTo>
                  <a:cubicBezTo>
                    <a:pt x="73" y="202"/>
                    <a:pt x="72" y="201"/>
                    <a:pt x="72" y="201"/>
                  </a:cubicBezTo>
                  <a:cubicBezTo>
                    <a:pt x="72" y="200"/>
                    <a:pt x="72" y="200"/>
                    <a:pt x="71" y="200"/>
                  </a:cubicBezTo>
                  <a:cubicBezTo>
                    <a:pt x="70" y="200"/>
                    <a:pt x="70" y="198"/>
                    <a:pt x="70" y="196"/>
                  </a:cubicBezTo>
                  <a:cubicBezTo>
                    <a:pt x="70" y="194"/>
                    <a:pt x="68" y="192"/>
                    <a:pt x="65" y="192"/>
                  </a:cubicBezTo>
                  <a:cubicBezTo>
                    <a:pt x="63" y="192"/>
                    <a:pt x="61" y="193"/>
                    <a:pt x="61" y="194"/>
                  </a:cubicBezTo>
                  <a:cubicBezTo>
                    <a:pt x="61" y="195"/>
                    <a:pt x="60" y="196"/>
                    <a:pt x="59" y="196"/>
                  </a:cubicBezTo>
                  <a:cubicBezTo>
                    <a:pt x="59" y="196"/>
                    <a:pt x="58" y="196"/>
                    <a:pt x="58" y="197"/>
                  </a:cubicBezTo>
                  <a:cubicBezTo>
                    <a:pt x="58" y="198"/>
                    <a:pt x="57" y="198"/>
                    <a:pt x="55" y="198"/>
                  </a:cubicBezTo>
                  <a:cubicBezTo>
                    <a:pt x="54" y="198"/>
                    <a:pt x="53" y="199"/>
                    <a:pt x="53" y="200"/>
                  </a:cubicBezTo>
                  <a:cubicBezTo>
                    <a:pt x="53" y="200"/>
                    <a:pt x="52" y="201"/>
                    <a:pt x="51" y="201"/>
                  </a:cubicBezTo>
                  <a:cubicBezTo>
                    <a:pt x="50" y="201"/>
                    <a:pt x="49" y="200"/>
                    <a:pt x="49" y="199"/>
                  </a:cubicBezTo>
                  <a:cubicBezTo>
                    <a:pt x="49" y="198"/>
                    <a:pt x="48" y="197"/>
                    <a:pt x="48" y="197"/>
                  </a:cubicBezTo>
                  <a:cubicBezTo>
                    <a:pt x="47" y="197"/>
                    <a:pt x="46" y="199"/>
                    <a:pt x="46" y="200"/>
                  </a:cubicBezTo>
                  <a:cubicBezTo>
                    <a:pt x="46" y="202"/>
                    <a:pt x="45" y="203"/>
                    <a:pt x="43" y="203"/>
                  </a:cubicBezTo>
                  <a:cubicBezTo>
                    <a:pt x="41" y="203"/>
                    <a:pt x="40" y="201"/>
                    <a:pt x="40" y="199"/>
                  </a:cubicBezTo>
                  <a:cubicBezTo>
                    <a:pt x="40" y="197"/>
                    <a:pt x="39" y="196"/>
                    <a:pt x="38" y="196"/>
                  </a:cubicBezTo>
                  <a:cubicBezTo>
                    <a:pt x="36" y="196"/>
                    <a:pt x="35" y="194"/>
                    <a:pt x="35" y="192"/>
                  </a:cubicBezTo>
                  <a:cubicBezTo>
                    <a:pt x="35" y="189"/>
                    <a:pt x="32" y="187"/>
                    <a:pt x="27" y="187"/>
                  </a:cubicBezTo>
                  <a:cubicBezTo>
                    <a:pt x="22" y="187"/>
                    <a:pt x="22" y="187"/>
                    <a:pt x="22" y="187"/>
                  </a:cubicBezTo>
                  <a:cubicBezTo>
                    <a:pt x="18" y="187"/>
                    <a:pt x="15" y="191"/>
                    <a:pt x="15" y="195"/>
                  </a:cubicBezTo>
                  <a:cubicBezTo>
                    <a:pt x="15" y="196"/>
                    <a:pt x="15" y="196"/>
                    <a:pt x="15" y="196"/>
                  </a:cubicBezTo>
                  <a:cubicBezTo>
                    <a:pt x="15" y="200"/>
                    <a:pt x="14" y="204"/>
                    <a:pt x="13" y="204"/>
                  </a:cubicBezTo>
                  <a:cubicBezTo>
                    <a:pt x="12" y="204"/>
                    <a:pt x="11" y="203"/>
                    <a:pt x="11" y="201"/>
                  </a:cubicBezTo>
                  <a:cubicBezTo>
                    <a:pt x="11" y="200"/>
                    <a:pt x="9" y="199"/>
                    <a:pt x="6" y="199"/>
                  </a:cubicBezTo>
                  <a:cubicBezTo>
                    <a:pt x="5" y="199"/>
                    <a:pt x="4" y="199"/>
                    <a:pt x="4" y="199"/>
                  </a:cubicBezTo>
                  <a:cubicBezTo>
                    <a:pt x="2" y="210"/>
                    <a:pt x="1" y="220"/>
                    <a:pt x="0" y="230"/>
                  </a:cubicBezTo>
                  <a:lnTo>
                    <a:pt x="1613" y="230"/>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71" name="Freeform 53">
              <a:extLst>
                <a:ext uri="{FF2B5EF4-FFF2-40B4-BE49-F238E27FC236}">
                  <a16:creationId xmlns:a16="http://schemas.microsoft.com/office/drawing/2014/main" id="{7F0C3A60-57AE-4C5C-A2DF-0146A6C4B133}"/>
                </a:ext>
              </a:extLst>
            </p:cNvPr>
            <p:cNvSpPr>
              <a:spLocks noEditPoints="1"/>
            </p:cNvSpPr>
            <p:nvPr/>
          </p:nvSpPr>
          <p:spPr bwMode="auto">
            <a:xfrm>
              <a:off x="3467" y="2025"/>
              <a:ext cx="69" cy="83"/>
            </a:xfrm>
            <a:custGeom>
              <a:avLst/>
              <a:gdLst>
                <a:gd name="T0" fmla="*/ 0 w 69"/>
                <a:gd name="T1" fmla="*/ 83 h 83"/>
                <a:gd name="T2" fmla="*/ 29 w 69"/>
                <a:gd name="T3" fmla="*/ 0 h 83"/>
                <a:gd name="T4" fmla="*/ 40 w 69"/>
                <a:gd name="T5" fmla="*/ 0 h 83"/>
                <a:gd name="T6" fmla="*/ 69 w 69"/>
                <a:gd name="T7" fmla="*/ 83 h 83"/>
                <a:gd name="T8" fmla="*/ 60 w 69"/>
                <a:gd name="T9" fmla="*/ 83 h 83"/>
                <a:gd name="T10" fmla="*/ 52 w 69"/>
                <a:gd name="T11" fmla="*/ 60 h 83"/>
                <a:gd name="T12" fmla="*/ 19 w 69"/>
                <a:gd name="T13" fmla="*/ 60 h 83"/>
                <a:gd name="T14" fmla="*/ 10 w 69"/>
                <a:gd name="T15" fmla="*/ 83 h 83"/>
                <a:gd name="T16" fmla="*/ 0 w 69"/>
                <a:gd name="T17" fmla="*/ 83 h 83"/>
                <a:gd name="T18" fmla="*/ 21 w 69"/>
                <a:gd name="T19" fmla="*/ 50 h 83"/>
                <a:gd name="T20" fmla="*/ 48 w 69"/>
                <a:gd name="T21" fmla="*/ 50 h 83"/>
                <a:gd name="T22" fmla="*/ 35 w 69"/>
                <a:gd name="T23" fmla="*/ 11 h 83"/>
                <a:gd name="T24" fmla="*/ 35 w 69"/>
                <a:gd name="T25" fmla="*/ 11 h 83"/>
                <a:gd name="T26" fmla="*/ 21 w 69"/>
                <a:gd name="T27"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83">
                  <a:moveTo>
                    <a:pt x="0" y="83"/>
                  </a:moveTo>
                  <a:lnTo>
                    <a:pt x="29" y="0"/>
                  </a:lnTo>
                  <a:lnTo>
                    <a:pt x="40" y="0"/>
                  </a:lnTo>
                  <a:lnTo>
                    <a:pt x="69" y="83"/>
                  </a:lnTo>
                  <a:lnTo>
                    <a:pt x="60" y="83"/>
                  </a:lnTo>
                  <a:lnTo>
                    <a:pt x="52" y="60"/>
                  </a:lnTo>
                  <a:lnTo>
                    <a:pt x="19" y="60"/>
                  </a:lnTo>
                  <a:lnTo>
                    <a:pt x="10" y="83"/>
                  </a:lnTo>
                  <a:lnTo>
                    <a:pt x="0" y="83"/>
                  </a:lnTo>
                  <a:close/>
                  <a:moveTo>
                    <a:pt x="21" y="50"/>
                  </a:moveTo>
                  <a:lnTo>
                    <a:pt x="48" y="50"/>
                  </a:lnTo>
                  <a:lnTo>
                    <a:pt x="35" y="11"/>
                  </a:lnTo>
                  <a:lnTo>
                    <a:pt x="35" y="11"/>
                  </a:lnTo>
                  <a:lnTo>
                    <a:pt x="21"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72" name="Freeform 54">
              <a:extLst>
                <a:ext uri="{FF2B5EF4-FFF2-40B4-BE49-F238E27FC236}">
                  <a16:creationId xmlns:a16="http://schemas.microsoft.com/office/drawing/2014/main" id="{C5443793-9A89-41B1-B663-20F777B17EDD}"/>
                </a:ext>
              </a:extLst>
            </p:cNvPr>
            <p:cNvSpPr>
              <a:spLocks/>
            </p:cNvSpPr>
            <p:nvPr/>
          </p:nvSpPr>
          <p:spPr bwMode="auto">
            <a:xfrm>
              <a:off x="3549" y="2047"/>
              <a:ext cx="35" cy="61"/>
            </a:xfrm>
            <a:custGeom>
              <a:avLst/>
              <a:gdLst>
                <a:gd name="T0" fmla="*/ 0 w 29"/>
                <a:gd name="T1" fmla="*/ 52 h 52"/>
                <a:gd name="T2" fmla="*/ 0 w 29"/>
                <a:gd name="T3" fmla="*/ 1 h 52"/>
                <a:gd name="T4" fmla="*/ 8 w 29"/>
                <a:gd name="T5" fmla="*/ 1 h 52"/>
                <a:gd name="T6" fmla="*/ 8 w 29"/>
                <a:gd name="T7" fmla="*/ 11 h 52"/>
                <a:gd name="T8" fmla="*/ 8 w 29"/>
                <a:gd name="T9" fmla="*/ 11 h 52"/>
                <a:gd name="T10" fmla="*/ 16 w 29"/>
                <a:gd name="T11" fmla="*/ 3 h 52"/>
                <a:gd name="T12" fmla="*/ 28 w 29"/>
                <a:gd name="T13" fmla="*/ 0 h 52"/>
                <a:gd name="T14" fmla="*/ 29 w 29"/>
                <a:gd name="T15" fmla="*/ 0 h 52"/>
                <a:gd name="T16" fmla="*/ 28 w 29"/>
                <a:gd name="T17" fmla="*/ 8 h 52"/>
                <a:gd name="T18" fmla="*/ 27 w 29"/>
                <a:gd name="T19" fmla="*/ 8 h 52"/>
                <a:gd name="T20" fmla="*/ 26 w 29"/>
                <a:gd name="T21" fmla="*/ 8 h 52"/>
                <a:gd name="T22" fmla="*/ 15 w 29"/>
                <a:gd name="T23" fmla="*/ 11 h 52"/>
                <a:gd name="T24" fmla="*/ 8 w 29"/>
                <a:gd name="T25" fmla="*/ 19 h 52"/>
                <a:gd name="T26" fmla="*/ 8 w 29"/>
                <a:gd name="T27" fmla="*/ 52 h 52"/>
                <a:gd name="T28" fmla="*/ 0 w 29"/>
                <a:gd name="T2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52">
                  <a:moveTo>
                    <a:pt x="0" y="52"/>
                  </a:moveTo>
                  <a:cubicBezTo>
                    <a:pt x="0" y="1"/>
                    <a:pt x="0" y="1"/>
                    <a:pt x="0" y="1"/>
                  </a:cubicBezTo>
                  <a:cubicBezTo>
                    <a:pt x="8" y="1"/>
                    <a:pt x="8" y="1"/>
                    <a:pt x="8" y="1"/>
                  </a:cubicBezTo>
                  <a:cubicBezTo>
                    <a:pt x="8" y="11"/>
                    <a:pt x="8" y="11"/>
                    <a:pt x="8" y="11"/>
                  </a:cubicBezTo>
                  <a:cubicBezTo>
                    <a:pt x="8" y="11"/>
                    <a:pt x="8" y="11"/>
                    <a:pt x="8" y="11"/>
                  </a:cubicBezTo>
                  <a:cubicBezTo>
                    <a:pt x="10" y="8"/>
                    <a:pt x="13" y="5"/>
                    <a:pt x="16" y="3"/>
                  </a:cubicBezTo>
                  <a:cubicBezTo>
                    <a:pt x="19" y="1"/>
                    <a:pt x="23" y="0"/>
                    <a:pt x="28" y="0"/>
                  </a:cubicBezTo>
                  <a:cubicBezTo>
                    <a:pt x="29" y="0"/>
                    <a:pt x="29" y="0"/>
                    <a:pt x="29" y="0"/>
                  </a:cubicBezTo>
                  <a:cubicBezTo>
                    <a:pt x="28" y="8"/>
                    <a:pt x="28" y="8"/>
                    <a:pt x="28" y="8"/>
                  </a:cubicBezTo>
                  <a:cubicBezTo>
                    <a:pt x="28" y="8"/>
                    <a:pt x="28" y="8"/>
                    <a:pt x="27" y="8"/>
                  </a:cubicBezTo>
                  <a:cubicBezTo>
                    <a:pt x="26" y="8"/>
                    <a:pt x="26" y="8"/>
                    <a:pt x="26" y="8"/>
                  </a:cubicBezTo>
                  <a:cubicBezTo>
                    <a:pt x="22" y="8"/>
                    <a:pt x="18" y="9"/>
                    <a:pt x="15" y="11"/>
                  </a:cubicBezTo>
                  <a:cubicBezTo>
                    <a:pt x="12" y="13"/>
                    <a:pt x="10" y="16"/>
                    <a:pt x="8" y="19"/>
                  </a:cubicBezTo>
                  <a:cubicBezTo>
                    <a:pt x="8" y="52"/>
                    <a:pt x="8" y="52"/>
                    <a:pt x="8" y="52"/>
                  </a:cubicBezTo>
                  <a:lnTo>
                    <a:pt x="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73" name="Freeform 55">
              <a:extLst>
                <a:ext uri="{FF2B5EF4-FFF2-40B4-BE49-F238E27FC236}">
                  <a16:creationId xmlns:a16="http://schemas.microsoft.com/office/drawing/2014/main" id="{A2D62122-BD17-48E0-A781-D460164888B0}"/>
                </a:ext>
              </a:extLst>
            </p:cNvPr>
            <p:cNvSpPr>
              <a:spLocks noEditPoints="1"/>
            </p:cNvSpPr>
            <p:nvPr/>
          </p:nvSpPr>
          <p:spPr bwMode="auto">
            <a:xfrm>
              <a:off x="3595" y="2027"/>
              <a:ext cx="10" cy="81"/>
            </a:xfrm>
            <a:custGeom>
              <a:avLst/>
              <a:gdLst>
                <a:gd name="T0" fmla="*/ 0 w 10"/>
                <a:gd name="T1" fmla="*/ 9 h 81"/>
                <a:gd name="T2" fmla="*/ 0 w 10"/>
                <a:gd name="T3" fmla="*/ 0 h 81"/>
                <a:gd name="T4" fmla="*/ 10 w 10"/>
                <a:gd name="T5" fmla="*/ 0 h 81"/>
                <a:gd name="T6" fmla="*/ 10 w 10"/>
                <a:gd name="T7" fmla="*/ 9 h 81"/>
                <a:gd name="T8" fmla="*/ 0 w 10"/>
                <a:gd name="T9" fmla="*/ 9 h 81"/>
                <a:gd name="T10" fmla="*/ 0 w 10"/>
                <a:gd name="T11" fmla="*/ 81 h 81"/>
                <a:gd name="T12" fmla="*/ 0 w 10"/>
                <a:gd name="T13" fmla="*/ 21 h 81"/>
                <a:gd name="T14" fmla="*/ 10 w 10"/>
                <a:gd name="T15" fmla="*/ 21 h 81"/>
                <a:gd name="T16" fmla="*/ 10 w 10"/>
                <a:gd name="T17" fmla="*/ 81 h 81"/>
                <a:gd name="T18" fmla="*/ 0 w 10"/>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81">
                  <a:moveTo>
                    <a:pt x="0" y="9"/>
                  </a:moveTo>
                  <a:lnTo>
                    <a:pt x="0" y="0"/>
                  </a:lnTo>
                  <a:lnTo>
                    <a:pt x="10" y="0"/>
                  </a:lnTo>
                  <a:lnTo>
                    <a:pt x="10" y="9"/>
                  </a:lnTo>
                  <a:lnTo>
                    <a:pt x="0" y="9"/>
                  </a:lnTo>
                  <a:close/>
                  <a:moveTo>
                    <a:pt x="0" y="81"/>
                  </a:moveTo>
                  <a:lnTo>
                    <a:pt x="0" y="21"/>
                  </a:lnTo>
                  <a:lnTo>
                    <a:pt x="10" y="21"/>
                  </a:lnTo>
                  <a:lnTo>
                    <a:pt x="10" y="81"/>
                  </a:lnTo>
                  <a:lnTo>
                    <a:pt x="0"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74" name="Freeform 56">
              <a:extLst>
                <a:ext uri="{FF2B5EF4-FFF2-40B4-BE49-F238E27FC236}">
                  <a16:creationId xmlns:a16="http://schemas.microsoft.com/office/drawing/2014/main" id="{354343D9-BCEB-4CAF-B359-CB165A1340B3}"/>
                </a:ext>
              </a:extLst>
            </p:cNvPr>
            <p:cNvSpPr>
              <a:spLocks noEditPoints="1"/>
            </p:cNvSpPr>
            <p:nvPr/>
          </p:nvSpPr>
          <p:spPr bwMode="auto">
            <a:xfrm>
              <a:off x="3622" y="2025"/>
              <a:ext cx="55" cy="85"/>
            </a:xfrm>
            <a:custGeom>
              <a:avLst/>
              <a:gdLst>
                <a:gd name="T0" fmla="*/ 0 w 46"/>
                <a:gd name="T1" fmla="*/ 71 h 72"/>
                <a:gd name="T2" fmla="*/ 0 w 46"/>
                <a:gd name="T3" fmla="*/ 0 h 72"/>
                <a:gd name="T4" fmla="*/ 9 w 46"/>
                <a:gd name="T5" fmla="*/ 0 h 72"/>
                <a:gd name="T6" fmla="*/ 9 w 46"/>
                <a:gd name="T7" fmla="*/ 27 h 72"/>
                <a:gd name="T8" fmla="*/ 15 w 46"/>
                <a:gd name="T9" fmla="*/ 22 h 72"/>
                <a:gd name="T10" fmla="*/ 25 w 46"/>
                <a:gd name="T11" fmla="*/ 19 h 72"/>
                <a:gd name="T12" fmla="*/ 33 w 46"/>
                <a:gd name="T13" fmla="*/ 21 h 72"/>
                <a:gd name="T14" fmla="*/ 40 w 46"/>
                <a:gd name="T15" fmla="*/ 26 h 72"/>
                <a:gd name="T16" fmla="*/ 44 w 46"/>
                <a:gd name="T17" fmla="*/ 34 h 72"/>
                <a:gd name="T18" fmla="*/ 46 w 46"/>
                <a:gd name="T19" fmla="*/ 46 h 72"/>
                <a:gd name="T20" fmla="*/ 44 w 46"/>
                <a:gd name="T21" fmla="*/ 57 h 72"/>
                <a:gd name="T22" fmla="*/ 40 w 46"/>
                <a:gd name="T23" fmla="*/ 65 h 72"/>
                <a:gd name="T24" fmla="*/ 33 w 46"/>
                <a:gd name="T25" fmla="*/ 70 h 72"/>
                <a:gd name="T26" fmla="*/ 24 w 46"/>
                <a:gd name="T27" fmla="*/ 72 h 72"/>
                <a:gd name="T28" fmla="*/ 16 w 46"/>
                <a:gd name="T29" fmla="*/ 70 h 72"/>
                <a:gd name="T30" fmla="*/ 9 w 46"/>
                <a:gd name="T31" fmla="*/ 65 h 72"/>
                <a:gd name="T32" fmla="*/ 9 w 46"/>
                <a:gd name="T33" fmla="*/ 71 h 72"/>
                <a:gd name="T34" fmla="*/ 0 w 46"/>
                <a:gd name="T35" fmla="*/ 71 h 72"/>
                <a:gd name="T36" fmla="*/ 9 w 46"/>
                <a:gd name="T37" fmla="*/ 57 h 72"/>
                <a:gd name="T38" fmla="*/ 23 w 46"/>
                <a:gd name="T39" fmla="*/ 65 h 72"/>
                <a:gd name="T40" fmla="*/ 34 w 46"/>
                <a:gd name="T41" fmla="*/ 60 h 72"/>
                <a:gd name="T42" fmla="*/ 38 w 46"/>
                <a:gd name="T43" fmla="*/ 46 h 72"/>
                <a:gd name="T44" fmla="*/ 34 w 46"/>
                <a:gd name="T45" fmla="*/ 31 h 72"/>
                <a:gd name="T46" fmla="*/ 23 w 46"/>
                <a:gd name="T47" fmla="*/ 26 h 72"/>
                <a:gd name="T48" fmla="*/ 15 w 46"/>
                <a:gd name="T49" fmla="*/ 29 h 72"/>
                <a:gd name="T50" fmla="*/ 9 w 46"/>
                <a:gd name="T51" fmla="*/ 34 h 72"/>
                <a:gd name="T52" fmla="*/ 9 w 46"/>
                <a:gd name="T5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72">
                  <a:moveTo>
                    <a:pt x="0" y="71"/>
                  </a:moveTo>
                  <a:cubicBezTo>
                    <a:pt x="0" y="0"/>
                    <a:pt x="0" y="0"/>
                    <a:pt x="0" y="0"/>
                  </a:cubicBezTo>
                  <a:cubicBezTo>
                    <a:pt x="9" y="0"/>
                    <a:pt x="9" y="0"/>
                    <a:pt x="9" y="0"/>
                  </a:cubicBezTo>
                  <a:cubicBezTo>
                    <a:pt x="9" y="27"/>
                    <a:pt x="9" y="27"/>
                    <a:pt x="9" y="27"/>
                  </a:cubicBezTo>
                  <a:cubicBezTo>
                    <a:pt x="10" y="25"/>
                    <a:pt x="13" y="23"/>
                    <a:pt x="15" y="22"/>
                  </a:cubicBezTo>
                  <a:cubicBezTo>
                    <a:pt x="18" y="20"/>
                    <a:pt x="21" y="19"/>
                    <a:pt x="25" y="19"/>
                  </a:cubicBezTo>
                  <a:cubicBezTo>
                    <a:pt x="28" y="19"/>
                    <a:pt x="31" y="20"/>
                    <a:pt x="33" y="21"/>
                  </a:cubicBezTo>
                  <a:cubicBezTo>
                    <a:pt x="36" y="22"/>
                    <a:pt x="38" y="24"/>
                    <a:pt x="40" y="26"/>
                  </a:cubicBezTo>
                  <a:cubicBezTo>
                    <a:pt x="42" y="28"/>
                    <a:pt x="43" y="31"/>
                    <a:pt x="44" y="34"/>
                  </a:cubicBezTo>
                  <a:cubicBezTo>
                    <a:pt x="45" y="37"/>
                    <a:pt x="46" y="41"/>
                    <a:pt x="46" y="46"/>
                  </a:cubicBezTo>
                  <a:cubicBezTo>
                    <a:pt x="46" y="50"/>
                    <a:pt x="45" y="54"/>
                    <a:pt x="44" y="57"/>
                  </a:cubicBezTo>
                  <a:cubicBezTo>
                    <a:pt x="43" y="61"/>
                    <a:pt x="42" y="63"/>
                    <a:pt x="40" y="65"/>
                  </a:cubicBezTo>
                  <a:cubicBezTo>
                    <a:pt x="38" y="68"/>
                    <a:pt x="36" y="69"/>
                    <a:pt x="33" y="70"/>
                  </a:cubicBezTo>
                  <a:cubicBezTo>
                    <a:pt x="30" y="71"/>
                    <a:pt x="27" y="72"/>
                    <a:pt x="24" y="72"/>
                  </a:cubicBezTo>
                  <a:cubicBezTo>
                    <a:pt x="21" y="72"/>
                    <a:pt x="18" y="71"/>
                    <a:pt x="16" y="70"/>
                  </a:cubicBezTo>
                  <a:cubicBezTo>
                    <a:pt x="13" y="69"/>
                    <a:pt x="11" y="67"/>
                    <a:pt x="9" y="65"/>
                  </a:cubicBezTo>
                  <a:cubicBezTo>
                    <a:pt x="9" y="71"/>
                    <a:pt x="9" y="71"/>
                    <a:pt x="9" y="71"/>
                  </a:cubicBezTo>
                  <a:lnTo>
                    <a:pt x="0" y="71"/>
                  </a:lnTo>
                  <a:close/>
                  <a:moveTo>
                    <a:pt x="9" y="57"/>
                  </a:moveTo>
                  <a:cubicBezTo>
                    <a:pt x="13" y="63"/>
                    <a:pt x="18" y="65"/>
                    <a:pt x="23" y="65"/>
                  </a:cubicBezTo>
                  <a:cubicBezTo>
                    <a:pt x="28" y="65"/>
                    <a:pt x="31" y="64"/>
                    <a:pt x="34" y="60"/>
                  </a:cubicBezTo>
                  <a:cubicBezTo>
                    <a:pt x="36" y="57"/>
                    <a:pt x="38" y="52"/>
                    <a:pt x="38" y="46"/>
                  </a:cubicBezTo>
                  <a:cubicBezTo>
                    <a:pt x="38" y="39"/>
                    <a:pt x="36" y="34"/>
                    <a:pt x="34" y="31"/>
                  </a:cubicBezTo>
                  <a:cubicBezTo>
                    <a:pt x="31" y="28"/>
                    <a:pt x="27" y="26"/>
                    <a:pt x="23" y="26"/>
                  </a:cubicBezTo>
                  <a:cubicBezTo>
                    <a:pt x="20" y="26"/>
                    <a:pt x="18" y="27"/>
                    <a:pt x="15" y="29"/>
                  </a:cubicBezTo>
                  <a:cubicBezTo>
                    <a:pt x="13" y="30"/>
                    <a:pt x="11" y="32"/>
                    <a:pt x="9" y="34"/>
                  </a:cubicBezTo>
                  <a:lnTo>
                    <a:pt x="9"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75" name="Freeform 57">
              <a:extLst>
                <a:ext uri="{FF2B5EF4-FFF2-40B4-BE49-F238E27FC236}">
                  <a16:creationId xmlns:a16="http://schemas.microsoft.com/office/drawing/2014/main" id="{60D532F7-9B44-4F4A-87B3-6FFDB0060F8E}"/>
                </a:ext>
              </a:extLst>
            </p:cNvPr>
            <p:cNvSpPr>
              <a:spLocks noEditPoints="1"/>
            </p:cNvSpPr>
            <p:nvPr/>
          </p:nvSpPr>
          <p:spPr bwMode="auto">
            <a:xfrm>
              <a:off x="3686" y="2047"/>
              <a:ext cx="51" cy="63"/>
            </a:xfrm>
            <a:custGeom>
              <a:avLst/>
              <a:gdLst>
                <a:gd name="T0" fmla="*/ 0 w 43"/>
                <a:gd name="T1" fmla="*/ 40 h 53"/>
                <a:gd name="T2" fmla="*/ 2 w 43"/>
                <a:gd name="T3" fmla="*/ 33 h 53"/>
                <a:gd name="T4" fmla="*/ 7 w 43"/>
                <a:gd name="T5" fmla="*/ 27 h 53"/>
                <a:gd name="T6" fmla="*/ 18 w 43"/>
                <a:gd name="T7" fmla="*/ 22 h 53"/>
                <a:gd name="T8" fmla="*/ 34 w 43"/>
                <a:gd name="T9" fmla="*/ 19 h 53"/>
                <a:gd name="T10" fmla="*/ 34 w 43"/>
                <a:gd name="T11" fmla="*/ 17 h 53"/>
                <a:gd name="T12" fmla="*/ 24 w 43"/>
                <a:gd name="T13" fmla="*/ 7 h 53"/>
                <a:gd name="T14" fmla="*/ 14 w 43"/>
                <a:gd name="T15" fmla="*/ 10 h 53"/>
                <a:gd name="T16" fmla="*/ 6 w 43"/>
                <a:gd name="T17" fmla="*/ 15 h 53"/>
                <a:gd name="T18" fmla="*/ 1 w 43"/>
                <a:gd name="T19" fmla="*/ 10 h 53"/>
                <a:gd name="T20" fmla="*/ 12 w 43"/>
                <a:gd name="T21" fmla="*/ 3 h 53"/>
                <a:gd name="T22" fmla="*/ 25 w 43"/>
                <a:gd name="T23" fmla="*/ 0 h 53"/>
                <a:gd name="T24" fmla="*/ 33 w 43"/>
                <a:gd name="T25" fmla="*/ 1 h 53"/>
                <a:gd name="T26" fmla="*/ 38 w 43"/>
                <a:gd name="T27" fmla="*/ 5 h 53"/>
                <a:gd name="T28" fmla="*/ 41 w 43"/>
                <a:gd name="T29" fmla="*/ 10 h 53"/>
                <a:gd name="T30" fmla="*/ 42 w 43"/>
                <a:gd name="T31" fmla="*/ 17 h 53"/>
                <a:gd name="T32" fmla="*/ 42 w 43"/>
                <a:gd name="T33" fmla="*/ 39 h 53"/>
                <a:gd name="T34" fmla="*/ 42 w 43"/>
                <a:gd name="T35" fmla="*/ 47 h 53"/>
                <a:gd name="T36" fmla="*/ 43 w 43"/>
                <a:gd name="T37" fmla="*/ 52 h 53"/>
                <a:gd name="T38" fmla="*/ 35 w 43"/>
                <a:gd name="T39" fmla="*/ 52 h 53"/>
                <a:gd name="T40" fmla="*/ 34 w 43"/>
                <a:gd name="T41" fmla="*/ 49 h 53"/>
                <a:gd name="T42" fmla="*/ 34 w 43"/>
                <a:gd name="T43" fmla="*/ 45 h 53"/>
                <a:gd name="T44" fmla="*/ 14 w 43"/>
                <a:gd name="T45" fmla="*/ 53 h 53"/>
                <a:gd name="T46" fmla="*/ 4 w 43"/>
                <a:gd name="T47" fmla="*/ 49 h 53"/>
                <a:gd name="T48" fmla="*/ 0 w 43"/>
                <a:gd name="T49" fmla="*/ 40 h 53"/>
                <a:gd name="T50" fmla="*/ 8 w 43"/>
                <a:gd name="T51" fmla="*/ 39 h 53"/>
                <a:gd name="T52" fmla="*/ 10 w 43"/>
                <a:gd name="T53" fmla="*/ 44 h 53"/>
                <a:gd name="T54" fmla="*/ 17 w 43"/>
                <a:gd name="T55" fmla="*/ 46 h 53"/>
                <a:gd name="T56" fmla="*/ 26 w 43"/>
                <a:gd name="T57" fmla="*/ 44 h 53"/>
                <a:gd name="T58" fmla="*/ 34 w 43"/>
                <a:gd name="T59" fmla="*/ 39 h 53"/>
                <a:gd name="T60" fmla="*/ 34 w 43"/>
                <a:gd name="T61" fmla="*/ 25 h 53"/>
                <a:gd name="T62" fmla="*/ 22 w 43"/>
                <a:gd name="T63" fmla="*/ 27 h 53"/>
                <a:gd name="T64" fmla="*/ 14 w 43"/>
                <a:gd name="T65" fmla="*/ 30 h 53"/>
                <a:gd name="T66" fmla="*/ 9 w 43"/>
                <a:gd name="T67" fmla="*/ 34 h 53"/>
                <a:gd name="T68" fmla="*/ 8 w 43"/>
                <a:gd name="T69"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53">
                  <a:moveTo>
                    <a:pt x="0" y="40"/>
                  </a:moveTo>
                  <a:cubicBezTo>
                    <a:pt x="0" y="37"/>
                    <a:pt x="0" y="35"/>
                    <a:pt x="2" y="33"/>
                  </a:cubicBezTo>
                  <a:cubicBezTo>
                    <a:pt x="3" y="31"/>
                    <a:pt x="5" y="29"/>
                    <a:pt x="7" y="27"/>
                  </a:cubicBezTo>
                  <a:cubicBezTo>
                    <a:pt x="10" y="25"/>
                    <a:pt x="13" y="24"/>
                    <a:pt x="18" y="22"/>
                  </a:cubicBezTo>
                  <a:cubicBezTo>
                    <a:pt x="22" y="21"/>
                    <a:pt x="27" y="20"/>
                    <a:pt x="34" y="19"/>
                  </a:cubicBezTo>
                  <a:cubicBezTo>
                    <a:pt x="34" y="17"/>
                    <a:pt x="34" y="17"/>
                    <a:pt x="34" y="17"/>
                  </a:cubicBezTo>
                  <a:cubicBezTo>
                    <a:pt x="34" y="11"/>
                    <a:pt x="30" y="7"/>
                    <a:pt x="24" y="7"/>
                  </a:cubicBezTo>
                  <a:cubicBezTo>
                    <a:pt x="20" y="7"/>
                    <a:pt x="17" y="8"/>
                    <a:pt x="14" y="10"/>
                  </a:cubicBezTo>
                  <a:cubicBezTo>
                    <a:pt x="11" y="11"/>
                    <a:pt x="8" y="13"/>
                    <a:pt x="6" y="15"/>
                  </a:cubicBezTo>
                  <a:cubicBezTo>
                    <a:pt x="1" y="10"/>
                    <a:pt x="1" y="10"/>
                    <a:pt x="1" y="10"/>
                  </a:cubicBezTo>
                  <a:cubicBezTo>
                    <a:pt x="4" y="7"/>
                    <a:pt x="8" y="5"/>
                    <a:pt x="12" y="3"/>
                  </a:cubicBezTo>
                  <a:cubicBezTo>
                    <a:pt x="15" y="1"/>
                    <a:pt x="20" y="0"/>
                    <a:pt x="25" y="0"/>
                  </a:cubicBezTo>
                  <a:cubicBezTo>
                    <a:pt x="28" y="0"/>
                    <a:pt x="31" y="1"/>
                    <a:pt x="33" y="1"/>
                  </a:cubicBezTo>
                  <a:cubicBezTo>
                    <a:pt x="35" y="2"/>
                    <a:pt x="37" y="3"/>
                    <a:pt x="38" y="5"/>
                  </a:cubicBezTo>
                  <a:cubicBezTo>
                    <a:pt x="39" y="6"/>
                    <a:pt x="40" y="8"/>
                    <a:pt x="41" y="10"/>
                  </a:cubicBezTo>
                  <a:cubicBezTo>
                    <a:pt x="42" y="12"/>
                    <a:pt x="42" y="15"/>
                    <a:pt x="42" y="17"/>
                  </a:cubicBezTo>
                  <a:cubicBezTo>
                    <a:pt x="42" y="39"/>
                    <a:pt x="42" y="39"/>
                    <a:pt x="42" y="39"/>
                  </a:cubicBezTo>
                  <a:cubicBezTo>
                    <a:pt x="42" y="43"/>
                    <a:pt x="42" y="45"/>
                    <a:pt x="42" y="47"/>
                  </a:cubicBezTo>
                  <a:cubicBezTo>
                    <a:pt x="42" y="49"/>
                    <a:pt x="43" y="51"/>
                    <a:pt x="43" y="52"/>
                  </a:cubicBezTo>
                  <a:cubicBezTo>
                    <a:pt x="35" y="52"/>
                    <a:pt x="35" y="52"/>
                    <a:pt x="35" y="52"/>
                  </a:cubicBezTo>
                  <a:cubicBezTo>
                    <a:pt x="35" y="51"/>
                    <a:pt x="34" y="50"/>
                    <a:pt x="34" y="49"/>
                  </a:cubicBezTo>
                  <a:cubicBezTo>
                    <a:pt x="34" y="48"/>
                    <a:pt x="34" y="46"/>
                    <a:pt x="34" y="45"/>
                  </a:cubicBezTo>
                  <a:cubicBezTo>
                    <a:pt x="28" y="50"/>
                    <a:pt x="22" y="53"/>
                    <a:pt x="14" y="53"/>
                  </a:cubicBezTo>
                  <a:cubicBezTo>
                    <a:pt x="10" y="53"/>
                    <a:pt x="6" y="52"/>
                    <a:pt x="4" y="49"/>
                  </a:cubicBezTo>
                  <a:cubicBezTo>
                    <a:pt x="1" y="47"/>
                    <a:pt x="0" y="44"/>
                    <a:pt x="0" y="40"/>
                  </a:cubicBezTo>
                  <a:close/>
                  <a:moveTo>
                    <a:pt x="8" y="39"/>
                  </a:moveTo>
                  <a:cubicBezTo>
                    <a:pt x="8" y="41"/>
                    <a:pt x="9" y="43"/>
                    <a:pt x="10" y="44"/>
                  </a:cubicBezTo>
                  <a:cubicBezTo>
                    <a:pt x="12" y="45"/>
                    <a:pt x="14" y="46"/>
                    <a:pt x="17" y="46"/>
                  </a:cubicBezTo>
                  <a:cubicBezTo>
                    <a:pt x="20" y="46"/>
                    <a:pt x="23" y="45"/>
                    <a:pt x="26" y="44"/>
                  </a:cubicBezTo>
                  <a:cubicBezTo>
                    <a:pt x="29" y="43"/>
                    <a:pt x="31" y="41"/>
                    <a:pt x="34" y="39"/>
                  </a:cubicBezTo>
                  <a:cubicBezTo>
                    <a:pt x="34" y="25"/>
                    <a:pt x="34" y="25"/>
                    <a:pt x="34" y="25"/>
                  </a:cubicBezTo>
                  <a:cubicBezTo>
                    <a:pt x="29" y="25"/>
                    <a:pt x="25" y="26"/>
                    <a:pt x="22" y="27"/>
                  </a:cubicBezTo>
                  <a:cubicBezTo>
                    <a:pt x="18" y="28"/>
                    <a:pt x="16" y="29"/>
                    <a:pt x="14" y="30"/>
                  </a:cubicBezTo>
                  <a:cubicBezTo>
                    <a:pt x="12" y="32"/>
                    <a:pt x="10" y="33"/>
                    <a:pt x="9" y="34"/>
                  </a:cubicBezTo>
                  <a:cubicBezTo>
                    <a:pt x="8" y="36"/>
                    <a:pt x="8" y="37"/>
                    <a:pt x="8"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76" name="Freeform 58">
              <a:extLst>
                <a:ext uri="{FF2B5EF4-FFF2-40B4-BE49-F238E27FC236}">
                  <a16:creationId xmlns:a16="http://schemas.microsoft.com/office/drawing/2014/main" id="{DECF7458-5516-4F70-A26D-BBD429467144}"/>
                </a:ext>
              </a:extLst>
            </p:cNvPr>
            <p:cNvSpPr>
              <a:spLocks/>
            </p:cNvSpPr>
            <p:nvPr/>
          </p:nvSpPr>
          <p:spPr bwMode="auto">
            <a:xfrm>
              <a:off x="3781" y="2025"/>
              <a:ext cx="63" cy="83"/>
            </a:xfrm>
            <a:custGeom>
              <a:avLst/>
              <a:gdLst>
                <a:gd name="T0" fmla="*/ 0 w 63"/>
                <a:gd name="T1" fmla="*/ 83 h 83"/>
                <a:gd name="T2" fmla="*/ 0 w 63"/>
                <a:gd name="T3" fmla="*/ 0 h 83"/>
                <a:gd name="T4" fmla="*/ 10 w 63"/>
                <a:gd name="T5" fmla="*/ 0 h 83"/>
                <a:gd name="T6" fmla="*/ 54 w 63"/>
                <a:gd name="T7" fmla="*/ 66 h 83"/>
                <a:gd name="T8" fmla="*/ 54 w 63"/>
                <a:gd name="T9" fmla="*/ 66 h 83"/>
                <a:gd name="T10" fmla="*/ 54 w 63"/>
                <a:gd name="T11" fmla="*/ 0 h 83"/>
                <a:gd name="T12" fmla="*/ 63 w 63"/>
                <a:gd name="T13" fmla="*/ 0 h 83"/>
                <a:gd name="T14" fmla="*/ 63 w 63"/>
                <a:gd name="T15" fmla="*/ 83 h 83"/>
                <a:gd name="T16" fmla="*/ 55 w 63"/>
                <a:gd name="T17" fmla="*/ 83 h 83"/>
                <a:gd name="T18" fmla="*/ 9 w 63"/>
                <a:gd name="T19" fmla="*/ 15 h 83"/>
                <a:gd name="T20" fmla="*/ 9 w 63"/>
                <a:gd name="T21" fmla="*/ 15 h 83"/>
                <a:gd name="T22" fmla="*/ 9 w 63"/>
                <a:gd name="T23" fmla="*/ 83 h 83"/>
                <a:gd name="T24" fmla="*/ 0 w 63"/>
                <a:gd name="T2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83">
                  <a:moveTo>
                    <a:pt x="0" y="83"/>
                  </a:moveTo>
                  <a:lnTo>
                    <a:pt x="0" y="0"/>
                  </a:lnTo>
                  <a:lnTo>
                    <a:pt x="10" y="0"/>
                  </a:lnTo>
                  <a:lnTo>
                    <a:pt x="54" y="66"/>
                  </a:lnTo>
                  <a:lnTo>
                    <a:pt x="54" y="66"/>
                  </a:lnTo>
                  <a:lnTo>
                    <a:pt x="54" y="0"/>
                  </a:lnTo>
                  <a:lnTo>
                    <a:pt x="63" y="0"/>
                  </a:lnTo>
                  <a:lnTo>
                    <a:pt x="63" y="83"/>
                  </a:lnTo>
                  <a:lnTo>
                    <a:pt x="55" y="83"/>
                  </a:lnTo>
                  <a:lnTo>
                    <a:pt x="9" y="15"/>
                  </a:lnTo>
                  <a:lnTo>
                    <a:pt x="9" y="15"/>
                  </a:lnTo>
                  <a:lnTo>
                    <a:pt x="9"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77" name="Freeform 59">
              <a:extLst>
                <a:ext uri="{FF2B5EF4-FFF2-40B4-BE49-F238E27FC236}">
                  <a16:creationId xmlns:a16="http://schemas.microsoft.com/office/drawing/2014/main" id="{DCE9EAA2-A9F0-4AFE-A703-1BB53213A12C}"/>
                </a:ext>
              </a:extLst>
            </p:cNvPr>
            <p:cNvSpPr>
              <a:spLocks noEditPoints="1"/>
            </p:cNvSpPr>
            <p:nvPr/>
          </p:nvSpPr>
          <p:spPr bwMode="auto">
            <a:xfrm>
              <a:off x="3860" y="2047"/>
              <a:ext cx="52" cy="63"/>
            </a:xfrm>
            <a:custGeom>
              <a:avLst/>
              <a:gdLst>
                <a:gd name="T0" fmla="*/ 0 w 44"/>
                <a:gd name="T1" fmla="*/ 27 h 53"/>
                <a:gd name="T2" fmla="*/ 2 w 44"/>
                <a:gd name="T3" fmla="*/ 15 h 53"/>
                <a:gd name="T4" fmla="*/ 8 w 44"/>
                <a:gd name="T5" fmla="*/ 7 h 53"/>
                <a:gd name="T6" fmla="*/ 15 w 44"/>
                <a:gd name="T7" fmla="*/ 2 h 53"/>
                <a:gd name="T8" fmla="*/ 23 w 44"/>
                <a:gd name="T9" fmla="*/ 0 h 53"/>
                <a:gd name="T10" fmla="*/ 32 w 44"/>
                <a:gd name="T11" fmla="*/ 2 h 53"/>
                <a:gd name="T12" fmla="*/ 38 w 44"/>
                <a:gd name="T13" fmla="*/ 7 h 53"/>
                <a:gd name="T14" fmla="*/ 43 w 44"/>
                <a:gd name="T15" fmla="*/ 15 h 53"/>
                <a:gd name="T16" fmla="*/ 44 w 44"/>
                <a:gd name="T17" fmla="*/ 27 h 53"/>
                <a:gd name="T18" fmla="*/ 44 w 44"/>
                <a:gd name="T19" fmla="*/ 29 h 53"/>
                <a:gd name="T20" fmla="*/ 9 w 44"/>
                <a:gd name="T21" fmla="*/ 29 h 53"/>
                <a:gd name="T22" fmla="*/ 10 w 44"/>
                <a:gd name="T23" fmla="*/ 36 h 53"/>
                <a:gd name="T24" fmla="*/ 13 w 44"/>
                <a:gd name="T25" fmla="*/ 42 h 53"/>
                <a:gd name="T26" fmla="*/ 18 w 44"/>
                <a:gd name="T27" fmla="*/ 45 h 53"/>
                <a:gd name="T28" fmla="*/ 24 w 44"/>
                <a:gd name="T29" fmla="*/ 46 h 53"/>
                <a:gd name="T30" fmla="*/ 33 w 44"/>
                <a:gd name="T31" fmla="*/ 44 h 53"/>
                <a:gd name="T32" fmla="*/ 39 w 44"/>
                <a:gd name="T33" fmla="*/ 38 h 53"/>
                <a:gd name="T34" fmla="*/ 44 w 44"/>
                <a:gd name="T35" fmla="*/ 42 h 53"/>
                <a:gd name="T36" fmla="*/ 36 w 44"/>
                <a:gd name="T37" fmla="*/ 50 h 53"/>
                <a:gd name="T38" fmla="*/ 23 w 44"/>
                <a:gd name="T39" fmla="*/ 53 h 53"/>
                <a:gd name="T40" fmla="*/ 15 w 44"/>
                <a:gd name="T41" fmla="*/ 51 h 53"/>
                <a:gd name="T42" fmla="*/ 7 w 44"/>
                <a:gd name="T43" fmla="*/ 47 h 53"/>
                <a:gd name="T44" fmla="*/ 2 w 44"/>
                <a:gd name="T45" fmla="*/ 38 h 53"/>
                <a:gd name="T46" fmla="*/ 0 w 44"/>
                <a:gd name="T47" fmla="*/ 27 h 53"/>
                <a:gd name="T48" fmla="*/ 9 w 44"/>
                <a:gd name="T49" fmla="*/ 22 h 53"/>
                <a:gd name="T50" fmla="*/ 37 w 44"/>
                <a:gd name="T51" fmla="*/ 22 h 53"/>
                <a:gd name="T52" fmla="*/ 33 w 44"/>
                <a:gd name="T53" fmla="*/ 11 h 53"/>
                <a:gd name="T54" fmla="*/ 23 w 44"/>
                <a:gd name="T55" fmla="*/ 7 h 53"/>
                <a:gd name="T56" fmla="*/ 18 w 44"/>
                <a:gd name="T57" fmla="*/ 8 h 53"/>
                <a:gd name="T58" fmla="*/ 14 w 44"/>
                <a:gd name="T59" fmla="*/ 11 h 53"/>
                <a:gd name="T60" fmla="*/ 11 w 44"/>
                <a:gd name="T61" fmla="*/ 16 h 53"/>
                <a:gd name="T62" fmla="*/ 9 w 44"/>
                <a:gd name="T6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53">
                  <a:moveTo>
                    <a:pt x="0" y="27"/>
                  </a:moveTo>
                  <a:cubicBezTo>
                    <a:pt x="0" y="22"/>
                    <a:pt x="1" y="18"/>
                    <a:pt x="2" y="15"/>
                  </a:cubicBezTo>
                  <a:cubicBezTo>
                    <a:pt x="4" y="11"/>
                    <a:pt x="6" y="9"/>
                    <a:pt x="8" y="7"/>
                  </a:cubicBezTo>
                  <a:cubicBezTo>
                    <a:pt x="10" y="4"/>
                    <a:pt x="13" y="3"/>
                    <a:pt x="15" y="2"/>
                  </a:cubicBezTo>
                  <a:cubicBezTo>
                    <a:pt x="18" y="1"/>
                    <a:pt x="21" y="0"/>
                    <a:pt x="23" y="0"/>
                  </a:cubicBezTo>
                  <a:cubicBezTo>
                    <a:pt x="26" y="0"/>
                    <a:pt x="29" y="1"/>
                    <a:pt x="32" y="2"/>
                  </a:cubicBezTo>
                  <a:cubicBezTo>
                    <a:pt x="34" y="3"/>
                    <a:pt x="37" y="5"/>
                    <a:pt x="38" y="7"/>
                  </a:cubicBezTo>
                  <a:cubicBezTo>
                    <a:pt x="40" y="9"/>
                    <a:pt x="42" y="12"/>
                    <a:pt x="43" y="15"/>
                  </a:cubicBezTo>
                  <a:cubicBezTo>
                    <a:pt x="44" y="19"/>
                    <a:pt x="44" y="22"/>
                    <a:pt x="44" y="27"/>
                  </a:cubicBezTo>
                  <a:cubicBezTo>
                    <a:pt x="44" y="29"/>
                    <a:pt x="44" y="29"/>
                    <a:pt x="44" y="29"/>
                  </a:cubicBezTo>
                  <a:cubicBezTo>
                    <a:pt x="9" y="29"/>
                    <a:pt x="9" y="29"/>
                    <a:pt x="9" y="29"/>
                  </a:cubicBezTo>
                  <a:cubicBezTo>
                    <a:pt x="9" y="32"/>
                    <a:pt x="9" y="34"/>
                    <a:pt x="10" y="36"/>
                  </a:cubicBezTo>
                  <a:cubicBezTo>
                    <a:pt x="11" y="39"/>
                    <a:pt x="12" y="40"/>
                    <a:pt x="13" y="42"/>
                  </a:cubicBezTo>
                  <a:cubicBezTo>
                    <a:pt x="15" y="43"/>
                    <a:pt x="16" y="45"/>
                    <a:pt x="18" y="45"/>
                  </a:cubicBezTo>
                  <a:cubicBezTo>
                    <a:pt x="20" y="46"/>
                    <a:pt x="22" y="46"/>
                    <a:pt x="24" y="46"/>
                  </a:cubicBezTo>
                  <a:cubicBezTo>
                    <a:pt x="28" y="46"/>
                    <a:pt x="31" y="46"/>
                    <a:pt x="33" y="44"/>
                  </a:cubicBezTo>
                  <a:cubicBezTo>
                    <a:pt x="35" y="43"/>
                    <a:pt x="37" y="41"/>
                    <a:pt x="39" y="38"/>
                  </a:cubicBezTo>
                  <a:cubicBezTo>
                    <a:pt x="44" y="42"/>
                    <a:pt x="44" y="42"/>
                    <a:pt x="44" y="42"/>
                  </a:cubicBezTo>
                  <a:cubicBezTo>
                    <a:pt x="42" y="46"/>
                    <a:pt x="39" y="48"/>
                    <a:pt x="36" y="50"/>
                  </a:cubicBezTo>
                  <a:cubicBezTo>
                    <a:pt x="32" y="52"/>
                    <a:pt x="28" y="53"/>
                    <a:pt x="23" y="53"/>
                  </a:cubicBezTo>
                  <a:cubicBezTo>
                    <a:pt x="20" y="53"/>
                    <a:pt x="17" y="53"/>
                    <a:pt x="15" y="51"/>
                  </a:cubicBezTo>
                  <a:cubicBezTo>
                    <a:pt x="12" y="50"/>
                    <a:pt x="10" y="49"/>
                    <a:pt x="7" y="47"/>
                  </a:cubicBezTo>
                  <a:cubicBezTo>
                    <a:pt x="5" y="44"/>
                    <a:pt x="4" y="42"/>
                    <a:pt x="2" y="38"/>
                  </a:cubicBezTo>
                  <a:cubicBezTo>
                    <a:pt x="1" y="35"/>
                    <a:pt x="0" y="31"/>
                    <a:pt x="0" y="27"/>
                  </a:cubicBezTo>
                  <a:close/>
                  <a:moveTo>
                    <a:pt x="9" y="22"/>
                  </a:moveTo>
                  <a:cubicBezTo>
                    <a:pt x="37" y="22"/>
                    <a:pt x="37" y="22"/>
                    <a:pt x="37" y="22"/>
                  </a:cubicBezTo>
                  <a:cubicBezTo>
                    <a:pt x="36" y="18"/>
                    <a:pt x="35" y="14"/>
                    <a:pt x="33" y="11"/>
                  </a:cubicBezTo>
                  <a:cubicBezTo>
                    <a:pt x="31" y="9"/>
                    <a:pt x="28" y="7"/>
                    <a:pt x="23" y="7"/>
                  </a:cubicBezTo>
                  <a:cubicBezTo>
                    <a:pt x="22" y="7"/>
                    <a:pt x="20" y="8"/>
                    <a:pt x="18" y="8"/>
                  </a:cubicBezTo>
                  <a:cubicBezTo>
                    <a:pt x="17" y="9"/>
                    <a:pt x="15" y="10"/>
                    <a:pt x="14" y="11"/>
                  </a:cubicBezTo>
                  <a:cubicBezTo>
                    <a:pt x="13" y="12"/>
                    <a:pt x="12" y="14"/>
                    <a:pt x="11" y="16"/>
                  </a:cubicBezTo>
                  <a:cubicBezTo>
                    <a:pt x="10" y="17"/>
                    <a:pt x="9" y="20"/>
                    <a:pt x="9"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78" name="Freeform 60">
              <a:extLst>
                <a:ext uri="{FF2B5EF4-FFF2-40B4-BE49-F238E27FC236}">
                  <a16:creationId xmlns:a16="http://schemas.microsoft.com/office/drawing/2014/main" id="{A64AC15B-8E2B-4A18-BF52-58102D4BA353}"/>
                </a:ext>
              </a:extLst>
            </p:cNvPr>
            <p:cNvSpPr>
              <a:spLocks/>
            </p:cNvSpPr>
            <p:nvPr/>
          </p:nvSpPr>
          <p:spPr bwMode="auto">
            <a:xfrm>
              <a:off x="3920" y="2027"/>
              <a:ext cx="35" cy="83"/>
            </a:xfrm>
            <a:custGeom>
              <a:avLst/>
              <a:gdLst>
                <a:gd name="T0" fmla="*/ 0 w 30"/>
                <a:gd name="T1" fmla="*/ 25 h 70"/>
                <a:gd name="T2" fmla="*/ 0 w 30"/>
                <a:gd name="T3" fmla="*/ 18 h 70"/>
                <a:gd name="T4" fmla="*/ 9 w 30"/>
                <a:gd name="T5" fmla="*/ 18 h 70"/>
                <a:gd name="T6" fmla="*/ 9 w 30"/>
                <a:gd name="T7" fmla="*/ 0 h 70"/>
                <a:gd name="T8" fmla="*/ 17 w 30"/>
                <a:gd name="T9" fmla="*/ 0 h 70"/>
                <a:gd name="T10" fmla="*/ 17 w 30"/>
                <a:gd name="T11" fmla="*/ 18 h 70"/>
                <a:gd name="T12" fmla="*/ 30 w 30"/>
                <a:gd name="T13" fmla="*/ 18 h 70"/>
                <a:gd name="T14" fmla="*/ 30 w 30"/>
                <a:gd name="T15" fmla="*/ 25 h 70"/>
                <a:gd name="T16" fmla="*/ 17 w 30"/>
                <a:gd name="T17" fmla="*/ 25 h 70"/>
                <a:gd name="T18" fmla="*/ 17 w 30"/>
                <a:gd name="T19" fmla="*/ 55 h 70"/>
                <a:gd name="T20" fmla="*/ 19 w 30"/>
                <a:gd name="T21" fmla="*/ 61 h 70"/>
                <a:gd name="T22" fmla="*/ 25 w 30"/>
                <a:gd name="T23" fmla="*/ 63 h 70"/>
                <a:gd name="T24" fmla="*/ 28 w 30"/>
                <a:gd name="T25" fmla="*/ 63 h 70"/>
                <a:gd name="T26" fmla="*/ 30 w 30"/>
                <a:gd name="T27" fmla="*/ 62 h 70"/>
                <a:gd name="T28" fmla="*/ 30 w 30"/>
                <a:gd name="T29" fmla="*/ 69 h 70"/>
                <a:gd name="T30" fmla="*/ 27 w 30"/>
                <a:gd name="T31" fmla="*/ 70 h 70"/>
                <a:gd name="T32" fmla="*/ 23 w 30"/>
                <a:gd name="T33" fmla="*/ 70 h 70"/>
                <a:gd name="T34" fmla="*/ 12 w 30"/>
                <a:gd name="T35" fmla="*/ 67 h 70"/>
                <a:gd name="T36" fmla="*/ 9 w 30"/>
                <a:gd name="T37" fmla="*/ 57 h 70"/>
                <a:gd name="T38" fmla="*/ 9 w 30"/>
                <a:gd name="T39" fmla="*/ 25 h 70"/>
                <a:gd name="T40" fmla="*/ 0 w 30"/>
                <a:gd name="T41"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70">
                  <a:moveTo>
                    <a:pt x="0" y="25"/>
                  </a:moveTo>
                  <a:cubicBezTo>
                    <a:pt x="0" y="18"/>
                    <a:pt x="0" y="18"/>
                    <a:pt x="0" y="18"/>
                  </a:cubicBezTo>
                  <a:cubicBezTo>
                    <a:pt x="9" y="18"/>
                    <a:pt x="9" y="18"/>
                    <a:pt x="9" y="18"/>
                  </a:cubicBezTo>
                  <a:cubicBezTo>
                    <a:pt x="9" y="0"/>
                    <a:pt x="9" y="0"/>
                    <a:pt x="9" y="0"/>
                  </a:cubicBezTo>
                  <a:cubicBezTo>
                    <a:pt x="17" y="0"/>
                    <a:pt x="17" y="0"/>
                    <a:pt x="17" y="0"/>
                  </a:cubicBezTo>
                  <a:cubicBezTo>
                    <a:pt x="17" y="18"/>
                    <a:pt x="17" y="18"/>
                    <a:pt x="17" y="18"/>
                  </a:cubicBezTo>
                  <a:cubicBezTo>
                    <a:pt x="30" y="18"/>
                    <a:pt x="30" y="18"/>
                    <a:pt x="30" y="18"/>
                  </a:cubicBezTo>
                  <a:cubicBezTo>
                    <a:pt x="30" y="25"/>
                    <a:pt x="30" y="25"/>
                    <a:pt x="30" y="25"/>
                  </a:cubicBezTo>
                  <a:cubicBezTo>
                    <a:pt x="17" y="25"/>
                    <a:pt x="17" y="25"/>
                    <a:pt x="17" y="25"/>
                  </a:cubicBezTo>
                  <a:cubicBezTo>
                    <a:pt x="17" y="55"/>
                    <a:pt x="17" y="55"/>
                    <a:pt x="17" y="55"/>
                  </a:cubicBezTo>
                  <a:cubicBezTo>
                    <a:pt x="17" y="58"/>
                    <a:pt x="18" y="60"/>
                    <a:pt x="19" y="61"/>
                  </a:cubicBezTo>
                  <a:cubicBezTo>
                    <a:pt x="20" y="62"/>
                    <a:pt x="22" y="63"/>
                    <a:pt x="25" y="63"/>
                  </a:cubicBezTo>
                  <a:cubicBezTo>
                    <a:pt x="26" y="63"/>
                    <a:pt x="27" y="63"/>
                    <a:pt x="28" y="63"/>
                  </a:cubicBezTo>
                  <a:cubicBezTo>
                    <a:pt x="29" y="63"/>
                    <a:pt x="30" y="63"/>
                    <a:pt x="30" y="62"/>
                  </a:cubicBezTo>
                  <a:cubicBezTo>
                    <a:pt x="30" y="69"/>
                    <a:pt x="30" y="69"/>
                    <a:pt x="30" y="69"/>
                  </a:cubicBezTo>
                  <a:cubicBezTo>
                    <a:pt x="30" y="69"/>
                    <a:pt x="28" y="69"/>
                    <a:pt x="27" y="70"/>
                  </a:cubicBezTo>
                  <a:cubicBezTo>
                    <a:pt x="26" y="70"/>
                    <a:pt x="24" y="70"/>
                    <a:pt x="23" y="70"/>
                  </a:cubicBezTo>
                  <a:cubicBezTo>
                    <a:pt x="18" y="70"/>
                    <a:pt x="14" y="69"/>
                    <a:pt x="12" y="67"/>
                  </a:cubicBezTo>
                  <a:cubicBezTo>
                    <a:pt x="10" y="64"/>
                    <a:pt x="9" y="61"/>
                    <a:pt x="9" y="57"/>
                  </a:cubicBezTo>
                  <a:cubicBezTo>
                    <a:pt x="9" y="25"/>
                    <a:pt x="9" y="25"/>
                    <a:pt x="9" y="25"/>
                  </a:cubicBez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79" name="Freeform 61">
              <a:extLst>
                <a:ext uri="{FF2B5EF4-FFF2-40B4-BE49-F238E27FC236}">
                  <a16:creationId xmlns:a16="http://schemas.microsoft.com/office/drawing/2014/main" id="{3807CEC4-8277-4BCB-9E11-FFFE946A6D27}"/>
                </a:ext>
              </a:extLst>
            </p:cNvPr>
            <p:cNvSpPr>
              <a:spLocks/>
            </p:cNvSpPr>
            <p:nvPr/>
          </p:nvSpPr>
          <p:spPr bwMode="auto">
            <a:xfrm>
              <a:off x="3961" y="2048"/>
              <a:ext cx="81" cy="60"/>
            </a:xfrm>
            <a:custGeom>
              <a:avLst/>
              <a:gdLst>
                <a:gd name="T0" fmla="*/ 0 w 68"/>
                <a:gd name="T1" fmla="*/ 0 h 51"/>
                <a:gd name="T2" fmla="*/ 9 w 68"/>
                <a:gd name="T3" fmla="*/ 0 h 51"/>
                <a:gd name="T4" fmla="*/ 15 w 68"/>
                <a:gd name="T5" fmla="*/ 24 h 51"/>
                <a:gd name="T6" fmla="*/ 16 w 68"/>
                <a:gd name="T7" fmla="*/ 29 h 51"/>
                <a:gd name="T8" fmla="*/ 17 w 68"/>
                <a:gd name="T9" fmla="*/ 32 h 51"/>
                <a:gd name="T10" fmla="*/ 19 w 68"/>
                <a:gd name="T11" fmla="*/ 37 h 51"/>
                <a:gd name="T12" fmla="*/ 20 w 68"/>
                <a:gd name="T13" fmla="*/ 41 h 51"/>
                <a:gd name="T14" fmla="*/ 20 w 68"/>
                <a:gd name="T15" fmla="*/ 41 h 51"/>
                <a:gd name="T16" fmla="*/ 21 w 68"/>
                <a:gd name="T17" fmla="*/ 36 h 51"/>
                <a:gd name="T18" fmla="*/ 22 w 68"/>
                <a:gd name="T19" fmla="*/ 32 h 51"/>
                <a:gd name="T20" fmla="*/ 23 w 68"/>
                <a:gd name="T21" fmla="*/ 28 h 51"/>
                <a:gd name="T22" fmla="*/ 24 w 68"/>
                <a:gd name="T23" fmla="*/ 24 h 51"/>
                <a:gd name="T24" fmla="*/ 31 w 68"/>
                <a:gd name="T25" fmla="*/ 0 h 51"/>
                <a:gd name="T26" fmla="*/ 38 w 68"/>
                <a:gd name="T27" fmla="*/ 0 h 51"/>
                <a:gd name="T28" fmla="*/ 45 w 68"/>
                <a:gd name="T29" fmla="*/ 25 h 51"/>
                <a:gd name="T30" fmla="*/ 46 w 68"/>
                <a:gd name="T31" fmla="*/ 29 h 51"/>
                <a:gd name="T32" fmla="*/ 47 w 68"/>
                <a:gd name="T33" fmla="*/ 33 h 51"/>
                <a:gd name="T34" fmla="*/ 48 w 68"/>
                <a:gd name="T35" fmla="*/ 37 h 51"/>
                <a:gd name="T36" fmla="*/ 49 w 68"/>
                <a:gd name="T37" fmla="*/ 41 h 51"/>
                <a:gd name="T38" fmla="*/ 49 w 68"/>
                <a:gd name="T39" fmla="*/ 41 h 51"/>
                <a:gd name="T40" fmla="*/ 50 w 68"/>
                <a:gd name="T41" fmla="*/ 37 h 51"/>
                <a:gd name="T42" fmla="*/ 51 w 68"/>
                <a:gd name="T43" fmla="*/ 33 h 51"/>
                <a:gd name="T44" fmla="*/ 52 w 68"/>
                <a:gd name="T45" fmla="*/ 29 h 51"/>
                <a:gd name="T46" fmla="*/ 53 w 68"/>
                <a:gd name="T47" fmla="*/ 25 h 51"/>
                <a:gd name="T48" fmla="*/ 60 w 68"/>
                <a:gd name="T49" fmla="*/ 0 h 51"/>
                <a:gd name="T50" fmla="*/ 68 w 68"/>
                <a:gd name="T51" fmla="*/ 0 h 51"/>
                <a:gd name="T52" fmla="*/ 53 w 68"/>
                <a:gd name="T53" fmla="*/ 51 h 51"/>
                <a:gd name="T54" fmla="*/ 45 w 68"/>
                <a:gd name="T55" fmla="*/ 51 h 51"/>
                <a:gd name="T56" fmla="*/ 34 w 68"/>
                <a:gd name="T57" fmla="*/ 11 h 51"/>
                <a:gd name="T58" fmla="*/ 34 w 68"/>
                <a:gd name="T59" fmla="*/ 11 h 51"/>
                <a:gd name="T60" fmla="*/ 23 w 68"/>
                <a:gd name="T61" fmla="*/ 51 h 51"/>
                <a:gd name="T62" fmla="*/ 15 w 68"/>
                <a:gd name="T63" fmla="*/ 51 h 51"/>
                <a:gd name="T64" fmla="*/ 0 w 68"/>
                <a:gd name="T6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51">
                  <a:moveTo>
                    <a:pt x="0" y="0"/>
                  </a:moveTo>
                  <a:cubicBezTo>
                    <a:pt x="9" y="0"/>
                    <a:pt x="9" y="0"/>
                    <a:pt x="9" y="0"/>
                  </a:cubicBezTo>
                  <a:cubicBezTo>
                    <a:pt x="15" y="24"/>
                    <a:pt x="15" y="24"/>
                    <a:pt x="15" y="24"/>
                  </a:cubicBezTo>
                  <a:cubicBezTo>
                    <a:pt x="16" y="26"/>
                    <a:pt x="16" y="27"/>
                    <a:pt x="16" y="29"/>
                  </a:cubicBezTo>
                  <a:cubicBezTo>
                    <a:pt x="17" y="30"/>
                    <a:pt x="17" y="31"/>
                    <a:pt x="17" y="32"/>
                  </a:cubicBezTo>
                  <a:cubicBezTo>
                    <a:pt x="18" y="34"/>
                    <a:pt x="18" y="35"/>
                    <a:pt x="19" y="37"/>
                  </a:cubicBezTo>
                  <a:cubicBezTo>
                    <a:pt x="19" y="38"/>
                    <a:pt x="19" y="39"/>
                    <a:pt x="20" y="41"/>
                  </a:cubicBezTo>
                  <a:cubicBezTo>
                    <a:pt x="20" y="41"/>
                    <a:pt x="20" y="41"/>
                    <a:pt x="20" y="41"/>
                  </a:cubicBezTo>
                  <a:cubicBezTo>
                    <a:pt x="20" y="39"/>
                    <a:pt x="21" y="38"/>
                    <a:pt x="21" y="36"/>
                  </a:cubicBezTo>
                  <a:cubicBezTo>
                    <a:pt x="21" y="35"/>
                    <a:pt x="22" y="34"/>
                    <a:pt x="22" y="32"/>
                  </a:cubicBezTo>
                  <a:cubicBezTo>
                    <a:pt x="23" y="31"/>
                    <a:pt x="23" y="30"/>
                    <a:pt x="23" y="28"/>
                  </a:cubicBezTo>
                  <a:cubicBezTo>
                    <a:pt x="24" y="27"/>
                    <a:pt x="24" y="26"/>
                    <a:pt x="24" y="24"/>
                  </a:cubicBezTo>
                  <a:cubicBezTo>
                    <a:pt x="31" y="0"/>
                    <a:pt x="31" y="0"/>
                    <a:pt x="31" y="0"/>
                  </a:cubicBezTo>
                  <a:cubicBezTo>
                    <a:pt x="38" y="0"/>
                    <a:pt x="38" y="0"/>
                    <a:pt x="38" y="0"/>
                  </a:cubicBezTo>
                  <a:cubicBezTo>
                    <a:pt x="45" y="25"/>
                    <a:pt x="45" y="25"/>
                    <a:pt x="45" y="25"/>
                  </a:cubicBezTo>
                  <a:cubicBezTo>
                    <a:pt x="45" y="26"/>
                    <a:pt x="45" y="28"/>
                    <a:pt x="46" y="29"/>
                  </a:cubicBezTo>
                  <a:cubicBezTo>
                    <a:pt x="46" y="30"/>
                    <a:pt x="46" y="31"/>
                    <a:pt x="47" y="33"/>
                  </a:cubicBezTo>
                  <a:cubicBezTo>
                    <a:pt x="47" y="34"/>
                    <a:pt x="47" y="35"/>
                    <a:pt x="48" y="37"/>
                  </a:cubicBezTo>
                  <a:cubicBezTo>
                    <a:pt x="48" y="38"/>
                    <a:pt x="48" y="39"/>
                    <a:pt x="49" y="41"/>
                  </a:cubicBezTo>
                  <a:cubicBezTo>
                    <a:pt x="49" y="41"/>
                    <a:pt x="49" y="41"/>
                    <a:pt x="49" y="41"/>
                  </a:cubicBezTo>
                  <a:cubicBezTo>
                    <a:pt x="50" y="39"/>
                    <a:pt x="50" y="38"/>
                    <a:pt x="50" y="37"/>
                  </a:cubicBezTo>
                  <a:cubicBezTo>
                    <a:pt x="51" y="35"/>
                    <a:pt x="51" y="34"/>
                    <a:pt x="51" y="33"/>
                  </a:cubicBezTo>
                  <a:cubicBezTo>
                    <a:pt x="52" y="31"/>
                    <a:pt x="52" y="30"/>
                    <a:pt x="52" y="29"/>
                  </a:cubicBezTo>
                  <a:cubicBezTo>
                    <a:pt x="53" y="28"/>
                    <a:pt x="53" y="26"/>
                    <a:pt x="53" y="25"/>
                  </a:cubicBezTo>
                  <a:cubicBezTo>
                    <a:pt x="60" y="0"/>
                    <a:pt x="60" y="0"/>
                    <a:pt x="60" y="0"/>
                  </a:cubicBezTo>
                  <a:cubicBezTo>
                    <a:pt x="68" y="0"/>
                    <a:pt x="68" y="0"/>
                    <a:pt x="68" y="0"/>
                  </a:cubicBezTo>
                  <a:cubicBezTo>
                    <a:pt x="53" y="51"/>
                    <a:pt x="53" y="51"/>
                    <a:pt x="53" y="51"/>
                  </a:cubicBezTo>
                  <a:cubicBezTo>
                    <a:pt x="45" y="51"/>
                    <a:pt x="45" y="51"/>
                    <a:pt x="45" y="51"/>
                  </a:cubicBezTo>
                  <a:cubicBezTo>
                    <a:pt x="34" y="11"/>
                    <a:pt x="34" y="11"/>
                    <a:pt x="34" y="11"/>
                  </a:cubicBezTo>
                  <a:cubicBezTo>
                    <a:pt x="34" y="11"/>
                    <a:pt x="34" y="11"/>
                    <a:pt x="34" y="11"/>
                  </a:cubicBezTo>
                  <a:cubicBezTo>
                    <a:pt x="23" y="51"/>
                    <a:pt x="23" y="51"/>
                    <a:pt x="23" y="51"/>
                  </a:cubicBezTo>
                  <a:cubicBezTo>
                    <a:pt x="15" y="51"/>
                    <a:pt x="15" y="51"/>
                    <a:pt x="15" y="5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80" name="Freeform 62">
              <a:extLst>
                <a:ext uri="{FF2B5EF4-FFF2-40B4-BE49-F238E27FC236}">
                  <a16:creationId xmlns:a16="http://schemas.microsoft.com/office/drawing/2014/main" id="{696D3BB3-5E1F-41C7-947C-FB3B30124F92}"/>
                </a:ext>
              </a:extLst>
            </p:cNvPr>
            <p:cNvSpPr>
              <a:spLocks noEditPoints="1"/>
            </p:cNvSpPr>
            <p:nvPr/>
          </p:nvSpPr>
          <p:spPr bwMode="auto">
            <a:xfrm>
              <a:off x="4048" y="2047"/>
              <a:ext cx="55" cy="63"/>
            </a:xfrm>
            <a:custGeom>
              <a:avLst/>
              <a:gdLst>
                <a:gd name="T0" fmla="*/ 0 w 47"/>
                <a:gd name="T1" fmla="*/ 27 h 53"/>
                <a:gd name="T2" fmla="*/ 2 w 47"/>
                <a:gd name="T3" fmla="*/ 15 h 53"/>
                <a:gd name="T4" fmla="*/ 7 w 47"/>
                <a:gd name="T5" fmla="*/ 7 h 53"/>
                <a:gd name="T6" fmla="*/ 15 w 47"/>
                <a:gd name="T7" fmla="*/ 2 h 53"/>
                <a:gd name="T8" fmla="*/ 24 w 47"/>
                <a:gd name="T9" fmla="*/ 0 h 53"/>
                <a:gd name="T10" fmla="*/ 33 w 47"/>
                <a:gd name="T11" fmla="*/ 2 h 53"/>
                <a:gd name="T12" fmla="*/ 40 w 47"/>
                <a:gd name="T13" fmla="*/ 7 h 53"/>
                <a:gd name="T14" fmla="*/ 45 w 47"/>
                <a:gd name="T15" fmla="*/ 15 h 53"/>
                <a:gd name="T16" fmla="*/ 47 w 47"/>
                <a:gd name="T17" fmla="*/ 27 h 53"/>
                <a:gd name="T18" fmla="*/ 45 w 47"/>
                <a:gd name="T19" fmla="*/ 38 h 53"/>
                <a:gd name="T20" fmla="*/ 40 w 47"/>
                <a:gd name="T21" fmla="*/ 46 h 53"/>
                <a:gd name="T22" fmla="*/ 33 w 47"/>
                <a:gd name="T23" fmla="*/ 51 h 53"/>
                <a:gd name="T24" fmla="*/ 24 w 47"/>
                <a:gd name="T25" fmla="*/ 53 h 53"/>
                <a:gd name="T26" fmla="*/ 15 w 47"/>
                <a:gd name="T27" fmla="*/ 51 h 53"/>
                <a:gd name="T28" fmla="*/ 7 w 47"/>
                <a:gd name="T29" fmla="*/ 46 h 53"/>
                <a:gd name="T30" fmla="*/ 2 w 47"/>
                <a:gd name="T31" fmla="*/ 38 h 53"/>
                <a:gd name="T32" fmla="*/ 0 w 47"/>
                <a:gd name="T33" fmla="*/ 27 h 53"/>
                <a:gd name="T34" fmla="*/ 8 w 47"/>
                <a:gd name="T35" fmla="*/ 27 h 53"/>
                <a:gd name="T36" fmla="*/ 9 w 47"/>
                <a:gd name="T37" fmla="*/ 34 h 53"/>
                <a:gd name="T38" fmla="*/ 12 w 47"/>
                <a:gd name="T39" fmla="*/ 40 h 53"/>
                <a:gd name="T40" fmla="*/ 17 w 47"/>
                <a:gd name="T41" fmla="*/ 44 h 53"/>
                <a:gd name="T42" fmla="*/ 24 w 47"/>
                <a:gd name="T43" fmla="*/ 46 h 53"/>
                <a:gd name="T44" fmla="*/ 30 w 47"/>
                <a:gd name="T45" fmla="*/ 45 h 53"/>
                <a:gd name="T46" fmla="*/ 35 w 47"/>
                <a:gd name="T47" fmla="*/ 41 h 53"/>
                <a:gd name="T48" fmla="*/ 38 w 47"/>
                <a:gd name="T49" fmla="*/ 35 h 53"/>
                <a:gd name="T50" fmla="*/ 39 w 47"/>
                <a:gd name="T51" fmla="*/ 27 h 53"/>
                <a:gd name="T52" fmla="*/ 38 w 47"/>
                <a:gd name="T53" fmla="*/ 19 h 53"/>
                <a:gd name="T54" fmla="*/ 35 w 47"/>
                <a:gd name="T55" fmla="*/ 13 h 53"/>
                <a:gd name="T56" fmla="*/ 30 w 47"/>
                <a:gd name="T57" fmla="*/ 9 h 53"/>
                <a:gd name="T58" fmla="*/ 24 w 47"/>
                <a:gd name="T59" fmla="*/ 7 h 53"/>
                <a:gd name="T60" fmla="*/ 17 w 47"/>
                <a:gd name="T61" fmla="*/ 9 h 53"/>
                <a:gd name="T62" fmla="*/ 12 w 47"/>
                <a:gd name="T63" fmla="*/ 13 h 53"/>
                <a:gd name="T64" fmla="*/ 9 w 47"/>
                <a:gd name="T65" fmla="*/ 19 h 53"/>
                <a:gd name="T66" fmla="*/ 8 w 47"/>
                <a:gd name="T67"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 h="53">
                  <a:moveTo>
                    <a:pt x="0" y="27"/>
                  </a:moveTo>
                  <a:cubicBezTo>
                    <a:pt x="0" y="22"/>
                    <a:pt x="1" y="19"/>
                    <a:pt x="2" y="15"/>
                  </a:cubicBezTo>
                  <a:cubicBezTo>
                    <a:pt x="3" y="12"/>
                    <a:pt x="5" y="9"/>
                    <a:pt x="7" y="7"/>
                  </a:cubicBezTo>
                  <a:cubicBezTo>
                    <a:pt x="9" y="5"/>
                    <a:pt x="12" y="3"/>
                    <a:pt x="15" y="2"/>
                  </a:cubicBezTo>
                  <a:cubicBezTo>
                    <a:pt x="18" y="1"/>
                    <a:pt x="21" y="0"/>
                    <a:pt x="24" y="0"/>
                  </a:cubicBezTo>
                  <a:cubicBezTo>
                    <a:pt x="27" y="0"/>
                    <a:pt x="30" y="1"/>
                    <a:pt x="33" y="2"/>
                  </a:cubicBezTo>
                  <a:cubicBezTo>
                    <a:pt x="35" y="3"/>
                    <a:pt x="38" y="5"/>
                    <a:pt x="40" y="7"/>
                  </a:cubicBezTo>
                  <a:cubicBezTo>
                    <a:pt x="42" y="9"/>
                    <a:pt x="44" y="12"/>
                    <a:pt x="45" y="15"/>
                  </a:cubicBezTo>
                  <a:cubicBezTo>
                    <a:pt x="47" y="19"/>
                    <a:pt x="47" y="22"/>
                    <a:pt x="47" y="27"/>
                  </a:cubicBezTo>
                  <a:cubicBezTo>
                    <a:pt x="47" y="31"/>
                    <a:pt x="47" y="35"/>
                    <a:pt x="45" y="38"/>
                  </a:cubicBezTo>
                  <a:cubicBezTo>
                    <a:pt x="44" y="41"/>
                    <a:pt x="42" y="44"/>
                    <a:pt x="40" y="46"/>
                  </a:cubicBezTo>
                  <a:cubicBezTo>
                    <a:pt x="38" y="49"/>
                    <a:pt x="35" y="50"/>
                    <a:pt x="33" y="51"/>
                  </a:cubicBezTo>
                  <a:cubicBezTo>
                    <a:pt x="30" y="53"/>
                    <a:pt x="27" y="53"/>
                    <a:pt x="24" y="53"/>
                  </a:cubicBezTo>
                  <a:cubicBezTo>
                    <a:pt x="21" y="53"/>
                    <a:pt x="18" y="53"/>
                    <a:pt x="15" y="51"/>
                  </a:cubicBezTo>
                  <a:cubicBezTo>
                    <a:pt x="12" y="50"/>
                    <a:pt x="9" y="49"/>
                    <a:pt x="7" y="46"/>
                  </a:cubicBezTo>
                  <a:cubicBezTo>
                    <a:pt x="5" y="44"/>
                    <a:pt x="3" y="41"/>
                    <a:pt x="2" y="38"/>
                  </a:cubicBezTo>
                  <a:cubicBezTo>
                    <a:pt x="1" y="35"/>
                    <a:pt x="0" y="31"/>
                    <a:pt x="0" y="27"/>
                  </a:cubicBezTo>
                  <a:close/>
                  <a:moveTo>
                    <a:pt x="8" y="27"/>
                  </a:moveTo>
                  <a:cubicBezTo>
                    <a:pt x="8" y="29"/>
                    <a:pt x="9" y="32"/>
                    <a:pt x="9" y="34"/>
                  </a:cubicBezTo>
                  <a:cubicBezTo>
                    <a:pt x="10" y="37"/>
                    <a:pt x="11" y="39"/>
                    <a:pt x="12" y="40"/>
                  </a:cubicBezTo>
                  <a:cubicBezTo>
                    <a:pt x="13" y="42"/>
                    <a:pt x="15" y="43"/>
                    <a:pt x="17" y="44"/>
                  </a:cubicBezTo>
                  <a:cubicBezTo>
                    <a:pt x="19" y="45"/>
                    <a:pt x="21" y="46"/>
                    <a:pt x="24" y="46"/>
                  </a:cubicBezTo>
                  <a:cubicBezTo>
                    <a:pt x="26" y="46"/>
                    <a:pt x="28" y="46"/>
                    <a:pt x="30" y="45"/>
                  </a:cubicBezTo>
                  <a:cubicBezTo>
                    <a:pt x="32" y="44"/>
                    <a:pt x="34" y="42"/>
                    <a:pt x="35" y="41"/>
                  </a:cubicBezTo>
                  <a:cubicBezTo>
                    <a:pt x="36" y="39"/>
                    <a:pt x="37" y="37"/>
                    <a:pt x="38" y="35"/>
                  </a:cubicBezTo>
                  <a:cubicBezTo>
                    <a:pt x="39" y="32"/>
                    <a:pt x="39" y="30"/>
                    <a:pt x="39" y="27"/>
                  </a:cubicBezTo>
                  <a:cubicBezTo>
                    <a:pt x="39" y="24"/>
                    <a:pt x="39" y="22"/>
                    <a:pt x="38" y="19"/>
                  </a:cubicBezTo>
                  <a:cubicBezTo>
                    <a:pt x="37" y="17"/>
                    <a:pt x="36" y="15"/>
                    <a:pt x="35" y="13"/>
                  </a:cubicBezTo>
                  <a:cubicBezTo>
                    <a:pt x="34" y="11"/>
                    <a:pt x="32" y="10"/>
                    <a:pt x="30" y="9"/>
                  </a:cubicBezTo>
                  <a:cubicBezTo>
                    <a:pt x="28" y="8"/>
                    <a:pt x="26" y="7"/>
                    <a:pt x="24" y="7"/>
                  </a:cubicBezTo>
                  <a:cubicBezTo>
                    <a:pt x="21" y="7"/>
                    <a:pt x="19" y="8"/>
                    <a:pt x="17" y="9"/>
                  </a:cubicBezTo>
                  <a:cubicBezTo>
                    <a:pt x="15" y="10"/>
                    <a:pt x="14" y="11"/>
                    <a:pt x="12" y="13"/>
                  </a:cubicBezTo>
                  <a:cubicBezTo>
                    <a:pt x="11" y="14"/>
                    <a:pt x="10" y="16"/>
                    <a:pt x="9" y="19"/>
                  </a:cubicBezTo>
                  <a:cubicBezTo>
                    <a:pt x="9" y="21"/>
                    <a:pt x="8" y="24"/>
                    <a:pt x="8"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81" name="Freeform 63">
              <a:extLst>
                <a:ext uri="{FF2B5EF4-FFF2-40B4-BE49-F238E27FC236}">
                  <a16:creationId xmlns:a16="http://schemas.microsoft.com/office/drawing/2014/main" id="{F5A8F645-A8DF-425D-8AF1-78FA590B99D0}"/>
                </a:ext>
              </a:extLst>
            </p:cNvPr>
            <p:cNvSpPr>
              <a:spLocks/>
            </p:cNvSpPr>
            <p:nvPr/>
          </p:nvSpPr>
          <p:spPr bwMode="auto">
            <a:xfrm>
              <a:off x="4117" y="2047"/>
              <a:ext cx="35" cy="61"/>
            </a:xfrm>
            <a:custGeom>
              <a:avLst/>
              <a:gdLst>
                <a:gd name="T0" fmla="*/ 0 w 29"/>
                <a:gd name="T1" fmla="*/ 52 h 52"/>
                <a:gd name="T2" fmla="*/ 0 w 29"/>
                <a:gd name="T3" fmla="*/ 1 h 52"/>
                <a:gd name="T4" fmla="*/ 8 w 29"/>
                <a:gd name="T5" fmla="*/ 1 h 52"/>
                <a:gd name="T6" fmla="*/ 8 w 29"/>
                <a:gd name="T7" fmla="*/ 11 h 52"/>
                <a:gd name="T8" fmla="*/ 8 w 29"/>
                <a:gd name="T9" fmla="*/ 11 h 52"/>
                <a:gd name="T10" fmla="*/ 16 w 29"/>
                <a:gd name="T11" fmla="*/ 3 h 52"/>
                <a:gd name="T12" fmla="*/ 28 w 29"/>
                <a:gd name="T13" fmla="*/ 0 h 52"/>
                <a:gd name="T14" fmla="*/ 29 w 29"/>
                <a:gd name="T15" fmla="*/ 0 h 52"/>
                <a:gd name="T16" fmla="*/ 29 w 29"/>
                <a:gd name="T17" fmla="*/ 8 h 52"/>
                <a:gd name="T18" fmla="*/ 27 w 29"/>
                <a:gd name="T19" fmla="*/ 8 h 52"/>
                <a:gd name="T20" fmla="*/ 26 w 29"/>
                <a:gd name="T21" fmla="*/ 8 h 52"/>
                <a:gd name="T22" fmla="*/ 16 w 29"/>
                <a:gd name="T23" fmla="*/ 11 h 52"/>
                <a:gd name="T24" fmla="*/ 8 w 29"/>
                <a:gd name="T25" fmla="*/ 19 h 52"/>
                <a:gd name="T26" fmla="*/ 8 w 29"/>
                <a:gd name="T27" fmla="*/ 52 h 52"/>
                <a:gd name="T28" fmla="*/ 0 w 29"/>
                <a:gd name="T2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52">
                  <a:moveTo>
                    <a:pt x="0" y="52"/>
                  </a:moveTo>
                  <a:cubicBezTo>
                    <a:pt x="0" y="1"/>
                    <a:pt x="0" y="1"/>
                    <a:pt x="0" y="1"/>
                  </a:cubicBezTo>
                  <a:cubicBezTo>
                    <a:pt x="8" y="1"/>
                    <a:pt x="8" y="1"/>
                    <a:pt x="8" y="1"/>
                  </a:cubicBezTo>
                  <a:cubicBezTo>
                    <a:pt x="8" y="11"/>
                    <a:pt x="8" y="11"/>
                    <a:pt x="8" y="11"/>
                  </a:cubicBezTo>
                  <a:cubicBezTo>
                    <a:pt x="8" y="11"/>
                    <a:pt x="8" y="11"/>
                    <a:pt x="8" y="11"/>
                  </a:cubicBezTo>
                  <a:cubicBezTo>
                    <a:pt x="10" y="8"/>
                    <a:pt x="13" y="5"/>
                    <a:pt x="16" y="3"/>
                  </a:cubicBezTo>
                  <a:cubicBezTo>
                    <a:pt x="19" y="1"/>
                    <a:pt x="23" y="0"/>
                    <a:pt x="28" y="0"/>
                  </a:cubicBezTo>
                  <a:cubicBezTo>
                    <a:pt x="29" y="0"/>
                    <a:pt x="29" y="0"/>
                    <a:pt x="29" y="0"/>
                  </a:cubicBezTo>
                  <a:cubicBezTo>
                    <a:pt x="29" y="8"/>
                    <a:pt x="29" y="8"/>
                    <a:pt x="29" y="8"/>
                  </a:cubicBezTo>
                  <a:cubicBezTo>
                    <a:pt x="28" y="8"/>
                    <a:pt x="28" y="8"/>
                    <a:pt x="27" y="8"/>
                  </a:cubicBezTo>
                  <a:cubicBezTo>
                    <a:pt x="26" y="8"/>
                    <a:pt x="26" y="8"/>
                    <a:pt x="26" y="8"/>
                  </a:cubicBezTo>
                  <a:cubicBezTo>
                    <a:pt x="22" y="8"/>
                    <a:pt x="19" y="9"/>
                    <a:pt x="16" y="11"/>
                  </a:cubicBezTo>
                  <a:cubicBezTo>
                    <a:pt x="13" y="13"/>
                    <a:pt x="10" y="16"/>
                    <a:pt x="8" y="19"/>
                  </a:cubicBezTo>
                  <a:cubicBezTo>
                    <a:pt x="8" y="52"/>
                    <a:pt x="8" y="52"/>
                    <a:pt x="8" y="52"/>
                  </a:cubicBezTo>
                  <a:lnTo>
                    <a:pt x="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82" name="Freeform 64">
              <a:extLst>
                <a:ext uri="{FF2B5EF4-FFF2-40B4-BE49-F238E27FC236}">
                  <a16:creationId xmlns:a16="http://schemas.microsoft.com/office/drawing/2014/main" id="{30957B56-5578-4E8F-A562-3221BDDBC66E}"/>
                </a:ext>
              </a:extLst>
            </p:cNvPr>
            <p:cNvSpPr>
              <a:spLocks/>
            </p:cNvSpPr>
            <p:nvPr/>
          </p:nvSpPr>
          <p:spPr bwMode="auto">
            <a:xfrm>
              <a:off x="4162" y="2025"/>
              <a:ext cx="51" cy="83"/>
            </a:xfrm>
            <a:custGeom>
              <a:avLst/>
              <a:gdLst>
                <a:gd name="T0" fmla="*/ 0 w 51"/>
                <a:gd name="T1" fmla="*/ 83 h 83"/>
                <a:gd name="T2" fmla="*/ 0 w 51"/>
                <a:gd name="T3" fmla="*/ 0 h 83"/>
                <a:gd name="T4" fmla="*/ 11 w 51"/>
                <a:gd name="T5" fmla="*/ 0 h 83"/>
                <a:gd name="T6" fmla="*/ 11 w 51"/>
                <a:gd name="T7" fmla="*/ 54 h 83"/>
                <a:gd name="T8" fmla="*/ 37 w 51"/>
                <a:gd name="T9" fmla="*/ 23 h 83"/>
                <a:gd name="T10" fmla="*/ 49 w 51"/>
                <a:gd name="T11" fmla="*/ 23 h 83"/>
                <a:gd name="T12" fmla="*/ 28 w 51"/>
                <a:gd name="T13" fmla="*/ 46 h 83"/>
                <a:gd name="T14" fmla="*/ 51 w 51"/>
                <a:gd name="T15" fmla="*/ 83 h 83"/>
                <a:gd name="T16" fmla="*/ 40 w 51"/>
                <a:gd name="T17" fmla="*/ 83 h 83"/>
                <a:gd name="T18" fmla="*/ 23 w 51"/>
                <a:gd name="T19" fmla="*/ 53 h 83"/>
                <a:gd name="T20" fmla="*/ 11 w 51"/>
                <a:gd name="T21" fmla="*/ 65 h 83"/>
                <a:gd name="T22" fmla="*/ 11 w 51"/>
                <a:gd name="T23" fmla="*/ 83 h 83"/>
                <a:gd name="T24" fmla="*/ 0 w 51"/>
                <a:gd name="T2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83">
                  <a:moveTo>
                    <a:pt x="0" y="83"/>
                  </a:moveTo>
                  <a:lnTo>
                    <a:pt x="0" y="0"/>
                  </a:lnTo>
                  <a:lnTo>
                    <a:pt x="11" y="0"/>
                  </a:lnTo>
                  <a:lnTo>
                    <a:pt x="11" y="54"/>
                  </a:lnTo>
                  <a:lnTo>
                    <a:pt x="37" y="23"/>
                  </a:lnTo>
                  <a:lnTo>
                    <a:pt x="49" y="23"/>
                  </a:lnTo>
                  <a:lnTo>
                    <a:pt x="28" y="46"/>
                  </a:lnTo>
                  <a:lnTo>
                    <a:pt x="51" y="83"/>
                  </a:lnTo>
                  <a:lnTo>
                    <a:pt x="40" y="83"/>
                  </a:lnTo>
                  <a:lnTo>
                    <a:pt x="23" y="53"/>
                  </a:lnTo>
                  <a:lnTo>
                    <a:pt x="11" y="65"/>
                  </a:lnTo>
                  <a:lnTo>
                    <a:pt x="11"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83" name="Freeform 65">
              <a:extLst>
                <a:ext uri="{FF2B5EF4-FFF2-40B4-BE49-F238E27FC236}">
                  <a16:creationId xmlns:a16="http://schemas.microsoft.com/office/drawing/2014/main" id="{E9AE5A7A-9A05-4224-ABD0-AFE516D05233}"/>
                </a:ext>
              </a:extLst>
            </p:cNvPr>
            <p:cNvSpPr>
              <a:spLocks/>
            </p:cNvSpPr>
            <p:nvPr/>
          </p:nvSpPr>
          <p:spPr bwMode="auto">
            <a:xfrm>
              <a:off x="2887" y="2250"/>
              <a:ext cx="1905" cy="272"/>
            </a:xfrm>
            <a:custGeom>
              <a:avLst/>
              <a:gdLst>
                <a:gd name="T0" fmla="*/ 15 w 1613"/>
                <a:gd name="T1" fmla="*/ 34 h 230"/>
                <a:gd name="T2" fmla="*/ 40 w 1613"/>
                <a:gd name="T3" fmla="*/ 31 h 230"/>
                <a:gd name="T4" fmla="*/ 53 w 1613"/>
                <a:gd name="T5" fmla="*/ 31 h 230"/>
                <a:gd name="T6" fmla="*/ 70 w 1613"/>
                <a:gd name="T7" fmla="*/ 34 h 230"/>
                <a:gd name="T8" fmla="*/ 78 w 1613"/>
                <a:gd name="T9" fmla="*/ 33 h 230"/>
                <a:gd name="T10" fmla="*/ 92 w 1613"/>
                <a:gd name="T11" fmla="*/ 33 h 230"/>
                <a:gd name="T12" fmla="*/ 107 w 1613"/>
                <a:gd name="T13" fmla="*/ 44 h 230"/>
                <a:gd name="T14" fmla="*/ 121 w 1613"/>
                <a:gd name="T15" fmla="*/ 47 h 230"/>
                <a:gd name="T16" fmla="*/ 129 w 1613"/>
                <a:gd name="T17" fmla="*/ 44 h 230"/>
                <a:gd name="T18" fmla="*/ 139 w 1613"/>
                <a:gd name="T19" fmla="*/ 39 h 230"/>
                <a:gd name="T20" fmla="*/ 152 w 1613"/>
                <a:gd name="T21" fmla="*/ 36 h 230"/>
                <a:gd name="T22" fmla="*/ 175 w 1613"/>
                <a:gd name="T23" fmla="*/ 36 h 230"/>
                <a:gd name="T24" fmla="*/ 207 w 1613"/>
                <a:gd name="T25" fmla="*/ 67 h 230"/>
                <a:gd name="T26" fmla="*/ 252 w 1613"/>
                <a:gd name="T27" fmla="*/ 122 h 230"/>
                <a:gd name="T28" fmla="*/ 273 w 1613"/>
                <a:gd name="T29" fmla="*/ 115 h 230"/>
                <a:gd name="T30" fmla="*/ 307 w 1613"/>
                <a:gd name="T31" fmla="*/ 217 h 230"/>
                <a:gd name="T32" fmla="*/ 324 w 1613"/>
                <a:gd name="T33" fmla="*/ 200 h 230"/>
                <a:gd name="T34" fmla="*/ 343 w 1613"/>
                <a:gd name="T35" fmla="*/ 73 h 230"/>
                <a:gd name="T36" fmla="*/ 360 w 1613"/>
                <a:gd name="T37" fmla="*/ 142 h 230"/>
                <a:gd name="T38" fmla="*/ 396 w 1613"/>
                <a:gd name="T39" fmla="*/ 104 h 230"/>
                <a:gd name="T40" fmla="*/ 506 w 1613"/>
                <a:gd name="T41" fmla="*/ 199 h 230"/>
                <a:gd name="T42" fmla="*/ 552 w 1613"/>
                <a:gd name="T43" fmla="*/ 97 h 230"/>
                <a:gd name="T44" fmla="*/ 575 w 1613"/>
                <a:gd name="T45" fmla="*/ 185 h 230"/>
                <a:gd name="T46" fmla="*/ 637 w 1613"/>
                <a:gd name="T47" fmla="*/ 156 h 230"/>
                <a:gd name="T48" fmla="*/ 683 w 1613"/>
                <a:gd name="T49" fmla="*/ 103 h 230"/>
                <a:gd name="T50" fmla="*/ 746 w 1613"/>
                <a:gd name="T51" fmla="*/ 132 h 230"/>
                <a:gd name="T52" fmla="*/ 790 w 1613"/>
                <a:gd name="T53" fmla="*/ 155 h 230"/>
                <a:gd name="T54" fmla="*/ 805 w 1613"/>
                <a:gd name="T55" fmla="*/ 159 h 230"/>
                <a:gd name="T56" fmla="*/ 843 w 1613"/>
                <a:gd name="T57" fmla="*/ 169 h 230"/>
                <a:gd name="T58" fmla="*/ 906 w 1613"/>
                <a:gd name="T59" fmla="*/ 110 h 230"/>
                <a:gd name="T60" fmla="*/ 938 w 1613"/>
                <a:gd name="T61" fmla="*/ 195 h 230"/>
                <a:gd name="T62" fmla="*/ 975 w 1613"/>
                <a:gd name="T63" fmla="*/ 110 h 230"/>
                <a:gd name="T64" fmla="*/ 995 w 1613"/>
                <a:gd name="T65" fmla="*/ 110 h 230"/>
                <a:gd name="T66" fmla="*/ 1052 w 1613"/>
                <a:gd name="T67" fmla="*/ 117 h 230"/>
                <a:gd name="T68" fmla="*/ 1108 w 1613"/>
                <a:gd name="T69" fmla="*/ 110 h 230"/>
                <a:gd name="T70" fmla="*/ 1150 w 1613"/>
                <a:gd name="T71" fmla="*/ 129 h 230"/>
                <a:gd name="T72" fmla="*/ 1201 w 1613"/>
                <a:gd name="T73" fmla="*/ 96 h 230"/>
                <a:gd name="T74" fmla="*/ 1217 w 1613"/>
                <a:gd name="T75" fmla="*/ 106 h 230"/>
                <a:gd name="T76" fmla="*/ 1231 w 1613"/>
                <a:gd name="T77" fmla="*/ 146 h 230"/>
                <a:gd name="T78" fmla="*/ 1240 w 1613"/>
                <a:gd name="T79" fmla="*/ 106 h 230"/>
                <a:gd name="T80" fmla="*/ 1254 w 1613"/>
                <a:gd name="T81" fmla="*/ 122 h 230"/>
                <a:gd name="T82" fmla="*/ 1279 w 1613"/>
                <a:gd name="T83" fmla="*/ 114 h 230"/>
                <a:gd name="T84" fmla="*/ 1320 w 1613"/>
                <a:gd name="T85" fmla="*/ 144 h 230"/>
                <a:gd name="T86" fmla="*/ 1350 w 1613"/>
                <a:gd name="T87" fmla="*/ 50 h 230"/>
                <a:gd name="T88" fmla="*/ 1361 w 1613"/>
                <a:gd name="T89" fmla="*/ 50 h 230"/>
                <a:gd name="T90" fmla="*/ 1376 w 1613"/>
                <a:gd name="T91" fmla="*/ 30 h 230"/>
                <a:gd name="T92" fmla="*/ 1392 w 1613"/>
                <a:gd name="T93" fmla="*/ 29 h 230"/>
                <a:gd name="T94" fmla="*/ 1407 w 1613"/>
                <a:gd name="T95" fmla="*/ 34 h 230"/>
                <a:gd name="T96" fmla="*/ 1417 w 1613"/>
                <a:gd name="T97" fmla="*/ 29 h 230"/>
                <a:gd name="T98" fmla="*/ 1436 w 1613"/>
                <a:gd name="T99" fmla="*/ 34 h 230"/>
                <a:gd name="T100" fmla="*/ 1447 w 1613"/>
                <a:gd name="T101" fmla="*/ 39 h 230"/>
                <a:gd name="T102" fmla="*/ 1463 w 1613"/>
                <a:gd name="T103" fmla="*/ 44 h 230"/>
                <a:gd name="T104" fmla="*/ 1487 w 1613"/>
                <a:gd name="T105" fmla="*/ 31 h 230"/>
                <a:gd name="T106" fmla="*/ 1513 w 1613"/>
                <a:gd name="T107" fmla="*/ 27 h 230"/>
                <a:gd name="T108" fmla="*/ 1531 w 1613"/>
                <a:gd name="T109" fmla="*/ 22 h 230"/>
                <a:gd name="T110" fmla="*/ 1553 w 1613"/>
                <a:gd name="T111" fmla="*/ 26 h 230"/>
                <a:gd name="T112" fmla="*/ 1578 w 1613"/>
                <a:gd name="T113" fmla="*/ 23 h 230"/>
                <a:gd name="T114" fmla="*/ 1602 w 1613"/>
                <a:gd name="T115" fmla="*/ 2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3" h="230">
                  <a:moveTo>
                    <a:pt x="0" y="0"/>
                  </a:moveTo>
                  <a:cubicBezTo>
                    <a:pt x="1" y="11"/>
                    <a:pt x="2" y="21"/>
                    <a:pt x="4" y="31"/>
                  </a:cubicBezTo>
                  <a:cubicBezTo>
                    <a:pt x="4" y="31"/>
                    <a:pt x="5" y="31"/>
                    <a:pt x="6" y="31"/>
                  </a:cubicBezTo>
                  <a:cubicBezTo>
                    <a:pt x="9" y="31"/>
                    <a:pt x="11" y="30"/>
                    <a:pt x="11" y="29"/>
                  </a:cubicBezTo>
                  <a:cubicBezTo>
                    <a:pt x="11" y="28"/>
                    <a:pt x="12" y="26"/>
                    <a:pt x="13" y="26"/>
                  </a:cubicBezTo>
                  <a:cubicBezTo>
                    <a:pt x="14" y="26"/>
                    <a:pt x="15" y="30"/>
                    <a:pt x="15" y="34"/>
                  </a:cubicBezTo>
                  <a:cubicBezTo>
                    <a:pt x="15" y="35"/>
                    <a:pt x="15" y="35"/>
                    <a:pt x="15" y="35"/>
                  </a:cubicBezTo>
                  <a:cubicBezTo>
                    <a:pt x="15" y="39"/>
                    <a:pt x="18" y="43"/>
                    <a:pt x="22" y="43"/>
                  </a:cubicBezTo>
                  <a:cubicBezTo>
                    <a:pt x="27" y="43"/>
                    <a:pt x="27" y="43"/>
                    <a:pt x="27" y="43"/>
                  </a:cubicBezTo>
                  <a:cubicBezTo>
                    <a:pt x="32" y="43"/>
                    <a:pt x="35" y="41"/>
                    <a:pt x="35" y="39"/>
                  </a:cubicBezTo>
                  <a:cubicBezTo>
                    <a:pt x="35" y="36"/>
                    <a:pt x="36" y="35"/>
                    <a:pt x="38" y="35"/>
                  </a:cubicBezTo>
                  <a:cubicBezTo>
                    <a:pt x="39" y="35"/>
                    <a:pt x="40" y="33"/>
                    <a:pt x="40" y="31"/>
                  </a:cubicBezTo>
                  <a:cubicBezTo>
                    <a:pt x="40" y="29"/>
                    <a:pt x="41" y="28"/>
                    <a:pt x="43" y="28"/>
                  </a:cubicBezTo>
                  <a:cubicBezTo>
                    <a:pt x="45" y="28"/>
                    <a:pt x="46" y="29"/>
                    <a:pt x="46" y="30"/>
                  </a:cubicBezTo>
                  <a:cubicBezTo>
                    <a:pt x="46" y="32"/>
                    <a:pt x="47" y="33"/>
                    <a:pt x="48" y="33"/>
                  </a:cubicBezTo>
                  <a:cubicBezTo>
                    <a:pt x="48" y="33"/>
                    <a:pt x="49" y="32"/>
                    <a:pt x="49" y="31"/>
                  </a:cubicBezTo>
                  <a:cubicBezTo>
                    <a:pt x="49" y="30"/>
                    <a:pt x="50" y="30"/>
                    <a:pt x="51" y="30"/>
                  </a:cubicBezTo>
                  <a:cubicBezTo>
                    <a:pt x="52" y="30"/>
                    <a:pt x="53" y="30"/>
                    <a:pt x="53" y="31"/>
                  </a:cubicBezTo>
                  <a:cubicBezTo>
                    <a:pt x="53" y="31"/>
                    <a:pt x="54" y="32"/>
                    <a:pt x="55" y="32"/>
                  </a:cubicBezTo>
                  <a:cubicBezTo>
                    <a:pt x="57" y="32"/>
                    <a:pt x="58" y="33"/>
                    <a:pt x="58" y="33"/>
                  </a:cubicBezTo>
                  <a:cubicBezTo>
                    <a:pt x="58" y="34"/>
                    <a:pt x="59" y="35"/>
                    <a:pt x="59" y="35"/>
                  </a:cubicBezTo>
                  <a:cubicBezTo>
                    <a:pt x="60" y="35"/>
                    <a:pt x="61" y="35"/>
                    <a:pt x="61" y="36"/>
                  </a:cubicBezTo>
                  <a:cubicBezTo>
                    <a:pt x="61" y="37"/>
                    <a:pt x="63" y="38"/>
                    <a:pt x="65" y="38"/>
                  </a:cubicBezTo>
                  <a:cubicBezTo>
                    <a:pt x="68" y="38"/>
                    <a:pt x="70" y="36"/>
                    <a:pt x="70" y="34"/>
                  </a:cubicBezTo>
                  <a:cubicBezTo>
                    <a:pt x="70" y="32"/>
                    <a:pt x="70" y="31"/>
                    <a:pt x="71" y="31"/>
                  </a:cubicBezTo>
                  <a:cubicBezTo>
                    <a:pt x="72" y="31"/>
                    <a:pt x="72" y="30"/>
                    <a:pt x="72" y="30"/>
                  </a:cubicBezTo>
                  <a:cubicBezTo>
                    <a:pt x="72" y="29"/>
                    <a:pt x="73" y="29"/>
                    <a:pt x="74" y="29"/>
                  </a:cubicBezTo>
                  <a:cubicBezTo>
                    <a:pt x="75" y="29"/>
                    <a:pt x="75" y="29"/>
                    <a:pt x="75" y="30"/>
                  </a:cubicBezTo>
                  <a:cubicBezTo>
                    <a:pt x="75" y="31"/>
                    <a:pt x="76" y="31"/>
                    <a:pt x="77" y="31"/>
                  </a:cubicBezTo>
                  <a:cubicBezTo>
                    <a:pt x="78" y="31"/>
                    <a:pt x="78" y="32"/>
                    <a:pt x="78" y="33"/>
                  </a:cubicBezTo>
                  <a:cubicBezTo>
                    <a:pt x="78" y="34"/>
                    <a:pt x="79" y="34"/>
                    <a:pt x="80" y="34"/>
                  </a:cubicBezTo>
                  <a:cubicBezTo>
                    <a:pt x="81" y="34"/>
                    <a:pt x="81" y="33"/>
                    <a:pt x="81" y="32"/>
                  </a:cubicBezTo>
                  <a:cubicBezTo>
                    <a:pt x="81" y="31"/>
                    <a:pt x="82" y="30"/>
                    <a:pt x="83" y="30"/>
                  </a:cubicBezTo>
                  <a:cubicBezTo>
                    <a:pt x="85" y="30"/>
                    <a:pt x="86" y="30"/>
                    <a:pt x="86" y="32"/>
                  </a:cubicBezTo>
                  <a:cubicBezTo>
                    <a:pt x="86" y="33"/>
                    <a:pt x="87" y="34"/>
                    <a:pt x="89" y="34"/>
                  </a:cubicBezTo>
                  <a:cubicBezTo>
                    <a:pt x="90" y="34"/>
                    <a:pt x="92" y="33"/>
                    <a:pt x="92" y="33"/>
                  </a:cubicBezTo>
                  <a:cubicBezTo>
                    <a:pt x="92" y="32"/>
                    <a:pt x="93" y="32"/>
                    <a:pt x="94" y="32"/>
                  </a:cubicBezTo>
                  <a:cubicBezTo>
                    <a:pt x="95" y="32"/>
                    <a:pt x="97" y="33"/>
                    <a:pt x="97" y="34"/>
                  </a:cubicBezTo>
                  <a:cubicBezTo>
                    <a:pt x="97" y="36"/>
                    <a:pt x="97" y="37"/>
                    <a:pt x="98" y="37"/>
                  </a:cubicBezTo>
                  <a:cubicBezTo>
                    <a:pt x="99" y="37"/>
                    <a:pt x="100" y="38"/>
                    <a:pt x="100" y="40"/>
                  </a:cubicBezTo>
                  <a:cubicBezTo>
                    <a:pt x="100" y="42"/>
                    <a:pt x="101" y="44"/>
                    <a:pt x="103" y="44"/>
                  </a:cubicBezTo>
                  <a:cubicBezTo>
                    <a:pt x="105" y="44"/>
                    <a:pt x="107" y="44"/>
                    <a:pt x="107" y="44"/>
                  </a:cubicBezTo>
                  <a:cubicBezTo>
                    <a:pt x="107" y="44"/>
                    <a:pt x="108" y="45"/>
                    <a:pt x="108" y="45"/>
                  </a:cubicBezTo>
                  <a:cubicBezTo>
                    <a:pt x="109" y="45"/>
                    <a:pt x="110" y="44"/>
                    <a:pt x="110" y="44"/>
                  </a:cubicBezTo>
                  <a:cubicBezTo>
                    <a:pt x="110" y="44"/>
                    <a:pt x="112" y="44"/>
                    <a:pt x="114" y="44"/>
                  </a:cubicBezTo>
                  <a:cubicBezTo>
                    <a:pt x="116" y="44"/>
                    <a:pt x="117" y="44"/>
                    <a:pt x="117" y="45"/>
                  </a:cubicBezTo>
                  <a:cubicBezTo>
                    <a:pt x="117" y="46"/>
                    <a:pt x="118" y="46"/>
                    <a:pt x="119" y="46"/>
                  </a:cubicBezTo>
                  <a:cubicBezTo>
                    <a:pt x="120" y="46"/>
                    <a:pt x="121" y="47"/>
                    <a:pt x="121" y="47"/>
                  </a:cubicBezTo>
                  <a:cubicBezTo>
                    <a:pt x="121" y="48"/>
                    <a:pt x="121" y="48"/>
                    <a:pt x="122" y="48"/>
                  </a:cubicBezTo>
                  <a:cubicBezTo>
                    <a:pt x="122" y="48"/>
                    <a:pt x="123" y="48"/>
                    <a:pt x="123" y="47"/>
                  </a:cubicBezTo>
                  <a:cubicBezTo>
                    <a:pt x="123" y="47"/>
                    <a:pt x="124" y="46"/>
                    <a:pt x="125" y="46"/>
                  </a:cubicBezTo>
                  <a:cubicBezTo>
                    <a:pt x="126" y="46"/>
                    <a:pt x="126" y="46"/>
                    <a:pt x="126" y="45"/>
                  </a:cubicBezTo>
                  <a:cubicBezTo>
                    <a:pt x="126" y="44"/>
                    <a:pt x="127" y="44"/>
                    <a:pt x="128" y="44"/>
                  </a:cubicBezTo>
                  <a:cubicBezTo>
                    <a:pt x="128" y="44"/>
                    <a:pt x="129" y="44"/>
                    <a:pt x="129" y="44"/>
                  </a:cubicBezTo>
                  <a:cubicBezTo>
                    <a:pt x="129" y="45"/>
                    <a:pt x="130" y="45"/>
                    <a:pt x="132" y="45"/>
                  </a:cubicBezTo>
                  <a:cubicBezTo>
                    <a:pt x="134" y="45"/>
                    <a:pt x="135" y="45"/>
                    <a:pt x="135" y="44"/>
                  </a:cubicBezTo>
                  <a:cubicBezTo>
                    <a:pt x="135" y="44"/>
                    <a:pt x="136" y="44"/>
                    <a:pt x="136" y="44"/>
                  </a:cubicBezTo>
                  <a:cubicBezTo>
                    <a:pt x="137" y="44"/>
                    <a:pt x="137" y="43"/>
                    <a:pt x="137" y="42"/>
                  </a:cubicBezTo>
                  <a:cubicBezTo>
                    <a:pt x="137" y="41"/>
                    <a:pt x="138" y="40"/>
                    <a:pt x="138" y="40"/>
                  </a:cubicBezTo>
                  <a:cubicBezTo>
                    <a:pt x="138" y="40"/>
                    <a:pt x="139" y="40"/>
                    <a:pt x="139" y="39"/>
                  </a:cubicBezTo>
                  <a:cubicBezTo>
                    <a:pt x="139" y="39"/>
                    <a:pt x="139" y="39"/>
                    <a:pt x="140" y="39"/>
                  </a:cubicBezTo>
                  <a:cubicBezTo>
                    <a:pt x="141" y="39"/>
                    <a:pt x="142" y="38"/>
                    <a:pt x="142" y="36"/>
                  </a:cubicBezTo>
                  <a:cubicBezTo>
                    <a:pt x="142" y="35"/>
                    <a:pt x="143" y="34"/>
                    <a:pt x="144" y="34"/>
                  </a:cubicBezTo>
                  <a:cubicBezTo>
                    <a:pt x="146" y="34"/>
                    <a:pt x="147" y="35"/>
                    <a:pt x="147" y="35"/>
                  </a:cubicBezTo>
                  <a:cubicBezTo>
                    <a:pt x="147" y="36"/>
                    <a:pt x="148" y="37"/>
                    <a:pt x="150" y="37"/>
                  </a:cubicBezTo>
                  <a:cubicBezTo>
                    <a:pt x="151" y="37"/>
                    <a:pt x="152" y="37"/>
                    <a:pt x="152" y="36"/>
                  </a:cubicBezTo>
                  <a:cubicBezTo>
                    <a:pt x="152" y="36"/>
                    <a:pt x="154" y="36"/>
                    <a:pt x="155" y="36"/>
                  </a:cubicBezTo>
                  <a:cubicBezTo>
                    <a:pt x="157" y="36"/>
                    <a:pt x="158" y="37"/>
                    <a:pt x="158" y="38"/>
                  </a:cubicBezTo>
                  <a:cubicBezTo>
                    <a:pt x="158" y="39"/>
                    <a:pt x="160" y="40"/>
                    <a:pt x="163" y="40"/>
                  </a:cubicBezTo>
                  <a:cubicBezTo>
                    <a:pt x="165" y="40"/>
                    <a:pt x="168" y="39"/>
                    <a:pt x="168" y="38"/>
                  </a:cubicBezTo>
                  <a:cubicBezTo>
                    <a:pt x="168" y="37"/>
                    <a:pt x="169" y="36"/>
                    <a:pt x="171" y="36"/>
                  </a:cubicBezTo>
                  <a:cubicBezTo>
                    <a:pt x="173" y="36"/>
                    <a:pt x="175" y="36"/>
                    <a:pt x="175" y="36"/>
                  </a:cubicBezTo>
                  <a:cubicBezTo>
                    <a:pt x="175" y="37"/>
                    <a:pt x="176" y="37"/>
                    <a:pt x="177" y="37"/>
                  </a:cubicBezTo>
                  <a:cubicBezTo>
                    <a:pt x="178" y="37"/>
                    <a:pt x="179" y="37"/>
                    <a:pt x="179" y="37"/>
                  </a:cubicBezTo>
                  <a:cubicBezTo>
                    <a:pt x="179" y="48"/>
                    <a:pt x="179" y="56"/>
                    <a:pt x="179" y="56"/>
                  </a:cubicBezTo>
                  <a:cubicBezTo>
                    <a:pt x="189" y="57"/>
                    <a:pt x="189" y="57"/>
                    <a:pt x="189" y="57"/>
                  </a:cubicBezTo>
                  <a:cubicBezTo>
                    <a:pt x="189" y="67"/>
                    <a:pt x="189" y="67"/>
                    <a:pt x="189" y="67"/>
                  </a:cubicBezTo>
                  <a:cubicBezTo>
                    <a:pt x="207" y="67"/>
                    <a:pt x="207" y="67"/>
                    <a:pt x="207" y="67"/>
                  </a:cubicBezTo>
                  <a:cubicBezTo>
                    <a:pt x="207" y="56"/>
                    <a:pt x="207" y="56"/>
                    <a:pt x="207" y="56"/>
                  </a:cubicBezTo>
                  <a:cubicBezTo>
                    <a:pt x="219" y="56"/>
                    <a:pt x="219" y="56"/>
                    <a:pt x="219" y="56"/>
                  </a:cubicBezTo>
                  <a:cubicBezTo>
                    <a:pt x="218" y="115"/>
                    <a:pt x="218" y="115"/>
                    <a:pt x="218" y="115"/>
                  </a:cubicBezTo>
                  <a:cubicBezTo>
                    <a:pt x="227" y="115"/>
                    <a:pt x="227" y="115"/>
                    <a:pt x="227" y="115"/>
                  </a:cubicBezTo>
                  <a:cubicBezTo>
                    <a:pt x="227" y="122"/>
                    <a:pt x="227" y="122"/>
                    <a:pt x="227" y="122"/>
                  </a:cubicBezTo>
                  <a:cubicBezTo>
                    <a:pt x="252" y="122"/>
                    <a:pt x="252" y="122"/>
                    <a:pt x="252" y="122"/>
                  </a:cubicBezTo>
                  <a:cubicBezTo>
                    <a:pt x="252" y="114"/>
                    <a:pt x="252" y="114"/>
                    <a:pt x="252" y="114"/>
                  </a:cubicBezTo>
                  <a:cubicBezTo>
                    <a:pt x="260" y="114"/>
                    <a:pt x="260" y="114"/>
                    <a:pt x="260" y="114"/>
                  </a:cubicBezTo>
                  <a:cubicBezTo>
                    <a:pt x="260" y="56"/>
                    <a:pt x="260" y="56"/>
                    <a:pt x="260" y="56"/>
                  </a:cubicBezTo>
                  <a:cubicBezTo>
                    <a:pt x="273" y="56"/>
                    <a:pt x="273" y="56"/>
                    <a:pt x="273" y="56"/>
                  </a:cubicBezTo>
                  <a:cubicBezTo>
                    <a:pt x="273" y="115"/>
                    <a:pt x="273" y="115"/>
                    <a:pt x="273" y="115"/>
                  </a:cubicBezTo>
                  <a:cubicBezTo>
                    <a:pt x="273" y="115"/>
                    <a:pt x="273" y="115"/>
                    <a:pt x="273" y="115"/>
                  </a:cubicBezTo>
                  <a:cubicBezTo>
                    <a:pt x="273" y="115"/>
                    <a:pt x="273" y="115"/>
                    <a:pt x="273" y="115"/>
                  </a:cubicBezTo>
                  <a:cubicBezTo>
                    <a:pt x="282" y="115"/>
                    <a:pt x="290" y="122"/>
                    <a:pt x="291" y="131"/>
                  </a:cubicBezTo>
                  <a:cubicBezTo>
                    <a:pt x="291" y="201"/>
                    <a:pt x="291" y="201"/>
                    <a:pt x="291" y="201"/>
                  </a:cubicBezTo>
                  <a:cubicBezTo>
                    <a:pt x="292" y="201"/>
                    <a:pt x="292" y="201"/>
                    <a:pt x="292" y="201"/>
                  </a:cubicBezTo>
                  <a:cubicBezTo>
                    <a:pt x="301" y="203"/>
                    <a:pt x="306" y="210"/>
                    <a:pt x="307" y="217"/>
                  </a:cubicBezTo>
                  <a:cubicBezTo>
                    <a:pt x="307" y="217"/>
                    <a:pt x="307" y="217"/>
                    <a:pt x="307" y="217"/>
                  </a:cubicBezTo>
                  <a:cubicBezTo>
                    <a:pt x="307" y="217"/>
                    <a:pt x="307" y="217"/>
                    <a:pt x="307" y="217"/>
                  </a:cubicBezTo>
                  <a:cubicBezTo>
                    <a:pt x="307" y="217"/>
                    <a:pt x="307" y="217"/>
                    <a:pt x="307" y="217"/>
                  </a:cubicBezTo>
                  <a:cubicBezTo>
                    <a:pt x="307" y="217"/>
                    <a:pt x="307" y="217"/>
                    <a:pt x="307" y="217"/>
                  </a:cubicBezTo>
                  <a:cubicBezTo>
                    <a:pt x="308" y="210"/>
                    <a:pt x="314" y="203"/>
                    <a:pt x="322" y="201"/>
                  </a:cubicBezTo>
                  <a:cubicBezTo>
                    <a:pt x="324" y="201"/>
                    <a:pt x="324" y="201"/>
                    <a:pt x="324" y="201"/>
                  </a:cubicBezTo>
                  <a:cubicBezTo>
                    <a:pt x="324" y="200"/>
                    <a:pt x="324" y="200"/>
                    <a:pt x="324" y="200"/>
                  </a:cubicBezTo>
                  <a:cubicBezTo>
                    <a:pt x="324" y="132"/>
                    <a:pt x="324" y="132"/>
                    <a:pt x="324" y="132"/>
                  </a:cubicBezTo>
                  <a:cubicBezTo>
                    <a:pt x="324" y="123"/>
                    <a:pt x="332" y="115"/>
                    <a:pt x="341" y="115"/>
                  </a:cubicBezTo>
                  <a:cubicBezTo>
                    <a:pt x="341" y="115"/>
                    <a:pt x="341" y="115"/>
                    <a:pt x="341" y="115"/>
                  </a:cubicBezTo>
                  <a:cubicBezTo>
                    <a:pt x="341" y="115"/>
                    <a:pt x="341" y="115"/>
                    <a:pt x="341" y="115"/>
                  </a:cubicBezTo>
                  <a:cubicBezTo>
                    <a:pt x="341" y="73"/>
                    <a:pt x="341" y="73"/>
                    <a:pt x="341" y="73"/>
                  </a:cubicBezTo>
                  <a:cubicBezTo>
                    <a:pt x="342" y="73"/>
                    <a:pt x="342" y="73"/>
                    <a:pt x="343" y="73"/>
                  </a:cubicBezTo>
                  <a:cubicBezTo>
                    <a:pt x="345" y="73"/>
                    <a:pt x="347" y="72"/>
                    <a:pt x="349" y="70"/>
                  </a:cubicBezTo>
                  <a:cubicBezTo>
                    <a:pt x="349" y="84"/>
                    <a:pt x="349" y="84"/>
                    <a:pt x="349" y="84"/>
                  </a:cubicBezTo>
                  <a:cubicBezTo>
                    <a:pt x="355" y="84"/>
                    <a:pt x="355" y="84"/>
                    <a:pt x="355" y="84"/>
                  </a:cubicBezTo>
                  <a:cubicBezTo>
                    <a:pt x="355" y="136"/>
                    <a:pt x="355" y="136"/>
                    <a:pt x="355" y="136"/>
                  </a:cubicBezTo>
                  <a:cubicBezTo>
                    <a:pt x="360" y="136"/>
                    <a:pt x="360" y="136"/>
                    <a:pt x="360" y="136"/>
                  </a:cubicBezTo>
                  <a:cubicBezTo>
                    <a:pt x="360" y="142"/>
                    <a:pt x="360" y="142"/>
                    <a:pt x="360" y="142"/>
                  </a:cubicBezTo>
                  <a:cubicBezTo>
                    <a:pt x="384" y="142"/>
                    <a:pt x="384" y="142"/>
                    <a:pt x="384" y="142"/>
                  </a:cubicBezTo>
                  <a:cubicBezTo>
                    <a:pt x="384" y="136"/>
                    <a:pt x="384" y="136"/>
                    <a:pt x="384" y="136"/>
                  </a:cubicBezTo>
                  <a:cubicBezTo>
                    <a:pt x="389" y="136"/>
                    <a:pt x="389" y="136"/>
                    <a:pt x="389" y="136"/>
                  </a:cubicBezTo>
                  <a:cubicBezTo>
                    <a:pt x="389" y="84"/>
                    <a:pt x="389" y="84"/>
                    <a:pt x="389" y="84"/>
                  </a:cubicBezTo>
                  <a:cubicBezTo>
                    <a:pt x="396" y="84"/>
                    <a:pt x="396" y="84"/>
                    <a:pt x="396" y="84"/>
                  </a:cubicBezTo>
                  <a:cubicBezTo>
                    <a:pt x="396" y="104"/>
                    <a:pt x="396" y="104"/>
                    <a:pt x="396" y="104"/>
                  </a:cubicBezTo>
                  <a:cubicBezTo>
                    <a:pt x="436" y="104"/>
                    <a:pt x="436" y="104"/>
                    <a:pt x="436" y="104"/>
                  </a:cubicBezTo>
                  <a:cubicBezTo>
                    <a:pt x="436" y="126"/>
                    <a:pt x="436" y="126"/>
                    <a:pt x="436" y="126"/>
                  </a:cubicBezTo>
                  <a:cubicBezTo>
                    <a:pt x="436" y="126"/>
                    <a:pt x="439" y="156"/>
                    <a:pt x="466" y="156"/>
                  </a:cubicBezTo>
                  <a:cubicBezTo>
                    <a:pt x="469" y="156"/>
                    <a:pt x="472" y="156"/>
                    <a:pt x="472" y="156"/>
                  </a:cubicBezTo>
                  <a:cubicBezTo>
                    <a:pt x="472" y="156"/>
                    <a:pt x="472" y="169"/>
                    <a:pt x="472" y="173"/>
                  </a:cubicBezTo>
                  <a:cubicBezTo>
                    <a:pt x="472" y="177"/>
                    <a:pt x="479" y="199"/>
                    <a:pt x="506" y="199"/>
                  </a:cubicBezTo>
                  <a:cubicBezTo>
                    <a:pt x="528" y="199"/>
                    <a:pt x="540" y="178"/>
                    <a:pt x="540" y="173"/>
                  </a:cubicBezTo>
                  <a:cubicBezTo>
                    <a:pt x="540" y="167"/>
                    <a:pt x="540" y="156"/>
                    <a:pt x="540" y="156"/>
                  </a:cubicBezTo>
                  <a:cubicBezTo>
                    <a:pt x="551" y="156"/>
                    <a:pt x="551" y="156"/>
                    <a:pt x="551" y="156"/>
                  </a:cubicBezTo>
                  <a:cubicBezTo>
                    <a:pt x="551" y="84"/>
                    <a:pt x="551" y="84"/>
                    <a:pt x="551" y="84"/>
                  </a:cubicBezTo>
                  <a:cubicBezTo>
                    <a:pt x="552" y="84"/>
                    <a:pt x="552" y="84"/>
                    <a:pt x="552" y="84"/>
                  </a:cubicBezTo>
                  <a:cubicBezTo>
                    <a:pt x="552" y="97"/>
                    <a:pt x="552" y="97"/>
                    <a:pt x="552" y="97"/>
                  </a:cubicBezTo>
                  <a:cubicBezTo>
                    <a:pt x="552" y="101"/>
                    <a:pt x="552" y="108"/>
                    <a:pt x="552" y="113"/>
                  </a:cubicBezTo>
                  <a:cubicBezTo>
                    <a:pt x="552" y="126"/>
                    <a:pt x="552" y="126"/>
                    <a:pt x="552" y="126"/>
                  </a:cubicBezTo>
                  <a:cubicBezTo>
                    <a:pt x="552" y="130"/>
                    <a:pt x="555" y="135"/>
                    <a:pt x="559" y="136"/>
                  </a:cubicBezTo>
                  <a:cubicBezTo>
                    <a:pt x="559" y="136"/>
                    <a:pt x="559" y="136"/>
                    <a:pt x="559" y="136"/>
                  </a:cubicBezTo>
                  <a:cubicBezTo>
                    <a:pt x="559" y="176"/>
                    <a:pt x="559" y="176"/>
                    <a:pt x="559" y="176"/>
                  </a:cubicBezTo>
                  <a:cubicBezTo>
                    <a:pt x="575" y="185"/>
                    <a:pt x="575" y="185"/>
                    <a:pt x="575" y="185"/>
                  </a:cubicBezTo>
                  <a:cubicBezTo>
                    <a:pt x="590" y="176"/>
                    <a:pt x="590" y="176"/>
                    <a:pt x="590" y="176"/>
                  </a:cubicBezTo>
                  <a:cubicBezTo>
                    <a:pt x="590" y="140"/>
                    <a:pt x="590" y="140"/>
                    <a:pt x="590" y="140"/>
                  </a:cubicBezTo>
                  <a:cubicBezTo>
                    <a:pt x="592" y="139"/>
                    <a:pt x="593" y="139"/>
                    <a:pt x="593" y="139"/>
                  </a:cubicBezTo>
                  <a:cubicBezTo>
                    <a:pt x="599" y="137"/>
                    <a:pt x="599" y="137"/>
                    <a:pt x="599" y="137"/>
                  </a:cubicBezTo>
                  <a:cubicBezTo>
                    <a:pt x="599" y="156"/>
                    <a:pt x="599" y="156"/>
                    <a:pt x="599" y="156"/>
                  </a:cubicBezTo>
                  <a:cubicBezTo>
                    <a:pt x="637" y="156"/>
                    <a:pt x="637" y="156"/>
                    <a:pt x="637" y="156"/>
                  </a:cubicBezTo>
                  <a:cubicBezTo>
                    <a:pt x="637" y="136"/>
                    <a:pt x="637" y="136"/>
                    <a:pt x="637" y="136"/>
                  </a:cubicBezTo>
                  <a:cubicBezTo>
                    <a:pt x="672" y="136"/>
                    <a:pt x="672" y="136"/>
                    <a:pt x="672" y="136"/>
                  </a:cubicBezTo>
                  <a:cubicBezTo>
                    <a:pt x="672" y="105"/>
                    <a:pt x="672" y="105"/>
                    <a:pt x="672" y="105"/>
                  </a:cubicBezTo>
                  <a:cubicBezTo>
                    <a:pt x="672" y="105"/>
                    <a:pt x="672" y="105"/>
                    <a:pt x="672" y="105"/>
                  </a:cubicBezTo>
                  <a:cubicBezTo>
                    <a:pt x="672" y="104"/>
                    <a:pt x="674" y="104"/>
                    <a:pt x="677" y="104"/>
                  </a:cubicBezTo>
                  <a:cubicBezTo>
                    <a:pt x="680" y="104"/>
                    <a:pt x="682" y="103"/>
                    <a:pt x="683" y="103"/>
                  </a:cubicBezTo>
                  <a:cubicBezTo>
                    <a:pt x="683" y="209"/>
                    <a:pt x="683" y="209"/>
                    <a:pt x="683" y="209"/>
                  </a:cubicBezTo>
                  <a:cubicBezTo>
                    <a:pt x="692" y="218"/>
                    <a:pt x="692" y="218"/>
                    <a:pt x="692" y="218"/>
                  </a:cubicBezTo>
                  <a:cubicBezTo>
                    <a:pt x="730" y="218"/>
                    <a:pt x="730" y="218"/>
                    <a:pt x="730" y="218"/>
                  </a:cubicBezTo>
                  <a:cubicBezTo>
                    <a:pt x="739" y="209"/>
                    <a:pt x="739" y="209"/>
                    <a:pt x="739" y="209"/>
                  </a:cubicBezTo>
                  <a:cubicBezTo>
                    <a:pt x="739" y="132"/>
                    <a:pt x="739" y="132"/>
                    <a:pt x="739" y="132"/>
                  </a:cubicBezTo>
                  <a:cubicBezTo>
                    <a:pt x="746" y="132"/>
                    <a:pt x="746" y="132"/>
                    <a:pt x="746" y="132"/>
                  </a:cubicBezTo>
                  <a:cubicBezTo>
                    <a:pt x="747" y="132"/>
                    <a:pt x="749" y="132"/>
                    <a:pt x="750" y="132"/>
                  </a:cubicBezTo>
                  <a:cubicBezTo>
                    <a:pt x="750" y="169"/>
                    <a:pt x="750" y="169"/>
                    <a:pt x="750" y="169"/>
                  </a:cubicBezTo>
                  <a:cubicBezTo>
                    <a:pt x="783" y="169"/>
                    <a:pt x="783" y="169"/>
                    <a:pt x="783" y="169"/>
                  </a:cubicBezTo>
                  <a:cubicBezTo>
                    <a:pt x="789" y="163"/>
                    <a:pt x="789" y="163"/>
                    <a:pt x="789" y="163"/>
                  </a:cubicBezTo>
                  <a:cubicBezTo>
                    <a:pt x="789" y="155"/>
                    <a:pt x="789" y="155"/>
                    <a:pt x="789" y="155"/>
                  </a:cubicBezTo>
                  <a:cubicBezTo>
                    <a:pt x="789" y="155"/>
                    <a:pt x="789" y="155"/>
                    <a:pt x="790" y="155"/>
                  </a:cubicBezTo>
                  <a:cubicBezTo>
                    <a:pt x="790" y="155"/>
                    <a:pt x="791" y="155"/>
                    <a:pt x="791" y="154"/>
                  </a:cubicBezTo>
                  <a:cubicBezTo>
                    <a:pt x="791" y="154"/>
                    <a:pt x="792" y="154"/>
                    <a:pt x="794" y="154"/>
                  </a:cubicBezTo>
                  <a:cubicBezTo>
                    <a:pt x="795" y="154"/>
                    <a:pt x="796" y="153"/>
                    <a:pt x="796" y="152"/>
                  </a:cubicBezTo>
                  <a:cubicBezTo>
                    <a:pt x="796" y="152"/>
                    <a:pt x="797" y="152"/>
                    <a:pt x="797" y="151"/>
                  </a:cubicBezTo>
                  <a:cubicBezTo>
                    <a:pt x="797" y="151"/>
                    <a:pt x="797" y="151"/>
                    <a:pt x="797" y="151"/>
                  </a:cubicBezTo>
                  <a:cubicBezTo>
                    <a:pt x="805" y="159"/>
                    <a:pt x="805" y="159"/>
                    <a:pt x="805" y="159"/>
                  </a:cubicBezTo>
                  <a:cubicBezTo>
                    <a:pt x="835" y="160"/>
                    <a:pt x="835" y="160"/>
                    <a:pt x="835" y="160"/>
                  </a:cubicBezTo>
                  <a:cubicBezTo>
                    <a:pt x="835" y="152"/>
                    <a:pt x="835" y="152"/>
                    <a:pt x="835" y="152"/>
                  </a:cubicBezTo>
                  <a:cubicBezTo>
                    <a:pt x="835" y="151"/>
                    <a:pt x="836" y="151"/>
                    <a:pt x="836" y="151"/>
                  </a:cubicBezTo>
                  <a:cubicBezTo>
                    <a:pt x="837" y="151"/>
                    <a:pt x="839" y="148"/>
                    <a:pt x="839" y="144"/>
                  </a:cubicBezTo>
                  <a:cubicBezTo>
                    <a:pt x="843" y="144"/>
                    <a:pt x="843" y="144"/>
                    <a:pt x="843" y="144"/>
                  </a:cubicBezTo>
                  <a:cubicBezTo>
                    <a:pt x="843" y="169"/>
                    <a:pt x="843" y="169"/>
                    <a:pt x="843" y="169"/>
                  </a:cubicBezTo>
                  <a:cubicBezTo>
                    <a:pt x="877" y="168"/>
                    <a:pt x="877" y="168"/>
                    <a:pt x="877" y="168"/>
                  </a:cubicBezTo>
                  <a:cubicBezTo>
                    <a:pt x="877" y="119"/>
                    <a:pt x="877" y="119"/>
                    <a:pt x="877" y="119"/>
                  </a:cubicBezTo>
                  <a:cubicBezTo>
                    <a:pt x="888" y="119"/>
                    <a:pt x="888" y="119"/>
                    <a:pt x="888" y="119"/>
                  </a:cubicBezTo>
                  <a:cubicBezTo>
                    <a:pt x="892" y="119"/>
                    <a:pt x="896" y="119"/>
                    <a:pt x="896" y="119"/>
                  </a:cubicBezTo>
                  <a:cubicBezTo>
                    <a:pt x="896" y="118"/>
                    <a:pt x="898" y="118"/>
                    <a:pt x="901" y="118"/>
                  </a:cubicBezTo>
                  <a:cubicBezTo>
                    <a:pt x="903" y="118"/>
                    <a:pt x="906" y="115"/>
                    <a:pt x="906" y="110"/>
                  </a:cubicBezTo>
                  <a:cubicBezTo>
                    <a:pt x="906" y="93"/>
                    <a:pt x="906" y="93"/>
                    <a:pt x="906" y="93"/>
                  </a:cubicBezTo>
                  <a:cubicBezTo>
                    <a:pt x="913" y="93"/>
                    <a:pt x="913" y="93"/>
                    <a:pt x="913" y="93"/>
                  </a:cubicBezTo>
                  <a:cubicBezTo>
                    <a:pt x="913" y="190"/>
                    <a:pt x="913" y="190"/>
                    <a:pt x="913" y="190"/>
                  </a:cubicBezTo>
                  <a:cubicBezTo>
                    <a:pt x="920" y="190"/>
                    <a:pt x="920" y="190"/>
                    <a:pt x="920" y="190"/>
                  </a:cubicBezTo>
                  <a:cubicBezTo>
                    <a:pt x="920" y="194"/>
                    <a:pt x="920" y="194"/>
                    <a:pt x="920" y="194"/>
                  </a:cubicBezTo>
                  <a:cubicBezTo>
                    <a:pt x="938" y="195"/>
                    <a:pt x="938" y="195"/>
                    <a:pt x="938" y="195"/>
                  </a:cubicBezTo>
                  <a:cubicBezTo>
                    <a:pt x="938" y="190"/>
                    <a:pt x="938" y="190"/>
                    <a:pt x="938" y="190"/>
                  </a:cubicBezTo>
                  <a:cubicBezTo>
                    <a:pt x="945" y="190"/>
                    <a:pt x="945" y="190"/>
                    <a:pt x="945" y="190"/>
                  </a:cubicBezTo>
                  <a:cubicBezTo>
                    <a:pt x="945" y="146"/>
                    <a:pt x="945" y="146"/>
                    <a:pt x="945" y="146"/>
                  </a:cubicBezTo>
                  <a:cubicBezTo>
                    <a:pt x="966" y="146"/>
                    <a:pt x="966" y="146"/>
                    <a:pt x="966" y="146"/>
                  </a:cubicBezTo>
                  <a:cubicBezTo>
                    <a:pt x="966" y="110"/>
                    <a:pt x="966" y="110"/>
                    <a:pt x="966" y="110"/>
                  </a:cubicBezTo>
                  <a:cubicBezTo>
                    <a:pt x="975" y="110"/>
                    <a:pt x="975" y="110"/>
                    <a:pt x="975" y="110"/>
                  </a:cubicBezTo>
                  <a:cubicBezTo>
                    <a:pt x="975" y="106"/>
                    <a:pt x="975" y="106"/>
                    <a:pt x="975" y="106"/>
                  </a:cubicBezTo>
                  <a:cubicBezTo>
                    <a:pt x="976" y="105"/>
                    <a:pt x="977" y="105"/>
                    <a:pt x="978" y="104"/>
                  </a:cubicBezTo>
                  <a:cubicBezTo>
                    <a:pt x="980" y="103"/>
                    <a:pt x="980" y="103"/>
                    <a:pt x="980" y="103"/>
                  </a:cubicBezTo>
                  <a:cubicBezTo>
                    <a:pt x="984" y="102"/>
                    <a:pt x="987" y="97"/>
                    <a:pt x="987" y="93"/>
                  </a:cubicBezTo>
                  <a:cubicBezTo>
                    <a:pt x="995" y="93"/>
                    <a:pt x="995" y="93"/>
                    <a:pt x="995" y="93"/>
                  </a:cubicBezTo>
                  <a:cubicBezTo>
                    <a:pt x="995" y="110"/>
                    <a:pt x="995" y="110"/>
                    <a:pt x="995" y="110"/>
                  </a:cubicBezTo>
                  <a:cubicBezTo>
                    <a:pt x="995" y="110"/>
                    <a:pt x="995" y="111"/>
                    <a:pt x="995" y="111"/>
                  </a:cubicBezTo>
                  <a:cubicBezTo>
                    <a:pt x="995" y="230"/>
                    <a:pt x="995" y="230"/>
                    <a:pt x="995" y="230"/>
                  </a:cubicBezTo>
                  <a:cubicBezTo>
                    <a:pt x="1041" y="230"/>
                    <a:pt x="1041" y="230"/>
                    <a:pt x="1041" y="230"/>
                  </a:cubicBezTo>
                  <a:cubicBezTo>
                    <a:pt x="1041" y="122"/>
                    <a:pt x="1041" y="122"/>
                    <a:pt x="1041" y="122"/>
                  </a:cubicBezTo>
                  <a:cubicBezTo>
                    <a:pt x="1044" y="121"/>
                    <a:pt x="1046" y="120"/>
                    <a:pt x="1047" y="120"/>
                  </a:cubicBezTo>
                  <a:cubicBezTo>
                    <a:pt x="1049" y="118"/>
                    <a:pt x="1051" y="117"/>
                    <a:pt x="1052" y="117"/>
                  </a:cubicBezTo>
                  <a:cubicBezTo>
                    <a:pt x="1054" y="117"/>
                    <a:pt x="1054" y="114"/>
                    <a:pt x="1055" y="110"/>
                  </a:cubicBezTo>
                  <a:cubicBezTo>
                    <a:pt x="1058" y="110"/>
                    <a:pt x="1058" y="110"/>
                    <a:pt x="1058" y="110"/>
                  </a:cubicBezTo>
                  <a:cubicBezTo>
                    <a:pt x="1058" y="162"/>
                    <a:pt x="1058" y="162"/>
                    <a:pt x="1058" y="162"/>
                  </a:cubicBezTo>
                  <a:cubicBezTo>
                    <a:pt x="1103" y="162"/>
                    <a:pt x="1103" y="162"/>
                    <a:pt x="1103" y="162"/>
                  </a:cubicBezTo>
                  <a:cubicBezTo>
                    <a:pt x="1103" y="110"/>
                    <a:pt x="1103" y="110"/>
                    <a:pt x="1103" y="110"/>
                  </a:cubicBezTo>
                  <a:cubicBezTo>
                    <a:pt x="1108" y="110"/>
                    <a:pt x="1108" y="110"/>
                    <a:pt x="1108" y="110"/>
                  </a:cubicBezTo>
                  <a:cubicBezTo>
                    <a:pt x="1108" y="95"/>
                    <a:pt x="1108" y="95"/>
                    <a:pt x="1108" y="95"/>
                  </a:cubicBezTo>
                  <a:cubicBezTo>
                    <a:pt x="1117" y="95"/>
                    <a:pt x="1117" y="95"/>
                    <a:pt x="1117" y="95"/>
                  </a:cubicBezTo>
                  <a:cubicBezTo>
                    <a:pt x="1129" y="107"/>
                    <a:pt x="1129" y="107"/>
                    <a:pt x="1129" y="107"/>
                  </a:cubicBezTo>
                  <a:cubicBezTo>
                    <a:pt x="1139" y="107"/>
                    <a:pt x="1139" y="107"/>
                    <a:pt x="1139" y="107"/>
                  </a:cubicBezTo>
                  <a:cubicBezTo>
                    <a:pt x="1139" y="129"/>
                    <a:pt x="1139" y="129"/>
                    <a:pt x="1139" y="129"/>
                  </a:cubicBezTo>
                  <a:cubicBezTo>
                    <a:pt x="1150" y="129"/>
                    <a:pt x="1150" y="129"/>
                    <a:pt x="1150" y="129"/>
                  </a:cubicBezTo>
                  <a:cubicBezTo>
                    <a:pt x="1150" y="135"/>
                    <a:pt x="1150" y="135"/>
                    <a:pt x="1150" y="135"/>
                  </a:cubicBezTo>
                  <a:cubicBezTo>
                    <a:pt x="1173" y="135"/>
                    <a:pt x="1173" y="135"/>
                    <a:pt x="1173" y="135"/>
                  </a:cubicBezTo>
                  <a:cubicBezTo>
                    <a:pt x="1173" y="129"/>
                    <a:pt x="1173" y="129"/>
                    <a:pt x="1173" y="129"/>
                  </a:cubicBezTo>
                  <a:cubicBezTo>
                    <a:pt x="1184" y="129"/>
                    <a:pt x="1184" y="129"/>
                    <a:pt x="1184" y="129"/>
                  </a:cubicBezTo>
                  <a:cubicBezTo>
                    <a:pt x="1184" y="96"/>
                    <a:pt x="1184" y="96"/>
                    <a:pt x="1184" y="96"/>
                  </a:cubicBezTo>
                  <a:cubicBezTo>
                    <a:pt x="1201" y="96"/>
                    <a:pt x="1201" y="96"/>
                    <a:pt x="1201" y="96"/>
                  </a:cubicBezTo>
                  <a:cubicBezTo>
                    <a:pt x="1209" y="106"/>
                    <a:pt x="1209" y="106"/>
                    <a:pt x="1209" y="106"/>
                  </a:cubicBezTo>
                  <a:cubicBezTo>
                    <a:pt x="1209" y="106"/>
                    <a:pt x="1209" y="106"/>
                    <a:pt x="1209" y="106"/>
                  </a:cubicBezTo>
                  <a:cubicBezTo>
                    <a:pt x="1209" y="121"/>
                    <a:pt x="1209" y="121"/>
                    <a:pt x="1209" y="121"/>
                  </a:cubicBezTo>
                  <a:cubicBezTo>
                    <a:pt x="1215" y="127"/>
                    <a:pt x="1215" y="127"/>
                    <a:pt x="1215" y="127"/>
                  </a:cubicBezTo>
                  <a:cubicBezTo>
                    <a:pt x="1215" y="106"/>
                    <a:pt x="1215" y="106"/>
                    <a:pt x="1215" y="106"/>
                  </a:cubicBezTo>
                  <a:cubicBezTo>
                    <a:pt x="1217" y="106"/>
                    <a:pt x="1217" y="106"/>
                    <a:pt x="1217" y="106"/>
                  </a:cubicBezTo>
                  <a:cubicBezTo>
                    <a:pt x="1217" y="135"/>
                    <a:pt x="1217" y="135"/>
                    <a:pt x="1217" y="135"/>
                  </a:cubicBezTo>
                  <a:cubicBezTo>
                    <a:pt x="1223" y="140"/>
                    <a:pt x="1223" y="140"/>
                    <a:pt x="1223" y="140"/>
                  </a:cubicBezTo>
                  <a:cubicBezTo>
                    <a:pt x="1223" y="106"/>
                    <a:pt x="1223" y="106"/>
                    <a:pt x="1223" y="106"/>
                  </a:cubicBezTo>
                  <a:cubicBezTo>
                    <a:pt x="1225" y="106"/>
                    <a:pt x="1225" y="106"/>
                    <a:pt x="1225" y="106"/>
                  </a:cubicBezTo>
                  <a:cubicBezTo>
                    <a:pt x="1225" y="146"/>
                    <a:pt x="1225" y="146"/>
                    <a:pt x="1225" y="146"/>
                  </a:cubicBezTo>
                  <a:cubicBezTo>
                    <a:pt x="1231" y="146"/>
                    <a:pt x="1231" y="146"/>
                    <a:pt x="1231" y="146"/>
                  </a:cubicBezTo>
                  <a:cubicBezTo>
                    <a:pt x="1231" y="106"/>
                    <a:pt x="1231" y="106"/>
                    <a:pt x="1231" y="106"/>
                  </a:cubicBezTo>
                  <a:cubicBezTo>
                    <a:pt x="1233" y="106"/>
                    <a:pt x="1233" y="106"/>
                    <a:pt x="1233" y="106"/>
                  </a:cubicBezTo>
                  <a:cubicBezTo>
                    <a:pt x="1233" y="146"/>
                    <a:pt x="1233" y="146"/>
                    <a:pt x="1233" y="146"/>
                  </a:cubicBezTo>
                  <a:cubicBezTo>
                    <a:pt x="1239" y="146"/>
                    <a:pt x="1239" y="146"/>
                    <a:pt x="1239" y="146"/>
                  </a:cubicBezTo>
                  <a:cubicBezTo>
                    <a:pt x="1239" y="106"/>
                    <a:pt x="1239" y="106"/>
                    <a:pt x="1239" y="106"/>
                  </a:cubicBezTo>
                  <a:cubicBezTo>
                    <a:pt x="1240" y="106"/>
                    <a:pt x="1240" y="106"/>
                    <a:pt x="1240" y="106"/>
                  </a:cubicBezTo>
                  <a:cubicBezTo>
                    <a:pt x="1240" y="140"/>
                    <a:pt x="1240" y="140"/>
                    <a:pt x="1240" y="140"/>
                  </a:cubicBezTo>
                  <a:cubicBezTo>
                    <a:pt x="1246" y="135"/>
                    <a:pt x="1246" y="135"/>
                    <a:pt x="1246" y="135"/>
                  </a:cubicBezTo>
                  <a:cubicBezTo>
                    <a:pt x="1246" y="106"/>
                    <a:pt x="1246" y="106"/>
                    <a:pt x="1246" y="106"/>
                  </a:cubicBezTo>
                  <a:cubicBezTo>
                    <a:pt x="1248" y="106"/>
                    <a:pt x="1248" y="106"/>
                    <a:pt x="1248" y="106"/>
                  </a:cubicBezTo>
                  <a:cubicBezTo>
                    <a:pt x="1248" y="127"/>
                    <a:pt x="1248" y="127"/>
                    <a:pt x="1248" y="127"/>
                  </a:cubicBezTo>
                  <a:cubicBezTo>
                    <a:pt x="1254" y="122"/>
                    <a:pt x="1254" y="122"/>
                    <a:pt x="1254" y="122"/>
                  </a:cubicBezTo>
                  <a:cubicBezTo>
                    <a:pt x="1254" y="106"/>
                    <a:pt x="1254" y="106"/>
                    <a:pt x="1254" y="106"/>
                  </a:cubicBezTo>
                  <a:cubicBezTo>
                    <a:pt x="1262" y="96"/>
                    <a:pt x="1262" y="96"/>
                    <a:pt x="1262" y="96"/>
                  </a:cubicBezTo>
                  <a:cubicBezTo>
                    <a:pt x="1262" y="68"/>
                    <a:pt x="1262" y="68"/>
                    <a:pt x="1262" y="68"/>
                  </a:cubicBezTo>
                  <a:cubicBezTo>
                    <a:pt x="1271" y="68"/>
                    <a:pt x="1271" y="68"/>
                    <a:pt x="1271" y="68"/>
                  </a:cubicBezTo>
                  <a:cubicBezTo>
                    <a:pt x="1271" y="108"/>
                    <a:pt x="1271" y="108"/>
                    <a:pt x="1271" y="108"/>
                  </a:cubicBezTo>
                  <a:cubicBezTo>
                    <a:pt x="1279" y="114"/>
                    <a:pt x="1279" y="114"/>
                    <a:pt x="1279" y="114"/>
                  </a:cubicBezTo>
                  <a:cubicBezTo>
                    <a:pt x="1286" y="114"/>
                    <a:pt x="1286" y="114"/>
                    <a:pt x="1286" y="114"/>
                  </a:cubicBezTo>
                  <a:cubicBezTo>
                    <a:pt x="1286" y="144"/>
                    <a:pt x="1286" y="144"/>
                    <a:pt x="1286" y="144"/>
                  </a:cubicBezTo>
                  <a:cubicBezTo>
                    <a:pt x="1297" y="144"/>
                    <a:pt x="1297" y="144"/>
                    <a:pt x="1297" y="144"/>
                  </a:cubicBezTo>
                  <a:cubicBezTo>
                    <a:pt x="1297" y="171"/>
                    <a:pt x="1297" y="171"/>
                    <a:pt x="1297" y="171"/>
                  </a:cubicBezTo>
                  <a:cubicBezTo>
                    <a:pt x="1320" y="171"/>
                    <a:pt x="1320" y="171"/>
                    <a:pt x="1320" y="171"/>
                  </a:cubicBezTo>
                  <a:cubicBezTo>
                    <a:pt x="1320" y="144"/>
                    <a:pt x="1320" y="144"/>
                    <a:pt x="1320" y="144"/>
                  </a:cubicBezTo>
                  <a:cubicBezTo>
                    <a:pt x="1333" y="144"/>
                    <a:pt x="1333" y="144"/>
                    <a:pt x="1333" y="144"/>
                  </a:cubicBezTo>
                  <a:cubicBezTo>
                    <a:pt x="1333" y="114"/>
                    <a:pt x="1333" y="114"/>
                    <a:pt x="1333" y="114"/>
                  </a:cubicBezTo>
                  <a:cubicBezTo>
                    <a:pt x="1340" y="114"/>
                    <a:pt x="1340" y="114"/>
                    <a:pt x="1340" y="114"/>
                  </a:cubicBezTo>
                  <a:cubicBezTo>
                    <a:pt x="1347" y="107"/>
                    <a:pt x="1347" y="107"/>
                    <a:pt x="1347" y="107"/>
                  </a:cubicBezTo>
                  <a:cubicBezTo>
                    <a:pt x="1347" y="48"/>
                    <a:pt x="1347" y="48"/>
                    <a:pt x="1347" y="48"/>
                  </a:cubicBezTo>
                  <a:cubicBezTo>
                    <a:pt x="1349" y="48"/>
                    <a:pt x="1350" y="49"/>
                    <a:pt x="1350" y="50"/>
                  </a:cubicBezTo>
                  <a:cubicBezTo>
                    <a:pt x="1350" y="50"/>
                    <a:pt x="1351" y="51"/>
                    <a:pt x="1352" y="51"/>
                  </a:cubicBezTo>
                  <a:cubicBezTo>
                    <a:pt x="1354" y="51"/>
                    <a:pt x="1355" y="51"/>
                    <a:pt x="1355" y="52"/>
                  </a:cubicBezTo>
                  <a:cubicBezTo>
                    <a:pt x="1355" y="53"/>
                    <a:pt x="1356" y="53"/>
                    <a:pt x="1357" y="53"/>
                  </a:cubicBezTo>
                  <a:cubicBezTo>
                    <a:pt x="1358" y="53"/>
                    <a:pt x="1359" y="53"/>
                    <a:pt x="1359" y="52"/>
                  </a:cubicBezTo>
                  <a:cubicBezTo>
                    <a:pt x="1359" y="51"/>
                    <a:pt x="1359" y="51"/>
                    <a:pt x="1360" y="51"/>
                  </a:cubicBezTo>
                  <a:cubicBezTo>
                    <a:pt x="1360" y="51"/>
                    <a:pt x="1361" y="50"/>
                    <a:pt x="1361" y="50"/>
                  </a:cubicBezTo>
                  <a:cubicBezTo>
                    <a:pt x="1361" y="49"/>
                    <a:pt x="1363" y="48"/>
                    <a:pt x="1365" y="48"/>
                  </a:cubicBezTo>
                  <a:cubicBezTo>
                    <a:pt x="1367" y="48"/>
                    <a:pt x="1369" y="45"/>
                    <a:pt x="1369" y="40"/>
                  </a:cubicBezTo>
                  <a:cubicBezTo>
                    <a:pt x="1369" y="36"/>
                    <a:pt x="1369" y="36"/>
                    <a:pt x="1369" y="36"/>
                  </a:cubicBezTo>
                  <a:cubicBezTo>
                    <a:pt x="1369" y="32"/>
                    <a:pt x="1370" y="28"/>
                    <a:pt x="1372" y="28"/>
                  </a:cubicBezTo>
                  <a:cubicBezTo>
                    <a:pt x="1373" y="28"/>
                    <a:pt x="1374" y="29"/>
                    <a:pt x="1374" y="29"/>
                  </a:cubicBezTo>
                  <a:cubicBezTo>
                    <a:pt x="1374" y="30"/>
                    <a:pt x="1375" y="30"/>
                    <a:pt x="1376" y="30"/>
                  </a:cubicBezTo>
                  <a:cubicBezTo>
                    <a:pt x="1376" y="30"/>
                    <a:pt x="1377" y="30"/>
                    <a:pt x="1377" y="29"/>
                  </a:cubicBezTo>
                  <a:cubicBezTo>
                    <a:pt x="1377" y="29"/>
                    <a:pt x="1378" y="28"/>
                    <a:pt x="1379" y="28"/>
                  </a:cubicBezTo>
                  <a:cubicBezTo>
                    <a:pt x="1380" y="28"/>
                    <a:pt x="1381" y="28"/>
                    <a:pt x="1381" y="27"/>
                  </a:cubicBezTo>
                  <a:cubicBezTo>
                    <a:pt x="1381" y="26"/>
                    <a:pt x="1383" y="26"/>
                    <a:pt x="1386" y="26"/>
                  </a:cubicBezTo>
                  <a:cubicBezTo>
                    <a:pt x="1389" y="26"/>
                    <a:pt x="1391" y="27"/>
                    <a:pt x="1391" y="27"/>
                  </a:cubicBezTo>
                  <a:cubicBezTo>
                    <a:pt x="1391" y="28"/>
                    <a:pt x="1392" y="29"/>
                    <a:pt x="1392" y="29"/>
                  </a:cubicBezTo>
                  <a:cubicBezTo>
                    <a:pt x="1393" y="29"/>
                    <a:pt x="1393" y="28"/>
                    <a:pt x="1393" y="27"/>
                  </a:cubicBezTo>
                  <a:cubicBezTo>
                    <a:pt x="1393" y="27"/>
                    <a:pt x="1394" y="26"/>
                    <a:pt x="1396" y="26"/>
                  </a:cubicBezTo>
                  <a:cubicBezTo>
                    <a:pt x="1398" y="26"/>
                    <a:pt x="1399" y="27"/>
                    <a:pt x="1399" y="27"/>
                  </a:cubicBezTo>
                  <a:cubicBezTo>
                    <a:pt x="1399" y="28"/>
                    <a:pt x="1401" y="29"/>
                    <a:pt x="1402" y="29"/>
                  </a:cubicBezTo>
                  <a:cubicBezTo>
                    <a:pt x="1404" y="29"/>
                    <a:pt x="1406" y="30"/>
                    <a:pt x="1406" y="31"/>
                  </a:cubicBezTo>
                  <a:cubicBezTo>
                    <a:pt x="1406" y="33"/>
                    <a:pt x="1406" y="34"/>
                    <a:pt x="1407" y="34"/>
                  </a:cubicBezTo>
                  <a:cubicBezTo>
                    <a:pt x="1408" y="34"/>
                    <a:pt x="1408" y="34"/>
                    <a:pt x="1408" y="35"/>
                  </a:cubicBezTo>
                  <a:cubicBezTo>
                    <a:pt x="1408" y="36"/>
                    <a:pt x="1409" y="36"/>
                    <a:pt x="1409" y="36"/>
                  </a:cubicBezTo>
                  <a:cubicBezTo>
                    <a:pt x="1410" y="36"/>
                    <a:pt x="1410" y="36"/>
                    <a:pt x="1410" y="35"/>
                  </a:cubicBezTo>
                  <a:cubicBezTo>
                    <a:pt x="1410" y="34"/>
                    <a:pt x="1410" y="33"/>
                    <a:pt x="1410" y="31"/>
                  </a:cubicBezTo>
                  <a:cubicBezTo>
                    <a:pt x="1410" y="30"/>
                    <a:pt x="1410" y="29"/>
                    <a:pt x="1410" y="29"/>
                  </a:cubicBezTo>
                  <a:cubicBezTo>
                    <a:pt x="1410" y="29"/>
                    <a:pt x="1413" y="29"/>
                    <a:pt x="1417" y="29"/>
                  </a:cubicBezTo>
                  <a:cubicBezTo>
                    <a:pt x="1420" y="29"/>
                    <a:pt x="1423" y="28"/>
                    <a:pt x="1423" y="27"/>
                  </a:cubicBezTo>
                  <a:cubicBezTo>
                    <a:pt x="1423" y="26"/>
                    <a:pt x="1424" y="25"/>
                    <a:pt x="1425" y="25"/>
                  </a:cubicBezTo>
                  <a:cubicBezTo>
                    <a:pt x="1427" y="25"/>
                    <a:pt x="1428" y="25"/>
                    <a:pt x="1428" y="26"/>
                  </a:cubicBezTo>
                  <a:cubicBezTo>
                    <a:pt x="1428" y="26"/>
                    <a:pt x="1429" y="26"/>
                    <a:pt x="1431" y="26"/>
                  </a:cubicBezTo>
                  <a:cubicBezTo>
                    <a:pt x="1432" y="26"/>
                    <a:pt x="1434" y="28"/>
                    <a:pt x="1434" y="30"/>
                  </a:cubicBezTo>
                  <a:cubicBezTo>
                    <a:pt x="1434" y="32"/>
                    <a:pt x="1435" y="34"/>
                    <a:pt x="1436" y="34"/>
                  </a:cubicBezTo>
                  <a:cubicBezTo>
                    <a:pt x="1436" y="34"/>
                    <a:pt x="1437" y="34"/>
                    <a:pt x="1437" y="35"/>
                  </a:cubicBezTo>
                  <a:cubicBezTo>
                    <a:pt x="1437" y="36"/>
                    <a:pt x="1438" y="37"/>
                    <a:pt x="1438" y="37"/>
                  </a:cubicBezTo>
                  <a:cubicBezTo>
                    <a:pt x="1438" y="37"/>
                    <a:pt x="1439" y="36"/>
                    <a:pt x="1439" y="35"/>
                  </a:cubicBezTo>
                  <a:cubicBezTo>
                    <a:pt x="1439" y="34"/>
                    <a:pt x="1439" y="34"/>
                    <a:pt x="1440" y="34"/>
                  </a:cubicBezTo>
                  <a:cubicBezTo>
                    <a:pt x="1441" y="34"/>
                    <a:pt x="1442" y="35"/>
                    <a:pt x="1442" y="36"/>
                  </a:cubicBezTo>
                  <a:cubicBezTo>
                    <a:pt x="1442" y="38"/>
                    <a:pt x="1444" y="39"/>
                    <a:pt x="1447" y="39"/>
                  </a:cubicBezTo>
                  <a:cubicBezTo>
                    <a:pt x="1451" y="39"/>
                    <a:pt x="1453" y="40"/>
                    <a:pt x="1453" y="41"/>
                  </a:cubicBezTo>
                  <a:cubicBezTo>
                    <a:pt x="1453" y="42"/>
                    <a:pt x="1454" y="43"/>
                    <a:pt x="1454" y="43"/>
                  </a:cubicBezTo>
                  <a:cubicBezTo>
                    <a:pt x="1455" y="43"/>
                    <a:pt x="1455" y="42"/>
                    <a:pt x="1455" y="41"/>
                  </a:cubicBezTo>
                  <a:cubicBezTo>
                    <a:pt x="1455" y="40"/>
                    <a:pt x="1456" y="39"/>
                    <a:pt x="1457" y="39"/>
                  </a:cubicBezTo>
                  <a:cubicBezTo>
                    <a:pt x="1458" y="39"/>
                    <a:pt x="1459" y="40"/>
                    <a:pt x="1459" y="41"/>
                  </a:cubicBezTo>
                  <a:cubicBezTo>
                    <a:pt x="1459" y="43"/>
                    <a:pt x="1461" y="44"/>
                    <a:pt x="1463" y="44"/>
                  </a:cubicBezTo>
                  <a:cubicBezTo>
                    <a:pt x="1464" y="44"/>
                    <a:pt x="1466" y="45"/>
                    <a:pt x="1466" y="46"/>
                  </a:cubicBezTo>
                  <a:cubicBezTo>
                    <a:pt x="1466" y="46"/>
                    <a:pt x="1467" y="47"/>
                    <a:pt x="1468" y="47"/>
                  </a:cubicBezTo>
                  <a:cubicBezTo>
                    <a:pt x="1470" y="47"/>
                    <a:pt x="1471" y="45"/>
                    <a:pt x="1471" y="43"/>
                  </a:cubicBezTo>
                  <a:cubicBezTo>
                    <a:pt x="1471" y="41"/>
                    <a:pt x="1474" y="39"/>
                    <a:pt x="1479" y="39"/>
                  </a:cubicBezTo>
                  <a:cubicBezTo>
                    <a:pt x="1479" y="39"/>
                    <a:pt x="1479" y="39"/>
                    <a:pt x="1479" y="39"/>
                  </a:cubicBezTo>
                  <a:cubicBezTo>
                    <a:pt x="1484" y="39"/>
                    <a:pt x="1487" y="35"/>
                    <a:pt x="1487" y="31"/>
                  </a:cubicBezTo>
                  <a:cubicBezTo>
                    <a:pt x="1487" y="27"/>
                    <a:pt x="1488" y="24"/>
                    <a:pt x="1489" y="24"/>
                  </a:cubicBezTo>
                  <a:cubicBezTo>
                    <a:pt x="1490" y="24"/>
                    <a:pt x="1493" y="24"/>
                    <a:pt x="1497" y="25"/>
                  </a:cubicBezTo>
                  <a:cubicBezTo>
                    <a:pt x="1500" y="25"/>
                    <a:pt x="1503" y="25"/>
                    <a:pt x="1503" y="25"/>
                  </a:cubicBezTo>
                  <a:cubicBezTo>
                    <a:pt x="1503" y="24"/>
                    <a:pt x="1505" y="24"/>
                    <a:pt x="1507" y="24"/>
                  </a:cubicBezTo>
                  <a:cubicBezTo>
                    <a:pt x="1509" y="24"/>
                    <a:pt x="1511" y="25"/>
                    <a:pt x="1511" y="26"/>
                  </a:cubicBezTo>
                  <a:cubicBezTo>
                    <a:pt x="1511" y="27"/>
                    <a:pt x="1512" y="27"/>
                    <a:pt x="1513" y="27"/>
                  </a:cubicBezTo>
                  <a:cubicBezTo>
                    <a:pt x="1515" y="27"/>
                    <a:pt x="1516" y="28"/>
                    <a:pt x="1516" y="29"/>
                  </a:cubicBezTo>
                  <a:cubicBezTo>
                    <a:pt x="1516" y="29"/>
                    <a:pt x="1517" y="30"/>
                    <a:pt x="1518" y="30"/>
                  </a:cubicBezTo>
                  <a:cubicBezTo>
                    <a:pt x="1519" y="30"/>
                    <a:pt x="1520" y="29"/>
                    <a:pt x="1520" y="29"/>
                  </a:cubicBezTo>
                  <a:cubicBezTo>
                    <a:pt x="1520" y="28"/>
                    <a:pt x="1522" y="27"/>
                    <a:pt x="1524" y="27"/>
                  </a:cubicBezTo>
                  <a:cubicBezTo>
                    <a:pt x="1526" y="27"/>
                    <a:pt x="1527" y="26"/>
                    <a:pt x="1527" y="25"/>
                  </a:cubicBezTo>
                  <a:cubicBezTo>
                    <a:pt x="1527" y="23"/>
                    <a:pt x="1529" y="22"/>
                    <a:pt x="1531" y="22"/>
                  </a:cubicBezTo>
                  <a:cubicBezTo>
                    <a:pt x="1533" y="22"/>
                    <a:pt x="1535" y="22"/>
                    <a:pt x="1535" y="23"/>
                  </a:cubicBezTo>
                  <a:cubicBezTo>
                    <a:pt x="1535" y="24"/>
                    <a:pt x="1536" y="24"/>
                    <a:pt x="1537" y="24"/>
                  </a:cubicBezTo>
                  <a:cubicBezTo>
                    <a:pt x="1539" y="24"/>
                    <a:pt x="1540" y="24"/>
                    <a:pt x="1540" y="23"/>
                  </a:cubicBezTo>
                  <a:cubicBezTo>
                    <a:pt x="1540" y="22"/>
                    <a:pt x="1542" y="22"/>
                    <a:pt x="1545" y="22"/>
                  </a:cubicBezTo>
                  <a:cubicBezTo>
                    <a:pt x="1548" y="22"/>
                    <a:pt x="1550" y="23"/>
                    <a:pt x="1550" y="24"/>
                  </a:cubicBezTo>
                  <a:cubicBezTo>
                    <a:pt x="1550" y="25"/>
                    <a:pt x="1552" y="26"/>
                    <a:pt x="1553" y="26"/>
                  </a:cubicBezTo>
                  <a:cubicBezTo>
                    <a:pt x="1555" y="26"/>
                    <a:pt x="1557" y="26"/>
                    <a:pt x="1557" y="26"/>
                  </a:cubicBezTo>
                  <a:cubicBezTo>
                    <a:pt x="1557" y="25"/>
                    <a:pt x="1558" y="25"/>
                    <a:pt x="1559" y="25"/>
                  </a:cubicBezTo>
                  <a:cubicBezTo>
                    <a:pt x="1561" y="25"/>
                    <a:pt x="1562" y="25"/>
                    <a:pt x="1562" y="25"/>
                  </a:cubicBezTo>
                  <a:cubicBezTo>
                    <a:pt x="1562" y="25"/>
                    <a:pt x="1564" y="26"/>
                    <a:pt x="1567" y="26"/>
                  </a:cubicBezTo>
                  <a:cubicBezTo>
                    <a:pt x="1570" y="26"/>
                    <a:pt x="1572" y="25"/>
                    <a:pt x="1572" y="24"/>
                  </a:cubicBezTo>
                  <a:cubicBezTo>
                    <a:pt x="1572" y="24"/>
                    <a:pt x="1575" y="23"/>
                    <a:pt x="1578" y="23"/>
                  </a:cubicBezTo>
                  <a:cubicBezTo>
                    <a:pt x="1582" y="23"/>
                    <a:pt x="1585" y="23"/>
                    <a:pt x="1585" y="24"/>
                  </a:cubicBezTo>
                  <a:cubicBezTo>
                    <a:pt x="1585" y="24"/>
                    <a:pt x="1587" y="24"/>
                    <a:pt x="1589" y="24"/>
                  </a:cubicBezTo>
                  <a:cubicBezTo>
                    <a:pt x="1591" y="25"/>
                    <a:pt x="1593" y="23"/>
                    <a:pt x="1593" y="21"/>
                  </a:cubicBezTo>
                  <a:cubicBezTo>
                    <a:pt x="1593" y="19"/>
                    <a:pt x="1594" y="17"/>
                    <a:pt x="1595" y="17"/>
                  </a:cubicBezTo>
                  <a:cubicBezTo>
                    <a:pt x="1596" y="17"/>
                    <a:pt x="1597" y="18"/>
                    <a:pt x="1597" y="19"/>
                  </a:cubicBezTo>
                  <a:cubicBezTo>
                    <a:pt x="1597" y="19"/>
                    <a:pt x="1599" y="20"/>
                    <a:pt x="1602" y="20"/>
                  </a:cubicBezTo>
                  <a:cubicBezTo>
                    <a:pt x="1604" y="20"/>
                    <a:pt x="1606" y="20"/>
                    <a:pt x="1606" y="19"/>
                  </a:cubicBezTo>
                  <a:cubicBezTo>
                    <a:pt x="1606" y="19"/>
                    <a:pt x="1608" y="18"/>
                    <a:pt x="1609" y="18"/>
                  </a:cubicBezTo>
                  <a:cubicBezTo>
                    <a:pt x="1610" y="18"/>
                    <a:pt x="1611" y="19"/>
                    <a:pt x="1611" y="20"/>
                  </a:cubicBezTo>
                  <a:cubicBezTo>
                    <a:pt x="1612" y="13"/>
                    <a:pt x="1612" y="7"/>
                    <a:pt x="1613" y="0"/>
                  </a:cubicBezTo>
                  <a:lnTo>
                    <a:pt x="0" y="0"/>
                  </a:lnTo>
                  <a:close/>
                </a:path>
              </a:pathLst>
            </a:custGeom>
            <a:solidFill>
              <a:srgbClr val="D8D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84" name="Freeform 66">
              <a:extLst>
                <a:ext uri="{FF2B5EF4-FFF2-40B4-BE49-F238E27FC236}">
                  <a16:creationId xmlns:a16="http://schemas.microsoft.com/office/drawing/2014/main" id="{5AB1F9F5-2003-4D14-B064-C6D3F6DF0396}"/>
                </a:ext>
              </a:extLst>
            </p:cNvPr>
            <p:cNvSpPr>
              <a:spLocks noEditPoints="1"/>
            </p:cNvSpPr>
            <p:nvPr/>
          </p:nvSpPr>
          <p:spPr bwMode="auto">
            <a:xfrm>
              <a:off x="3291" y="2205"/>
              <a:ext cx="73" cy="88"/>
            </a:xfrm>
            <a:custGeom>
              <a:avLst/>
              <a:gdLst>
                <a:gd name="T0" fmla="*/ 0 w 62"/>
                <a:gd name="T1" fmla="*/ 37 h 74"/>
                <a:gd name="T2" fmla="*/ 3 w 62"/>
                <a:gd name="T3" fmla="*/ 22 h 74"/>
                <a:gd name="T4" fmla="*/ 9 w 62"/>
                <a:gd name="T5" fmla="*/ 10 h 74"/>
                <a:gd name="T6" fmla="*/ 19 w 62"/>
                <a:gd name="T7" fmla="*/ 3 h 74"/>
                <a:gd name="T8" fmla="*/ 31 w 62"/>
                <a:gd name="T9" fmla="*/ 0 h 74"/>
                <a:gd name="T10" fmla="*/ 43 w 62"/>
                <a:gd name="T11" fmla="*/ 3 h 74"/>
                <a:gd name="T12" fmla="*/ 53 w 62"/>
                <a:gd name="T13" fmla="*/ 10 h 74"/>
                <a:gd name="T14" fmla="*/ 59 w 62"/>
                <a:gd name="T15" fmla="*/ 22 h 74"/>
                <a:gd name="T16" fmla="*/ 62 w 62"/>
                <a:gd name="T17" fmla="*/ 37 h 74"/>
                <a:gd name="T18" fmla="*/ 59 w 62"/>
                <a:gd name="T19" fmla="*/ 53 h 74"/>
                <a:gd name="T20" fmla="*/ 53 w 62"/>
                <a:gd name="T21" fmla="*/ 64 h 74"/>
                <a:gd name="T22" fmla="*/ 43 w 62"/>
                <a:gd name="T23" fmla="*/ 72 h 74"/>
                <a:gd name="T24" fmla="*/ 31 w 62"/>
                <a:gd name="T25" fmla="*/ 74 h 74"/>
                <a:gd name="T26" fmla="*/ 19 w 62"/>
                <a:gd name="T27" fmla="*/ 72 h 74"/>
                <a:gd name="T28" fmla="*/ 9 w 62"/>
                <a:gd name="T29" fmla="*/ 64 h 74"/>
                <a:gd name="T30" fmla="*/ 3 w 62"/>
                <a:gd name="T31" fmla="*/ 53 h 74"/>
                <a:gd name="T32" fmla="*/ 0 w 62"/>
                <a:gd name="T33" fmla="*/ 37 h 74"/>
                <a:gd name="T34" fmla="*/ 9 w 62"/>
                <a:gd name="T35" fmla="*/ 37 h 74"/>
                <a:gd name="T36" fmla="*/ 10 w 62"/>
                <a:gd name="T37" fmla="*/ 50 h 74"/>
                <a:gd name="T38" fmla="*/ 15 w 62"/>
                <a:gd name="T39" fmla="*/ 59 h 74"/>
                <a:gd name="T40" fmla="*/ 22 w 62"/>
                <a:gd name="T41" fmla="*/ 64 h 74"/>
                <a:gd name="T42" fmla="*/ 31 w 62"/>
                <a:gd name="T43" fmla="*/ 66 h 74"/>
                <a:gd name="T44" fmla="*/ 40 w 62"/>
                <a:gd name="T45" fmla="*/ 64 h 74"/>
                <a:gd name="T46" fmla="*/ 47 w 62"/>
                <a:gd name="T47" fmla="*/ 59 h 74"/>
                <a:gd name="T48" fmla="*/ 51 w 62"/>
                <a:gd name="T49" fmla="*/ 50 h 74"/>
                <a:gd name="T50" fmla="*/ 53 w 62"/>
                <a:gd name="T51" fmla="*/ 37 h 74"/>
                <a:gd name="T52" fmla="*/ 51 w 62"/>
                <a:gd name="T53" fmla="*/ 25 h 74"/>
                <a:gd name="T54" fmla="*/ 47 w 62"/>
                <a:gd name="T55" fmla="*/ 16 h 74"/>
                <a:gd name="T56" fmla="*/ 40 w 62"/>
                <a:gd name="T57" fmla="*/ 10 h 74"/>
                <a:gd name="T58" fmla="*/ 31 w 62"/>
                <a:gd name="T59" fmla="*/ 8 h 74"/>
                <a:gd name="T60" fmla="*/ 22 w 62"/>
                <a:gd name="T61" fmla="*/ 10 h 74"/>
                <a:gd name="T62" fmla="*/ 15 w 62"/>
                <a:gd name="T63" fmla="*/ 16 h 74"/>
                <a:gd name="T64" fmla="*/ 10 w 62"/>
                <a:gd name="T65" fmla="*/ 25 h 74"/>
                <a:gd name="T66" fmla="*/ 9 w 62"/>
                <a:gd name="T67"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74">
                  <a:moveTo>
                    <a:pt x="0" y="37"/>
                  </a:moveTo>
                  <a:cubicBezTo>
                    <a:pt x="0" y="32"/>
                    <a:pt x="1" y="26"/>
                    <a:pt x="3" y="22"/>
                  </a:cubicBezTo>
                  <a:cubicBezTo>
                    <a:pt x="4" y="17"/>
                    <a:pt x="6" y="13"/>
                    <a:pt x="9" y="10"/>
                  </a:cubicBezTo>
                  <a:cubicBezTo>
                    <a:pt x="12" y="7"/>
                    <a:pt x="15" y="5"/>
                    <a:pt x="19" y="3"/>
                  </a:cubicBezTo>
                  <a:cubicBezTo>
                    <a:pt x="22" y="1"/>
                    <a:pt x="27" y="0"/>
                    <a:pt x="31" y="0"/>
                  </a:cubicBezTo>
                  <a:cubicBezTo>
                    <a:pt x="35" y="0"/>
                    <a:pt x="39" y="1"/>
                    <a:pt x="43" y="3"/>
                  </a:cubicBezTo>
                  <a:cubicBezTo>
                    <a:pt x="47" y="5"/>
                    <a:pt x="50" y="7"/>
                    <a:pt x="53" y="10"/>
                  </a:cubicBezTo>
                  <a:cubicBezTo>
                    <a:pt x="56" y="13"/>
                    <a:pt x="58" y="17"/>
                    <a:pt x="59" y="22"/>
                  </a:cubicBezTo>
                  <a:cubicBezTo>
                    <a:pt x="61" y="26"/>
                    <a:pt x="62" y="32"/>
                    <a:pt x="62" y="37"/>
                  </a:cubicBezTo>
                  <a:cubicBezTo>
                    <a:pt x="62" y="43"/>
                    <a:pt x="61" y="48"/>
                    <a:pt x="59" y="53"/>
                  </a:cubicBezTo>
                  <a:cubicBezTo>
                    <a:pt x="58" y="57"/>
                    <a:pt x="56" y="61"/>
                    <a:pt x="53" y="64"/>
                  </a:cubicBezTo>
                  <a:cubicBezTo>
                    <a:pt x="50" y="67"/>
                    <a:pt x="47" y="70"/>
                    <a:pt x="43" y="72"/>
                  </a:cubicBezTo>
                  <a:cubicBezTo>
                    <a:pt x="39" y="73"/>
                    <a:pt x="35" y="74"/>
                    <a:pt x="31" y="74"/>
                  </a:cubicBezTo>
                  <a:cubicBezTo>
                    <a:pt x="27" y="74"/>
                    <a:pt x="22" y="73"/>
                    <a:pt x="19" y="72"/>
                  </a:cubicBezTo>
                  <a:cubicBezTo>
                    <a:pt x="15" y="70"/>
                    <a:pt x="12" y="67"/>
                    <a:pt x="9" y="64"/>
                  </a:cubicBezTo>
                  <a:cubicBezTo>
                    <a:pt x="6" y="61"/>
                    <a:pt x="4" y="57"/>
                    <a:pt x="3" y="53"/>
                  </a:cubicBezTo>
                  <a:cubicBezTo>
                    <a:pt x="1" y="48"/>
                    <a:pt x="0" y="43"/>
                    <a:pt x="0" y="37"/>
                  </a:cubicBezTo>
                  <a:close/>
                  <a:moveTo>
                    <a:pt x="9" y="37"/>
                  </a:moveTo>
                  <a:cubicBezTo>
                    <a:pt x="9" y="42"/>
                    <a:pt x="9" y="46"/>
                    <a:pt x="10" y="50"/>
                  </a:cubicBezTo>
                  <a:cubicBezTo>
                    <a:pt x="11" y="53"/>
                    <a:pt x="13" y="56"/>
                    <a:pt x="15" y="59"/>
                  </a:cubicBezTo>
                  <a:cubicBezTo>
                    <a:pt x="17" y="61"/>
                    <a:pt x="19" y="63"/>
                    <a:pt x="22" y="64"/>
                  </a:cubicBezTo>
                  <a:cubicBezTo>
                    <a:pt x="25" y="66"/>
                    <a:pt x="28" y="66"/>
                    <a:pt x="31" y="66"/>
                  </a:cubicBezTo>
                  <a:cubicBezTo>
                    <a:pt x="34" y="66"/>
                    <a:pt x="37" y="66"/>
                    <a:pt x="40" y="64"/>
                  </a:cubicBezTo>
                  <a:cubicBezTo>
                    <a:pt x="43" y="63"/>
                    <a:pt x="45" y="61"/>
                    <a:pt x="47" y="59"/>
                  </a:cubicBezTo>
                  <a:cubicBezTo>
                    <a:pt x="49" y="56"/>
                    <a:pt x="50" y="53"/>
                    <a:pt x="51" y="50"/>
                  </a:cubicBezTo>
                  <a:cubicBezTo>
                    <a:pt x="52" y="46"/>
                    <a:pt x="53" y="42"/>
                    <a:pt x="53" y="37"/>
                  </a:cubicBezTo>
                  <a:cubicBezTo>
                    <a:pt x="53" y="33"/>
                    <a:pt x="52" y="29"/>
                    <a:pt x="51" y="25"/>
                  </a:cubicBezTo>
                  <a:cubicBezTo>
                    <a:pt x="50" y="21"/>
                    <a:pt x="49" y="18"/>
                    <a:pt x="47" y="16"/>
                  </a:cubicBezTo>
                  <a:cubicBezTo>
                    <a:pt x="45" y="13"/>
                    <a:pt x="43" y="11"/>
                    <a:pt x="40" y="10"/>
                  </a:cubicBezTo>
                  <a:cubicBezTo>
                    <a:pt x="37" y="9"/>
                    <a:pt x="34" y="8"/>
                    <a:pt x="31" y="8"/>
                  </a:cubicBezTo>
                  <a:cubicBezTo>
                    <a:pt x="28" y="8"/>
                    <a:pt x="25" y="9"/>
                    <a:pt x="22" y="10"/>
                  </a:cubicBezTo>
                  <a:cubicBezTo>
                    <a:pt x="19" y="11"/>
                    <a:pt x="17" y="13"/>
                    <a:pt x="15" y="16"/>
                  </a:cubicBezTo>
                  <a:cubicBezTo>
                    <a:pt x="13" y="18"/>
                    <a:pt x="11" y="21"/>
                    <a:pt x="10" y="25"/>
                  </a:cubicBezTo>
                  <a:cubicBezTo>
                    <a:pt x="9" y="29"/>
                    <a:pt x="9" y="33"/>
                    <a:pt x="9" y="37"/>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85" name="Freeform 67">
              <a:extLst>
                <a:ext uri="{FF2B5EF4-FFF2-40B4-BE49-F238E27FC236}">
                  <a16:creationId xmlns:a16="http://schemas.microsoft.com/office/drawing/2014/main" id="{4AF09D90-3518-42D2-9DF6-11AFE286119B}"/>
                </a:ext>
              </a:extLst>
            </p:cNvPr>
            <p:cNvSpPr>
              <a:spLocks noEditPoints="1"/>
            </p:cNvSpPr>
            <p:nvPr/>
          </p:nvSpPr>
          <p:spPr bwMode="auto">
            <a:xfrm>
              <a:off x="3377" y="2230"/>
              <a:ext cx="54" cy="84"/>
            </a:xfrm>
            <a:custGeom>
              <a:avLst/>
              <a:gdLst>
                <a:gd name="T0" fmla="*/ 0 w 46"/>
                <a:gd name="T1" fmla="*/ 71 h 71"/>
                <a:gd name="T2" fmla="*/ 0 w 46"/>
                <a:gd name="T3" fmla="*/ 1 h 71"/>
                <a:gd name="T4" fmla="*/ 8 w 46"/>
                <a:gd name="T5" fmla="*/ 1 h 71"/>
                <a:gd name="T6" fmla="*/ 8 w 46"/>
                <a:gd name="T7" fmla="*/ 8 h 71"/>
                <a:gd name="T8" fmla="*/ 15 w 46"/>
                <a:gd name="T9" fmla="*/ 2 h 71"/>
                <a:gd name="T10" fmla="*/ 25 w 46"/>
                <a:gd name="T11" fmla="*/ 0 h 71"/>
                <a:gd name="T12" fmla="*/ 33 w 46"/>
                <a:gd name="T13" fmla="*/ 2 h 71"/>
                <a:gd name="T14" fmla="*/ 40 w 46"/>
                <a:gd name="T15" fmla="*/ 6 h 71"/>
                <a:gd name="T16" fmla="*/ 44 w 46"/>
                <a:gd name="T17" fmla="*/ 15 h 71"/>
                <a:gd name="T18" fmla="*/ 46 w 46"/>
                <a:gd name="T19" fmla="*/ 26 h 71"/>
                <a:gd name="T20" fmla="*/ 44 w 46"/>
                <a:gd name="T21" fmla="*/ 38 h 71"/>
                <a:gd name="T22" fmla="*/ 40 w 46"/>
                <a:gd name="T23" fmla="*/ 46 h 71"/>
                <a:gd name="T24" fmla="*/ 33 w 46"/>
                <a:gd name="T25" fmla="*/ 51 h 71"/>
                <a:gd name="T26" fmla="*/ 24 w 46"/>
                <a:gd name="T27" fmla="*/ 52 h 71"/>
                <a:gd name="T28" fmla="*/ 16 w 46"/>
                <a:gd name="T29" fmla="*/ 50 h 71"/>
                <a:gd name="T30" fmla="*/ 8 w 46"/>
                <a:gd name="T31" fmla="*/ 45 h 71"/>
                <a:gd name="T32" fmla="*/ 8 w 46"/>
                <a:gd name="T33" fmla="*/ 71 h 71"/>
                <a:gd name="T34" fmla="*/ 0 w 46"/>
                <a:gd name="T35" fmla="*/ 71 h 71"/>
                <a:gd name="T36" fmla="*/ 8 w 46"/>
                <a:gd name="T37" fmla="*/ 38 h 71"/>
                <a:gd name="T38" fmla="*/ 23 w 46"/>
                <a:gd name="T39" fmla="*/ 46 h 71"/>
                <a:gd name="T40" fmla="*/ 34 w 46"/>
                <a:gd name="T41" fmla="*/ 41 h 71"/>
                <a:gd name="T42" fmla="*/ 38 w 46"/>
                <a:gd name="T43" fmla="*/ 26 h 71"/>
                <a:gd name="T44" fmla="*/ 33 w 46"/>
                <a:gd name="T45" fmla="*/ 12 h 71"/>
                <a:gd name="T46" fmla="*/ 23 w 46"/>
                <a:gd name="T47" fmla="*/ 7 h 71"/>
                <a:gd name="T48" fmla="*/ 15 w 46"/>
                <a:gd name="T49" fmla="*/ 9 h 71"/>
                <a:gd name="T50" fmla="*/ 8 w 46"/>
                <a:gd name="T51" fmla="*/ 15 h 71"/>
                <a:gd name="T52" fmla="*/ 8 w 46"/>
                <a:gd name="T53"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71">
                  <a:moveTo>
                    <a:pt x="0" y="71"/>
                  </a:moveTo>
                  <a:cubicBezTo>
                    <a:pt x="0" y="1"/>
                    <a:pt x="0" y="1"/>
                    <a:pt x="0" y="1"/>
                  </a:cubicBezTo>
                  <a:cubicBezTo>
                    <a:pt x="8" y="1"/>
                    <a:pt x="8" y="1"/>
                    <a:pt x="8" y="1"/>
                  </a:cubicBezTo>
                  <a:cubicBezTo>
                    <a:pt x="8" y="8"/>
                    <a:pt x="8" y="8"/>
                    <a:pt x="8" y="8"/>
                  </a:cubicBezTo>
                  <a:cubicBezTo>
                    <a:pt x="10" y="6"/>
                    <a:pt x="13" y="4"/>
                    <a:pt x="15" y="2"/>
                  </a:cubicBezTo>
                  <a:cubicBezTo>
                    <a:pt x="18" y="1"/>
                    <a:pt x="21" y="0"/>
                    <a:pt x="25" y="0"/>
                  </a:cubicBezTo>
                  <a:cubicBezTo>
                    <a:pt x="28" y="0"/>
                    <a:pt x="31" y="0"/>
                    <a:pt x="33" y="2"/>
                  </a:cubicBezTo>
                  <a:cubicBezTo>
                    <a:pt x="36" y="3"/>
                    <a:pt x="38" y="4"/>
                    <a:pt x="40" y="6"/>
                  </a:cubicBezTo>
                  <a:cubicBezTo>
                    <a:pt x="42" y="9"/>
                    <a:pt x="43" y="11"/>
                    <a:pt x="44" y="15"/>
                  </a:cubicBezTo>
                  <a:cubicBezTo>
                    <a:pt x="45" y="18"/>
                    <a:pt x="46" y="22"/>
                    <a:pt x="46" y="26"/>
                  </a:cubicBezTo>
                  <a:cubicBezTo>
                    <a:pt x="46" y="31"/>
                    <a:pt x="45" y="35"/>
                    <a:pt x="44" y="38"/>
                  </a:cubicBezTo>
                  <a:cubicBezTo>
                    <a:pt x="43" y="41"/>
                    <a:pt x="42" y="44"/>
                    <a:pt x="40" y="46"/>
                  </a:cubicBezTo>
                  <a:cubicBezTo>
                    <a:pt x="38" y="48"/>
                    <a:pt x="35" y="50"/>
                    <a:pt x="33" y="51"/>
                  </a:cubicBezTo>
                  <a:cubicBezTo>
                    <a:pt x="30" y="52"/>
                    <a:pt x="27" y="52"/>
                    <a:pt x="24" y="52"/>
                  </a:cubicBezTo>
                  <a:cubicBezTo>
                    <a:pt x="21" y="52"/>
                    <a:pt x="18" y="52"/>
                    <a:pt x="16" y="50"/>
                  </a:cubicBezTo>
                  <a:cubicBezTo>
                    <a:pt x="13" y="49"/>
                    <a:pt x="11" y="47"/>
                    <a:pt x="8" y="45"/>
                  </a:cubicBezTo>
                  <a:cubicBezTo>
                    <a:pt x="8" y="71"/>
                    <a:pt x="8" y="71"/>
                    <a:pt x="8" y="71"/>
                  </a:cubicBezTo>
                  <a:lnTo>
                    <a:pt x="0" y="71"/>
                  </a:lnTo>
                  <a:close/>
                  <a:moveTo>
                    <a:pt x="8" y="38"/>
                  </a:moveTo>
                  <a:cubicBezTo>
                    <a:pt x="13" y="43"/>
                    <a:pt x="18" y="46"/>
                    <a:pt x="23" y="46"/>
                  </a:cubicBezTo>
                  <a:cubicBezTo>
                    <a:pt x="28" y="46"/>
                    <a:pt x="31" y="44"/>
                    <a:pt x="34" y="41"/>
                  </a:cubicBezTo>
                  <a:cubicBezTo>
                    <a:pt x="36" y="38"/>
                    <a:pt x="38" y="33"/>
                    <a:pt x="38" y="26"/>
                  </a:cubicBezTo>
                  <a:cubicBezTo>
                    <a:pt x="38" y="20"/>
                    <a:pt x="36" y="15"/>
                    <a:pt x="33" y="12"/>
                  </a:cubicBezTo>
                  <a:cubicBezTo>
                    <a:pt x="31" y="9"/>
                    <a:pt x="27" y="7"/>
                    <a:pt x="23" y="7"/>
                  </a:cubicBezTo>
                  <a:cubicBezTo>
                    <a:pt x="20" y="7"/>
                    <a:pt x="18" y="8"/>
                    <a:pt x="15" y="9"/>
                  </a:cubicBezTo>
                  <a:cubicBezTo>
                    <a:pt x="13" y="11"/>
                    <a:pt x="11" y="13"/>
                    <a:pt x="8" y="15"/>
                  </a:cubicBezTo>
                  <a:lnTo>
                    <a:pt x="8" y="38"/>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86" name="Freeform 68">
              <a:extLst>
                <a:ext uri="{FF2B5EF4-FFF2-40B4-BE49-F238E27FC236}">
                  <a16:creationId xmlns:a16="http://schemas.microsoft.com/office/drawing/2014/main" id="{27D5BB52-2586-4659-A7BE-08F30943E1F0}"/>
                </a:ext>
              </a:extLst>
            </p:cNvPr>
            <p:cNvSpPr>
              <a:spLocks noEditPoints="1"/>
            </p:cNvSpPr>
            <p:nvPr/>
          </p:nvSpPr>
          <p:spPr bwMode="auto">
            <a:xfrm>
              <a:off x="3442" y="2230"/>
              <a:ext cx="52" cy="63"/>
            </a:xfrm>
            <a:custGeom>
              <a:avLst/>
              <a:gdLst>
                <a:gd name="T0" fmla="*/ 0 w 44"/>
                <a:gd name="T1" fmla="*/ 26 h 53"/>
                <a:gd name="T2" fmla="*/ 2 w 44"/>
                <a:gd name="T3" fmla="*/ 14 h 53"/>
                <a:gd name="T4" fmla="*/ 7 w 44"/>
                <a:gd name="T5" fmla="*/ 6 h 53"/>
                <a:gd name="T6" fmla="*/ 15 w 44"/>
                <a:gd name="T7" fmla="*/ 1 h 53"/>
                <a:gd name="T8" fmla="*/ 23 w 44"/>
                <a:gd name="T9" fmla="*/ 0 h 53"/>
                <a:gd name="T10" fmla="*/ 31 w 44"/>
                <a:gd name="T11" fmla="*/ 2 h 53"/>
                <a:gd name="T12" fmla="*/ 38 w 44"/>
                <a:gd name="T13" fmla="*/ 6 h 53"/>
                <a:gd name="T14" fmla="*/ 42 w 44"/>
                <a:gd name="T15" fmla="*/ 15 h 53"/>
                <a:gd name="T16" fmla="*/ 44 w 44"/>
                <a:gd name="T17" fmla="*/ 27 h 53"/>
                <a:gd name="T18" fmla="*/ 44 w 44"/>
                <a:gd name="T19" fmla="*/ 28 h 53"/>
                <a:gd name="T20" fmla="*/ 8 w 44"/>
                <a:gd name="T21" fmla="*/ 28 h 53"/>
                <a:gd name="T22" fmla="*/ 9 w 44"/>
                <a:gd name="T23" fmla="*/ 36 h 53"/>
                <a:gd name="T24" fmla="*/ 13 w 44"/>
                <a:gd name="T25" fmla="*/ 42 h 53"/>
                <a:gd name="T26" fmla="*/ 17 w 44"/>
                <a:gd name="T27" fmla="*/ 45 h 53"/>
                <a:gd name="T28" fmla="*/ 23 w 44"/>
                <a:gd name="T29" fmla="*/ 46 h 53"/>
                <a:gd name="T30" fmla="*/ 32 w 44"/>
                <a:gd name="T31" fmla="*/ 44 h 53"/>
                <a:gd name="T32" fmla="*/ 39 w 44"/>
                <a:gd name="T33" fmla="*/ 38 h 53"/>
                <a:gd name="T34" fmla="*/ 43 w 44"/>
                <a:gd name="T35" fmla="*/ 42 h 53"/>
                <a:gd name="T36" fmla="*/ 35 w 44"/>
                <a:gd name="T37" fmla="*/ 50 h 53"/>
                <a:gd name="T38" fmla="*/ 23 w 44"/>
                <a:gd name="T39" fmla="*/ 53 h 53"/>
                <a:gd name="T40" fmla="*/ 14 w 44"/>
                <a:gd name="T41" fmla="*/ 51 h 53"/>
                <a:gd name="T42" fmla="*/ 7 w 44"/>
                <a:gd name="T43" fmla="*/ 46 h 53"/>
                <a:gd name="T44" fmla="*/ 2 w 44"/>
                <a:gd name="T45" fmla="*/ 38 h 53"/>
                <a:gd name="T46" fmla="*/ 0 w 44"/>
                <a:gd name="T47" fmla="*/ 26 h 53"/>
                <a:gd name="T48" fmla="*/ 8 w 44"/>
                <a:gd name="T49" fmla="*/ 22 h 53"/>
                <a:gd name="T50" fmla="*/ 36 w 44"/>
                <a:gd name="T51" fmla="*/ 22 h 53"/>
                <a:gd name="T52" fmla="*/ 32 w 44"/>
                <a:gd name="T53" fmla="*/ 11 h 53"/>
                <a:gd name="T54" fmla="*/ 23 w 44"/>
                <a:gd name="T55" fmla="*/ 7 h 53"/>
                <a:gd name="T56" fmla="*/ 18 w 44"/>
                <a:gd name="T57" fmla="*/ 8 h 53"/>
                <a:gd name="T58" fmla="*/ 13 w 44"/>
                <a:gd name="T59" fmla="*/ 11 h 53"/>
                <a:gd name="T60" fmla="*/ 10 w 44"/>
                <a:gd name="T61" fmla="*/ 15 h 53"/>
                <a:gd name="T62" fmla="*/ 8 w 44"/>
                <a:gd name="T6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53">
                  <a:moveTo>
                    <a:pt x="0" y="26"/>
                  </a:moveTo>
                  <a:cubicBezTo>
                    <a:pt x="0" y="22"/>
                    <a:pt x="1" y="18"/>
                    <a:pt x="2" y="14"/>
                  </a:cubicBezTo>
                  <a:cubicBezTo>
                    <a:pt x="3" y="11"/>
                    <a:pt x="5" y="8"/>
                    <a:pt x="7" y="6"/>
                  </a:cubicBezTo>
                  <a:cubicBezTo>
                    <a:pt x="10" y="4"/>
                    <a:pt x="12" y="3"/>
                    <a:pt x="15" y="1"/>
                  </a:cubicBezTo>
                  <a:cubicBezTo>
                    <a:pt x="17" y="0"/>
                    <a:pt x="20" y="0"/>
                    <a:pt x="23" y="0"/>
                  </a:cubicBezTo>
                  <a:cubicBezTo>
                    <a:pt x="26" y="0"/>
                    <a:pt x="29" y="0"/>
                    <a:pt x="31" y="2"/>
                  </a:cubicBezTo>
                  <a:cubicBezTo>
                    <a:pt x="34" y="3"/>
                    <a:pt x="36" y="4"/>
                    <a:pt x="38" y="6"/>
                  </a:cubicBezTo>
                  <a:cubicBezTo>
                    <a:pt x="40" y="9"/>
                    <a:pt x="41" y="11"/>
                    <a:pt x="42" y="15"/>
                  </a:cubicBezTo>
                  <a:cubicBezTo>
                    <a:pt x="43" y="18"/>
                    <a:pt x="44" y="22"/>
                    <a:pt x="44" y="27"/>
                  </a:cubicBezTo>
                  <a:cubicBezTo>
                    <a:pt x="44" y="28"/>
                    <a:pt x="44" y="28"/>
                    <a:pt x="44" y="28"/>
                  </a:cubicBezTo>
                  <a:cubicBezTo>
                    <a:pt x="8" y="28"/>
                    <a:pt x="8" y="28"/>
                    <a:pt x="8" y="28"/>
                  </a:cubicBezTo>
                  <a:cubicBezTo>
                    <a:pt x="8" y="31"/>
                    <a:pt x="9" y="34"/>
                    <a:pt x="9" y="36"/>
                  </a:cubicBezTo>
                  <a:cubicBezTo>
                    <a:pt x="10" y="38"/>
                    <a:pt x="11" y="40"/>
                    <a:pt x="13" y="42"/>
                  </a:cubicBezTo>
                  <a:cubicBezTo>
                    <a:pt x="14" y="43"/>
                    <a:pt x="16" y="44"/>
                    <a:pt x="17" y="45"/>
                  </a:cubicBezTo>
                  <a:cubicBezTo>
                    <a:pt x="19" y="46"/>
                    <a:pt x="21" y="46"/>
                    <a:pt x="23" y="46"/>
                  </a:cubicBezTo>
                  <a:cubicBezTo>
                    <a:pt x="27" y="46"/>
                    <a:pt x="30" y="45"/>
                    <a:pt x="32" y="44"/>
                  </a:cubicBezTo>
                  <a:cubicBezTo>
                    <a:pt x="35" y="43"/>
                    <a:pt x="37" y="40"/>
                    <a:pt x="39" y="38"/>
                  </a:cubicBezTo>
                  <a:cubicBezTo>
                    <a:pt x="43" y="42"/>
                    <a:pt x="43" y="42"/>
                    <a:pt x="43" y="42"/>
                  </a:cubicBezTo>
                  <a:cubicBezTo>
                    <a:pt x="41" y="45"/>
                    <a:pt x="38" y="48"/>
                    <a:pt x="35" y="50"/>
                  </a:cubicBezTo>
                  <a:cubicBezTo>
                    <a:pt x="32" y="52"/>
                    <a:pt x="28" y="53"/>
                    <a:pt x="23" y="53"/>
                  </a:cubicBezTo>
                  <a:cubicBezTo>
                    <a:pt x="20" y="53"/>
                    <a:pt x="17" y="52"/>
                    <a:pt x="14" y="51"/>
                  </a:cubicBezTo>
                  <a:cubicBezTo>
                    <a:pt x="11" y="50"/>
                    <a:pt x="9" y="48"/>
                    <a:pt x="7" y="46"/>
                  </a:cubicBezTo>
                  <a:cubicBezTo>
                    <a:pt x="5" y="44"/>
                    <a:pt x="3" y="41"/>
                    <a:pt x="2" y="38"/>
                  </a:cubicBezTo>
                  <a:cubicBezTo>
                    <a:pt x="0" y="35"/>
                    <a:pt x="0" y="31"/>
                    <a:pt x="0" y="26"/>
                  </a:cubicBezTo>
                  <a:close/>
                  <a:moveTo>
                    <a:pt x="8" y="22"/>
                  </a:moveTo>
                  <a:cubicBezTo>
                    <a:pt x="36" y="22"/>
                    <a:pt x="36" y="22"/>
                    <a:pt x="36" y="22"/>
                  </a:cubicBezTo>
                  <a:cubicBezTo>
                    <a:pt x="36" y="17"/>
                    <a:pt x="34" y="14"/>
                    <a:pt x="32" y="11"/>
                  </a:cubicBezTo>
                  <a:cubicBezTo>
                    <a:pt x="30" y="8"/>
                    <a:pt x="27" y="7"/>
                    <a:pt x="23" y="7"/>
                  </a:cubicBezTo>
                  <a:cubicBezTo>
                    <a:pt x="21" y="7"/>
                    <a:pt x="19" y="7"/>
                    <a:pt x="18" y="8"/>
                  </a:cubicBezTo>
                  <a:cubicBezTo>
                    <a:pt x="16" y="9"/>
                    <a:pt x="15" y="9"/>
                    <a:pt x="13" y="11"/>
                  </a:cubicBezTo>
                  <a:cubicBezTo>
                    <a:pt x="12" y="12"/>
                    <a:pt x="11" y="13"/>
                    <a:pt x="10" y="15"/>
                  </a:cubicBezTo>
                  <a:cubicBezTo>
                    <a:pt x="9" y="17"/>
                    <a:pt x="9" y="19"/>
                    <a:pt x="8" y="22"/>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87" name="Freeform 69">
              <a:extLst>
                <a:ext uri="{FF2B5EF4-FFF2-40B4-BE49-F238E27FC236}">
                  <a16:creationId xmlns:a16="http://schemas.microsoft.com/office/drawing/2014/main" id="{F1ED88EB-C869-4D94-809C-8722539EE743}"/>
                </a:ext>
              </a:extLst>
            </p:cNvPr>
            <p:cNvSpPr>
              <a:spLocks/>
            </p:cNvSpPr>
            <p:nvPr/>
          </p:nvSpPr>
          <p:spPr bwMode="auto">
            <a:xfrm>
              <a:off x="3508" y="2230"/>
              <a:ext cx="50" cy="62"/>
            </a:xfrm>
            <a:custGeom>
              <a:avLst/>
              <a:gdLst>
                <a:gd name="T0" fmla="*/ 0 w 42"/>
                <a:gd name="T1" fmla="*/ 52 h 52"/>
                <a:gd name="T2" fmla="*/ 0 w 42"/>
                <a:gd name="T3" fmla="*/ 1 h 52"/>
                <a:gd name="T4" fmla="*/ 8 w 42"/>
                <a:gd name="T5" fmla="*/ 1 h 52"/>
                <a:gd name="T6" fmla="*/ 8 w 42"/>
                <a:gd name="T7" fmla="*/ 9 h 52"/>
                <a:gd name="T8" fmla="*/ 12 w 42"/>
                <a:gd name="T9" fmla="*/ 5 h 52"/>
                <a:gd name="T10" fmla="*/ 16 w 42"/>
                <a:gd name="T11" fmla="*/ 3 h 52"/>
                <a:gd name="T12" fmla="*/ 21 w 42"/>
                <a:gd name="T13" fmla="*/ 1 h 52"/>
                <a:gd name="T14" fmla="*/ 27 w 42"/>
                <a:gd name="T15" fmla="*/ 0 h 52"/>
                <a:gd name="T16" fmla="*/ 38 w 42"/>
                <a:gd name="T17" fmla="*/ 4 h 52"/>
                <a:gd name="T18" fmla="*/ 42 w 42"/>
                <a:gd name="T19" fmla="*/ 15 h 52"/>
                <a:gd name="T20" fmla="*/ 42 w 42"/>
                <a:gd name="T21" fmla="*/ 52 h 52"/>
                <a:gd name="T22" fmla="*/ 34 w 42"/>
                <a:gd name="T23" fmla="*/ 52 h 52"/>
                <a:gd name="T24" fmla="*/ 34 w 42"/>
                <a:gd name="T25" fmla="*/ 17 h 52"/>
                <a:gd name="T26" fmla="*/ 32 w 42"/>
                <a:gd name="T27" fmla="*/ 9 h 52"/>
                <a:gd name="T28" fmla="*/ 24 w 42"/>
                <a:gd name="T29" fmla="*/ 7 h 52"/>
                <a:gd name="T30" fmla="*/ 16 w 42"/>
                <a:gd name="T31" fmla="*/ 9 h 52"/>
                <a:gd name="T32" fmla="*/ 8 w 42"/>
                <a:gd name="T33" fmla="*/ 15 h 52"/>
                <a:gd name="T34" fmla="*/ 8 w 42"/>
                <a:gd name="T35" fmla="*/ 52 h 52"/>
                <a:gd name="T36" fmla="*/ 0 w 42"/>
                <a:gd name="T3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52">
                  <a:moveTo>
                    <a:pt x="0" y="52"/>
                  </a:moveTo>
                  <a:cubicBezTo>
                    <a:pt x="0" y="1"/>
                    <a:pt x="0" y="1"/>
                    <a:pt x="0" y="1"/>
                  </a:cubicBezTo>
                  <a:cubicBezTo>
                    <a:pt x="8" y="1"/>
                    <a:pt x="8" y="1"/>
                    <a:pt x="8" y="1"/>
                  </a:cubicBezTo>
                  <a:cubicBezTo>
                    <a:pt x="8" y="9"/>
                    <a:pt x="8" y="9"/>
                    <a:pt x="8" y="9"/>
                  </a:cubicBezTo>
                  <a:cubicBezTo>
                    <a:pt x="9" y="8"/>
                    <a:pt x="10" y="6"/>
                    <a:pt x="12" y="5"/>
                  </a:cubicBezTo>
                  <a:cubicBezTo>
                    <a:pt x="13" y="4"/>
                    <a:pt x="14" y="3"/>
                    <a:pt x="16" y="3"/>
                  </a:cubicBezTo>
                  <a:cubicBezTo>
                    <a:pt x="18" y="2"/>
                    <a:pt x="19" y="1"/>
                    <a:pt x="21" y="1"/>
                  </a:cubicBezTo>
                  <a:cubicBezTo>
                    <a:pt x="23" y="0"/>
                    <a:pt x="25" y="0"/>
                    <a:pt x="27" y="0"/>
                  </a:cubicBezTo>
                  <a:cubicBezTo>
                    <a:pt x="32" y="0"/>
                    <a:pt x="36" y="1"/>
                    <a:pt x="38" y="4"/>
                  </a:cubicBezTo>
                  <a:cubicBezTo>
                    <a:pt x="41" y="7"/>
                    <a:pt x="42" y="10"/>
                    <a:pt x="42" y="15"/>
                  </a:cubicBezTo>
                  <a:cubicBezTo>
                    <a:pt x="42" y="52"/>
                    <a:pt x="42" y="52"/>
                    <a:pt x="42" y="52"/>
                  </a:cubicBezTo>
                  <a:cubicBezTo>
                    <a:pt x="34" y="52"/>
                    <a:pt x="34" y="52"/>
                    <a:pt x="34" y="52"/>
                  </a:cubicBezTo>
                  <a:cubicBezTo>
                    <a:pt x="34" y="17"/>
                    <a:pt x="34" y="17"/>
                    <a:pt x="34" y="17"/>
                  </a:cubicBezTo>
                  <a:cubicBezTo>
                    <a:pt x="34" y="14"/>
                    <a:pt x="33" y="11"/>
                    <a:pt x="32" y="9"/>
                  </a:cubicBezTo>
                  <a:cubicBezTo>
                    <a:pt x="30" y="8"/>
                    <a:pt x="28" y="7"/>
                    <a:pt x="24" y="7"/>
                  </a:cubicBezTo>
                  <a:cubicBezTo>
                    <a:pt x="21" y="7"/>
                    <a:pt x="19" y="8"/>
                    <a:pt x="16" y="9"/>
                  </a:cubicBezTo>
                  <a:cubicBezTo>
                    <a:pt x="13" y="11"/>
                    <a:pt x="11" y="13"/>
                    <a:pt x="8" y="15"/>
                  </a:cubicBezTo>
                  <a:cubicBezTo>
                    <a:pt x="8" y="52"/>
                    <a:pt x="8" y="52"/>
                    <a:pt x="8" y="52"/>
                  </a:cubicBezTo>
                  <a:lnTo>
                    <a:pt x="0" y="52"/>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88" name="Rectangle 70">
              <a:extLst>
                <a:ext uri="{FF2B5EF4-FFF2-40B4-BE49-F238E27FC236}">
                  <a16:creationId xmlns:a16="http://schemas.microsoft.com/office/drawing/2014/main" id="{686F9DC6-FAEB-4C41-9E0F-3C9BD862D22D}"/>
                </a:ext>
              </a:extLst>
            </p:cNvPr>
            <p:cNvSpPr>
              <a:spLocks noChangeArrowheads="1"/>
            </p:cNvSpPr>
            <p:nvPr/>
          </p:nvSpPr>
          <p:spPr bwMode="auto">
            <a:xfrm>
              <a:off x="3575" y="2280"/>
              <a:ext cx="12" cy="12"/>
            </a:xfrm>
            <a:prstGeom prst="rect">
              <a:avLst/>
            </a:prstGeom>
            <a:solidFill>
              <a:srgbClr val="696A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89" name="Freeform 71">
              <a:extLst>
                <a:ext uri="{FF2B5EF4-FFF2-40B4-BE49-F238E27FC236}">
                  <a16:creationId xmlns:a16="http://schemas.microsoft.com/office/drawing/2014/main" id="{F742D973-D536-4DDB-9BC2-F1A9F295A61B}"/>
                </a:ext>
              </a:extLst>
            </p:cNvPr>
            <p:cNvSpPr>
              <a:spLocks/>
            </p:cNvSpPr>
            <p:nvPr/>
          </p:nvSpPr>
          <p:spPr bwMode="auto">
            <a:xfrm>
              <a:off x="3626" y="2205"/>
              <a:ext cx="61" cy="88"/>
            </a:xfrm>
            <a:custGeom>
              <a:avLst/>
              <a:gdLst>
                <a:gd name="T0" fmla="*/ 0 w 52"/>
                <a:gd name="T1" fmla="*/ 56 h 74"/>
                <a:gd name="T2" fmla="*/ 7 w 52"/>
                <a:gd name="T3" fmla="*/ 52 h 74"/>
                <a:gd name="T4" fmla="*/ 15 w 52"/>
                <a:gd name="T5" fmla="*/ 63 h 74"/>
                <a:gd name="T6" fmla="*/ 27 w 52"/>
                <a:gd name="T7" fmla="*/ 67 h 74"/>
                <a:gd name="T8" fmla="*/ 39 w 52"/>
                <a:gd name="T9" fmla="*/ 64 h 74"/>
                <a:gd name="T10" fmla="*/ 43 w 52"/>
                <a:gd name="T11" fmla="*/ 55 h 74"/>
                <a:gd name="T12" fmla="*/ 43 w 52"/>
                <a:gd name="T13" fmla="*/ 50 h 74"/>
                <a:gd name="T14" fmla="*/ 40 w 52"/>
                <a:gd name="T15" fmla="*/ 46 h 74"/>
                <a:gd name="T16" fmla="*/ 34 w 52"/>
                <a:gd name="T17" fmla="*/ 43 h 74"/>
                <a:gd name="T18" fmla="*/ 26 w 52"/>
                <a:gd name="T19" fmla="*/ 40 h 74"/>
                <a:gd name="T20" fmla="*/ 16 w 52"/>
                <a:gd name="T21" fmla="*/ 37 h 74"/>
                <a:gd name="T22" fmla="*/ 8 w 52"/>
                <a:gd name="T23" fmla="*/ 33 h 74"/>
                <a:gd name="T24" fmla="*/ 4 w 52"/>
                <a:gd name="T25" fmla="*/ 27 h 74"/>
                <a:gd name="T26" fmla="*/ 2 w 52"/>
                <a:gd name="T27" fmla="*/ 19 h 74"/>
                <a:gd name="T28" fmla="*/ 4 w 52"/>
                <a:gd name="T29" fmla="*/ 12 h 74"/>
                <a:gd name="T30" fmla="*/ 8 w 52"/>
                <a:gd name="T31" fmla="*/ 6 h 74"/>
                <a:gd name="T32" fmla="*/ 16 w 52"/>
                <a:gd name="T33" fmla="*/ 2 h 74"/>
                <a:gd name="T34" fmla="*/ 25 w 52"/>
                <a:gd name="T35" fmla="*/ 0 h 74"/>
                <a:gd name="T36" fmla="*/ 34 w 52"/>
                <a:gd name="T37" fmla="*/ 2 h 74"/>
                <a:gd name="T38" fmla="*/ 41 w 52"/>
                <a:gd name="T39" fmla="*/ 5 h 74"/>
                <a:gd name="T40" fmla="*/ 46 w 52"/>
                <a:gd name="T41" fmla="*/ 10 h 74"/>
                <a:gd name="T42" fmla="*/ 50 w 52"/>
                <a:gd name="T43" fmla="*/ 16 h 74"/>
                <a:gd name="T44" fmla="*/ 43 w 52"/>
                <a:gd name="T45" fmla="*/ 20 h 74"/>
                <a:gd name="T46" fmla="*/ 36 w 52"/>
                <a:gd name="T47" fmla="*/ 11 h 74"/>
                <a:gd name="T48" fmla="*/ 25 w 52"/>
                <a:gd name="T49" fmla="*/ 8 h 74"/>
                <a:gd name="T50" fmla="*/ 14 w 52"/>
                <a:gd name="T51" fmla="*/ 11 h 74"/>
                <a:gd name="T52" fmla="*/ 10 w 52"/>
                <a:gd name="T53" fmla="*/ 19 h 74"/>
                <a:gd name="T54" fmla="*/ 11 w 52"/>
                <a:gd name="T55" fmla="*/ 23 h 74"/>
                <a:gd name="T56" fmla="*/ 14 w 52"/>
                <a:gd name="T57" fmla="*/ 27 h 74"/>
                <a:gd name="T58" fmla="*/ 20 w 52"/>
                <a:gd name="T59" fmla="*/ 30 h 74"/>
                <a:gd name="T60" fmla="*/ 29 w 52"/>
                <a:gd name="T61" fmla="*/ 33 h 74"/>
                <a:gd name="T62" fmla="*/ 39 w 52"/>
                <a:gd name="T63" fmla="*/ 37 h 74"/>
                <a:gd name="T64" fmla="*/ 46 w 52"/>
                <a:gd name="T65" fmla="*/ 41 h 74"/>
                <a:gd name="T66" fmla="*/ 50 w 52"/>
                <a:gd name="T67" fmla="*/ 47 h 74"/>
                <a:gd name="T68" fmla="*/ 52 w 52"/>
                <a:gd name="T69" fmla="*/ 54 h 74"/>
                <a:gd name="T70" fmla="*/ 50 w 52"/>
                <a:gd name="T71" fmla="*/ 62 h 74"/>
                <a:gd name="T72" fmla="*/ 45 w 52"/>
                <a:gd name="T73" fmla="*/ 69 h 74"/>
                <a:gd name="T74" fmla="*/ 37 w 52"/>
                <a:gd name="T75" fmla="*/ 73 h 74"/>
                <a:gd name="T76" fmla="*/ 26 w 52"/>
                <a:gd name="T77" fmla="*/ 74 h 74"/>
                <a:gd name="T78" fmla="*/ 9 w 52"/>
                <a:gd name="T79" fmla="*/ 69 h 74"/>
                <a:gd name="T80" fmla="*/ 0 w 52"/>
                <a:gd name="T81"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74">
                  <a:moveTo>
                    <a:pt x="0" y="56"/>
                  </a:moveTo>
                  <a:cubicBezTo>
                    <a:pt x="7" y="52"/>
                    <a:pt x="7" y="52"/>
                    <a:pt x="7" y="52"/>
                  </a:cubicBezTo>
                  <a:cubicBezTo>
                    <a:pt x="8" y="57"/>
                    <a:pt x="11" y="61"/>
                    <a:pt x="15" y="63"/>
                  </a:cubicBezTo>
                  <a:cubicBezTo>
                    <a:pt x="18" y="65"/>
                    <a:pt x="22" y="67"/>
                    <a:pt x="27" y="67"/>
                  </a:cubicBezTo>
                  <a:cubicBezTo>
                    <a:pt x="32" y="67"/>
                    <a:pt x="36" y="66"/>
                    <a:pt x="39" y="64"/>
                  </a:cubicBezTo>
                  <a:cubicBezTo>
                    <a:pt x="42" y="62"/>
                    <a:pt x="43" y="59"/>
                    <a:pt x="43" y="55"/>
                  </a:cubicBezTo>
                  <a:cubicBezTo>
                    <a:pt x="43" y="53"/>
                    <a:pt x="43" y="52"/>
                    <a:pt x="43" y="50"/>
                  </a:cubicBezTo>
                  <a:cubicBezTo>
                    <a:pt x="42" y="49"/>
                    <a:pt x="41" y="48"/>
                    <a:pt x="40" y="46"/>
                  </a:cubicBezTo>
                  <a:cubicBezTo>
                    <a:pt x="38" y="45"/>
                    <a:pt x="37" y="44"/>
                    <a:pt x="34" y="43"/>
                  </a:cubicBezTo>
                  <a:cubicBezTo>
                    <a:pt x="32" y="42"/>
                    <a:pt x="29" y="41"/>
                    <a:pt x="26" y="40"/>
                  </a:cubicBezTo>
                  <a:cubicBezTo>
                    <a:pt x="22" y="39"/>
                    <a:pt x="19" y="38"/>
                    <a:pt x="16" y="37"/>
                  </a:cubicBezTo>
                  <a:cubicBezTo>
                    <a:pt x="13" y="35"/>
                    <a:pt x="10" y="34"/>
                    <a:pt x="8" y="33"/>
                  </a:cubicBezTo>
                  <a:cubicBezTo>
                    <a:pt x="6" y="31"/>
                    <a:pt x="5" y="29"/>
                    <a:pt x="4" y="27"/>
                  </a:cubicBezTo>
                  <a:cubicBezTo>
                    <a:pt x="3" y="25"/>
                    <a:pt x="2" y="22"/>
                    <a:pt x="2" y="19"/>
                  </a:cubicBezTo>
                  <a:cubicBezTo>
                    <a:pt x="2" y="16"/>
                    <a:pt x="3" y="14"/>
                    <a:pt x="4" y="12"/>
                  </a:cubicBezTo>
                  <a:cubicBezTo>
                    <a:pt x="5" y="9"/>
                    <a:pt x="6" y="7"/>
                    <a:pt x="8" y="6"/>
                  </a:cubicBezTo>
                  <a:cubicBezTo>
                    <a:pt x="10" y="4"/>
                    <a:pt x="13" y="3"/>
                    <a:pt x="16" y="2"/>
                  </a:cubicBezTo>
                  <a:cubicBezTo>
                    <a:pt x="18" y="1"/>
                    <a:pt x="21" y="0"/>
                    <a:pt x="25" y="0"/>
                  </a:cubicBezTo>
                  <a:cubicBezTo>
                    <a:pt x="28" y="0"/>
                    <a:pt x="31" y="1"/>
                    <a:pt x="34" y="2"/>
                  </a:cubicBezTo>
                  <a:cubicBezTo>
                    <a:pt x="37" y="2"/>
                    <a:pt x="39" y="3"/>
                    <a:pt x="41" y="5"/>
                  </a:cubicBezTo>
                  <a:cubicBezTo>
                    <a:pt x="43" y="6"/>
                    <a:pt x="45" y="8"/>
                    <a:pt x="46" y="10"/>
                  </a:cubicBezTo>
                  <a:cubicBezTo>
                    <a:pt x="48" y="12"/>
                    <a:pt x="49" y="14"/>
                    <a:pt x="50" y="16"/>
                  </a:cubicBezTo>
                  <a:cubicBezTo>
                    <a:pt x="43" y="20"/>
                    <a:pt x="43" y="20"/>
                    <a:pt x="43" y="20"/>
                  </a:cubicBezTo>
                  <a:cubicBezTo>
                    <a:pt x="41" y="16"/>
                    <a:pt x="39" y="13"/>
                    <a:pt x="36" y="11"/>
                  </a:cubicBezTo>
                  <a:cubicBezTo>
                    <a:pt x="33" y="9"/>
                    <a:pt x="29" y="8"/>
                    <a:pt x="25" y="8"/>
                  </a:cubicBezTo>
                  <a:cubicBezTo>
                    <a:pt x="20" y="8"/>
                    <a:pt x="17" y="9"/>
                    <a:pt x="14" y="11"/>
                  </a:cubicBezTo>
                  <a:cubicBezTo>
                    <a:pt x="12" y="13"/>
                    <a:pt x="10" y="15"/>
                    <a:pt x="10" y="19"/>
                  </a:cubicBezTo>
                  <a:cubicBezTo>
                    <a:pt x="10" y="20"/>
                    <a:pt x="11" y="22"/>
                    <a:pt x="11" y="23"/>
                  </a:cubicBezTo>
                  <a:cubicBezTo>
                    <a:pt x="12" y="25"/>
                    <a:pt x="13" y="26"/>
                    <a:pt x="14" y="27"/>
                  </a:cubicBezTo>
                  <a:cubicBezTo>
                    <a:pt x="16" y="28"/>
                    <a:pt x="18" y="29"/>
                    <a:pt x="20" y="30"/>
                  </a:cubicBezTo>
                  <a:cubicBezTo>
                    <a:pt x="23" y="31"/>
                    <a:pt x="26" y="32"/>
                    <a:pt x="29" y="33"/>
                  </a:cubicBezTo>
                  <a:cubicBezTo>
                    <a:pt x="33" y="34"/>
                    <a:pt x="36" y="35"/>
                    <a:pt x="39" y="37"/>
                  </a:cubicBezTo>
                  <a:cubicBezTo>
                    <a:pt x="41" y="38"/>
                    <a:pt x="44" y="39"/>
                    <a:pt x="46" y="41"/>
                  </a:cubicBezTo>
                  <a:cubicBezTo>
                    <a:pt x="48" y="42"/>
                    <a:pt x="49" y="44"/>
                    <a:pt x="50" y="47"/>
                  </a:cubicBezTo>
                  <a:cubicBezTo>
                    <a:pt x="51" y="49"/>
                    <a:pt x="52" y="51"/>
                    <a:pt x="52" y="54"/>
                  </a:cubicBezTo>
                  <a:cubicBezTo>
                    <a:pt x="52" y="57"/>
                    <a:pt x="51" y="60"/>
                    <a:pt x="50" y="62"/>
                  </a:cubicBezTo>
                  <a:cubicBezTo>
                    <a:pt x="49" y="65"/>
                    <a:pt x="47" y="67"/>
                    <a:pt x="45" y="69"/>
                  </a:cubicBezTo>
                  <a:cubicBezTo>
                    <a:pt x="43" y="70"/>
                    <a:pt x="40" y="72"/>
                    <a:pt x="37" y="73"/>
                  </a:cubicBezTo>
                  <a:cubicBezTo>
                    <a:pt x="34" y="74"/>
                    <a:pt x="30" y="74"/>
                    <a:pt x="26" y="74"/>
                  </a:cubicBezTo>
                  <a:cubicBezTo>
                    <a:pt x="20" y="74"/>
                    <a:pt x="14" y="72"/>
                    <a:pt x="9" y="69"/>
                  </a:cubicBezTo>
                  <a:cubicBezTo>
                    <a:pt x="5" y="66"/>
                    <a:pt x="1" y="61"/>
                    <a:pt x="0" y="56"/>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90" name="Freeform 72">
              <a:extLst>
                <a:ext uri="{FF2B5EF4-FFF2-40B4-BE49-F238E27FC236}">
                  <a16:creationId xmlns:a16="http://schemas.microsoft.com/office/drawing/2014/main" id="{38A8E0A5-42A2-463C-A476-63FB75188F4F}"/>
                </a:ext>
              </a:extLst>
            </p:cNvPr>
            <p:cNvSpPr>
              <a:spLocks/>
            </p:cNvSpPr>
            <p:nvPr/>
          </p:nvSpPr>
          <p:spPr bwMode="auto">
            <a:xfrm>
              <a:off x="3703" y="2230"/>
              <a:ext cx="87" cy="62"/>
            </a:xfrm>
            <a:custGeom>
              <a:avLst/>
              <a:gdLst>
                <a:gd name="T0" fmla="*/ 0 w 74"/>
                <a:gd name="T1" fmla="*/ 52 h 52"/>
                <a:gd name="T2" fmla="*/ 0 w 74"/>
                <a:gd name="T3" fmla="*/ 1 h 52"/>
                <a:gd name="T4" fmla="*/ 8 w 74"/>
                <a:gd name="T5" fmla="*/ 1 h 52"/>
                <a:gd name="T6" fmla="*/ 8 w 74"/>
                <a:gd name="T7" fmla="*/ 9 h 52"/>
                <a:gd name="T8" fmla="*/ 16 w 74"/>
                <a:gd name="T9" fmla="*/ 2 h 52"/>
                <a:gd name="T10" fmla="*/ 26 w 74"/>
                <a:gd name="T11" fmla="*/ 0 h 52"/>
                <a:gd name="T12" fmla="*/ 36 w 74"/>
                <a:gd name="T13" fmla="*/ 2 h 52"/>
                <a:gd name="T14" fmla="*/ 40 w 74"/>
                <a:gd name="T15" fmla="*/ 9 h 52"/>
                <a:gd name="T16" fmla="*/ 49 w 74"/>
                <a:gd name="T17" fmla="*/ 3 h 52"/>
                <a:gd name="T18" fmla="*/ 59 w 74"/>
                <a:gd name="T19" fmla="*/ 0 h 52"/>
                <a:gd name="T20" fmla="*/ 70 w 74"/>
                <a:gd name="T21" fmla="*/ 4 h 52"/>
                <a:gd name="T22" fmla="*/ 74 w 74"/>
                <a:gd name="T23" fmla="*/ 15 h 52"/>
                <a:gd name="T24" fmla="*/ 74 w 74"/>
                <a:gd name="T25" fmla="*/ 52 h 52"/>
                <a:gd name="T26" fmla="*/ 65 w 74"/>
                <a:gd name="T27" fmla="*/ 52 h 52"/>
                <a:gd name="T28" fmla="*/ 65 w 74"/>
                <a:gd name="T29" fmla="*/ 17 h 52"/>
                <a:gd name="T30" fmla="*/ 63 w 74"/>
                <a:gd name="T31" fmla="*/ 9 h 52"/>
                <a:gd name="T32" fmla="*/ 57 w 74"/>
                <a:gd name="T33" fmla="*/ 7 h 52"/>
                <a:gd name="T34" fmla="*/ 49 w 74"/>
                <a:gd name="T35" fmla="*/ 9 h 52"/>
                <a:gd name="T36" fmla="*/ 41 w 74"/>
                <a:gd name="T37" fmla="*/ 15 h 52"/>
                <a:gd name="T38" fmla="*/ 41 w 74"/>
                <a:gd name="T39" fmla="*/ 52 h 52"/>
                <a:gd name="T40" fmla="*/ 33 w 74"/>
                <a:gd name="T41" fmla="*/ 52 h 52"/>
                <a:gd name="T42" fmla="*/ 33 w 74"/>
                <a:gd name="T43" fmla="*/ 17 h 52"/>
                <a:gd name="T44" fmla="*/ 31 w 74"/>
                <a:gd name="T45" fmla="*/ 9 h 52"/>
                <a:gd name="T46" fmla="*/ 24 w 74"/>
                <a:gd name="T47" fmla="*/ 7 h 52"/>
                <a:gd name="T48" fmla="*/ 16 w 74"/>
                <a:gd name="T49" fmla="*/ 9 h 52"/>
                <a:gd name="T50" fmla="*/ 8 w 74"/>
                <a:gd name="T51" fmla="*/ 15 h 52"/>
                <a:gd name="T52" fmla="*/ 8 w 74"/>
                <a:gd name="T53" fmla="*/ 52 h 52"/>
                <a:gd name="T54" fmla="*/ 0 w 74"/>
                <a:gd name="T5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52">
                  <a:moveTo>
                    <a:pt x="0" y="52"/>
                  </a:moveTo>
                  <a:cubicBezTo>
                    <a:pt x="0" y="1"/>
                    <a:pt x="0" y="1"/>
                    <a:pt x="0" y="1"/>
                  </a:cubicBezTo>
                  <a:cubicBezTo>
                    <a:pt x="8" y="1"/>
                    <a:pt x="8" y="1"/>
                    <a:pt x="8" y="1"/>
                  </a:cubicBezTo>
                  <a:cubicBezTo>
                    <a:pt x="8" y="9"/>
                    <a:pt x="8" y="9"/>
                    <a:pt x="8" y="9"/>
                  </a:cubicBezTo>
                  <a:cubicBezTo>
                    <a:pt x="11" y="6"/>
                    <a:pt x="13" y="4"/>
                    <a:pt x="16" y="2"/>
                  </a:cubicBezTo>
                  <a:cubicBezTo>
                    <a:pt x="19" y="1"/>
                    <a:pt x="23" y="0"/>
                    <a:pt x="26" y="0"/>
                  </a:cubicBezTo>
                  <a:cubicBezTo>
                    <a:pt x="31" y="0"/>
                    <a:pt x="34" y="1"/>
                    <a:pt x="36" y="2"/>
                  </a:cubicBezTo>
                  <a:cubicBezTo>
                    <a:pt x="38" y="4"/>
                    <a:pt x="39" y="6"/>
                    <a:pt x="40" y="9"/>
                  </a:cubicBezTo>
                  <a:cubicBezTo>
                    <a:pt x="43" y="6"/>
                    <a:pt x="45" y="4"/>
                    <a:pt x="49" y="3"/>
                  </a:cubicBezTo>
                  <a:cubicBezTo>
                    <a:pt x="52" y="1"/>
                    <a:pt x="55" y="0"/>
                    <a:pt x="59" y="0"/>
                  </a:cubicBezTo>
                  <a:cubicBezTo>
                    <a:pt x="64" y="0"/>
                    <a:pt x="68" y="1"/>
                    <a:pt x="70" y="4"/>
                  </a:cubicBezTo>
                  <a:cubicBezTo>
                    <a:pt x="72" y="7"/>
                    <a:pt x="74" y="11"/>
                    <a:pt x="74" y="15"/>
                  </a:cubicBezTo>
                  <a:cubicBezTo>
                    <a:pt x="74" y="52"/>
                    <a:pt x="74" y="52"/>
                    <a:pt x="74" y="52"/>
                  </a:cubicBezTo>
                  <a:cubicBezTo>
                    <a:pt x="65" y="52"/>
                    <a:pt x="65" y="52"/>
                    <a:pt x="65" y="52"/>
                  </a:cubicBezTo>
                  <a:cubicBezTo>
                    <a:pt x="65" y="17"/>
                    <a:pt x="65" y="17"/>
                    <a:pt x="65" y="17"/>
                  </a:cubicBezTo>
                  <a:cubicBezTo>
                    <a:pt x="65" y="14"/>
                    <a:pt x="65" y="11"/>
                    <a:pt x="63" y="9"/>
                  </a:cubicBezTo>
                  <a:cubicBezTo>
                    <a:pt x="62" y="8"/>
                    <a:pt x="60" y="7"/>
                    <a:pt x="57" y="7"/>
                  </a:cubicBezTo>
                  <a:cubicBezTo>
                    <a:pt x="54" y="7"/>
                    <a:pt x="51" y="8"/>
                    <a:pt x="49" y="9"/>
                  </a:cubicBezTo>
                  <a:cubicBezTo>
                    <a:pt x="46" y="11"/>
                    <a:pt x="44" y="13"/>
                    <a:pt x="41" y="15"/>
                  </a:cubicBezTo>
                  <a:cubicBezTo>
                    <a:pt x="41" y="52"/>
                    <a:pt x="41" y="52"/>
                    <a:pt x="41" y="52"/>
                  </a:cubicBezTo>
                  <a:cubicBezTo>
                    <a:pt x="33" y="52"/>
                    <a:pt x="33" y="52"/>
                    <a:pt x="33" y="52"/>
                  </a:cubicBezTo>
                  <a:cubicBezTo>
                    <a:pt x="33" y="17"/>
                    <a:pt x="33" y="17"/>
                    <a:pt x="33" y="17"/>
                  </a:cubicBezTo>
                  <a:cubicBezTo>
                    <a:pt x="33" y="14"/>
                    <a:pt x="32" y="11"/>
                    <a:pt x="31" y="9"/>
                  </a:cubicBezTo>
                  <a:cubicBezTo>
                    <a:pt x="29" y="8"/>
                    <a:pt x="27" y="7"/>
                    <a:pt x="24" y="7"/>
                  </a:cubicBezTo>
                  <a:cubicBezTo>
                    <a:pt x="21" y="7"/>
                    <a:pt x="18" y="8"/>
                    <a:pt x="16" y="9"/>
                  </a:cubicBezTo>
                  <a:cubicBezTo>
                    <a:pt x="13" y="11"/>
                    <a:pt x="11" y="13"/>
                    <a:pt x="8" y="15"/>
                  </a:cubicBezTo>
                  <a:cubicBezTo>
                    <a:pt x="8" y="52"/>
                    <a:pt x="8" y="52"/>
                    <a:pt x="8" y="52"/>
                  </a:cubicBezTo>
                  <a:lnTo>
                    <a:pt x="0" y="52"/>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91" name="Freeform 73">
              <a:extLst>
                <a:ext uri="{FF2B5EF4-FFF2-40B4-BE49-F238E27FC236}">
                  <a16:creationId xmlns:a16="http://schemas.microsoft.com/office/drawing/2014/main" id="{C2A3A7AB-694A-4CCE-A025-6B1E0579320F}"/>
                </a:ext>
              </a:extLst>
            </p:cNvPr>
            <p:cNvSpPr>
              <a:spLocks noEditPoints="1"/>
            </p:cNvSpPr>
            <p:nvPr/>
          </p:nvSpPr>
          <p:spPr bwMode="auto">
            <a:xfrm>
              <a:off x="3803" y="2230"/>
              <a:ext cx="51" cy="62"/>
            </a:xfrm>
            <a:custGeom>
              <a:avLst/>
              <a:gdLst>
                <a:gd name="T0" fmla="*/ 0 w 43"/>
                <a:gd name="T1" fmla="*/ 40 h 52"/>
                <a:gd name="T2" fmla="*/ 2 w 43"/>
                <a:gd name="T3" fmla="*/ 33 h 52"/>
                <a:gd name="T4" fmla="*/ 7 w 43"/>
                <a:gd name="T5" fmla="*/ 27 h 52"/>
                <a:gd name="T6" fmla="*/ 18 w 43"/>
                <a:gd name="T7" fmla="*/ 22 h 52"/>
                <a:gd name="T8" fmla="*/ 34 w 43"/>
                <a:gd name="T9" fmla="*/ 19 h 52"/>
                <a:gd name="T10" fmla="*/ 34 w 43"/>
                <a:gd name="T11" fmla="*/ 16 h 52"/>
                <a:gd name="T12" fmla="*/ 24 w 43"/>
                <a:gd name="T13" fmla="*/ 7 h 52"/>
                <a:gd name="T14" fmla="*/ 14 w 43"/>
                <a:gd name="T15" fmla="*/ 9 h 52"/>
                <a:gd name="T16" fmla="*/ 6 w 43"/>
                <a:gd name="T17" fmla="*/ 15 h 52"/>
                <a:gd name="T18" fmla="*/ 1 w 43"/>
                <a:gd name="T19" fmla="*/ 10 h 52"/>
                <a:gd name="T20" fmla="*/ 12 w 43"/>
                <a:gd name="T21" fmla="*/ 3 h 52"/>
                <a:gd name="T22" fmla="*/ 25 w 43"/>
                <a:gd name="T23" fmla="*/ 0 h 52"/>
                <a:gd name="T24" fmla="*/ 33 w 43"/>
                <a:gd name="T25" fmla="*/ 1 h 52"/>
                <a:gd name="T26" fmla="*/ 38 w 43"/>
                <a:gd name="T27" fmla="*/ 4 h 52"/>
                <a:gd name="T28" fmla="*/ 41 w 43"/>
                <a:gd name="T29" fmla="*/ 10 h 52"/>
                <a:gd name="T30" fmla="*/ 42 w 43"/>
                <a:gd name="T31" fmla="*/ 17 h 52"/>
                <a:gd name="T32" fmla="*/ 42 w 43"/>
                <a:gd name="T33" fmla="*/ 39 h 52"/>
                <a:gd name="T34" fmla="*/ 42 w 43"/>
                <a:gd name="T35" fmla="*/ 47 h 52"/>
                <a:gd name="T36" fmla="*/ 43 w 43"/>
                <a:gd name="T37" fmla="*/ 52 h 52"/>
                <a:gd name="T38" fmla="*/ 35 w 43"/>
                <a:gd name="T39" fmla="*/ 52 h 52"/>
                <a:gd name="T40" fmla="*/ 34 w 43"/>
                <a:gd name="T41" fmla="*/ 48 h 52"/>
                <a:gd name="T42" fmla="*/ 34 w 43"/>
                <a:gd name="T43" fmla="*/ 44 h 52"/>
                <a:gd name="T44" fmla="*/ 14 w 43"/>
                <a:gd name="T45" fmla="*/ 52 h 52"/>
                <a:gd name="T46" fmla="*/ 4 w 43"/>
                <a:gd name="T47" fmla="*/ 49 h 52"/>
                <a:gd name="T48" fmla="*/ 0 w 43"/>
                <a:gd name="T49" fmla="*/ 40 h 52"/>
                <a:gd name="T50" fmla="*/ 8 w 43"/>
                <a:gd name="T51" fmla="*/ 38 h 52"/>
                <a:gd name="T52" fmla="*/ 10 w 43"/>
                <a:gd name="T53" fmla="*/ 44 h 52"/>
                <a:gd name="T54" fmla="*/ 17 w 43"/>
                <a:gd name="T55" fmla="*/ 46 h 52"/>
                <a:gd name="T56" fmla="*/ 26 w 43"/>
                <a:gd name="T57" fmla="*/ 44 h 52"/>
                <a:gd name="T58" fmla="*/ 34 w 43"/>
                <a:gd name="T59" fmla="*/ 38 h 52"/>
                <a:gd name="T60" fmla="*/ 34 w 43"/>
                <a:gd name="T61" fmla="*/ 24 h 52"/>
                <a:gd name="T62" fmla="*/ 22 w 43"/>
                <a:gd name="T63" fmla="*/ 27 h 52"/>
                <a:gd name="T64" fmla="*/ 14 w 43"/>
                <a:gd name="T65" fmla="*/ 30 h 52"/>
                <a:gd name="T66" fmla="*/ 9 w 43"/>
                <a:gd name="T67" fmla="*/ 34 h 52"/>
                <a:gd name="T68" fmla="*/ 8 w 43"/>
                <a:gd name="T69"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52">
                  <a:moveTo>
                    <a:pt x="0" y="40"/>
                  </a:moveTo>
                  <a:cubicBezTo>
                    <a:pt x="0" y="37"/>
                    <a:pt x="0" y="35"/>
                    <a:pt x="2" y="33"/>
                  </a:cubicBezTo>
                  <a:cubicBezTo>
                    <a:pt x="3" y="30"/>
                    <a:pt x="5" y="28"/>
                    <a:pt x="7" y="27"/>
                  </a:cubicBezTo>
                  <a:cubicBezTo>
                    <a:pt x="10" y="25"/>
                    <a:pt x="14" y="23"/>
                    <a:pt x="18" y="22"/>
                  </a:cubicBezTo>
                  <a:cubicBezTo>
                    <a:pt x="22" y="21"/>
                    <a:pt x="27" y="19"/>
                    <a:pt x="34" y="19"/>
                  </a:cubicBezTo>
                  <a:cubicBezTo>
                    <a:pt x="34" y="16"/>
                    <a:pt x="34" y="16"/>
                    <a:pt x="34" y="16"/>
                  </a:cubicBezTo>
                  <a:cubicBezTo>
                    <a:pt x="34" y="10"/>
                    <a:pt x="31" y="7"/>
                    <a:pt x="24" y="7"/>
                  </a:cubicBezTo>
                  <a:cubicBezTo>
                    <a:pt x="20" y="7"/>
                    <a:pt x="17" y="8"/>
                    <a:pt x="14" y="9"/>
                  </a:cubicBezTo>
                  <a:cubicBezTo>
                    <a:pt x="11" y="11"/>
                    <a:pt x="8" y="12"/>
                    <a:pt x="6" y="15"/>
                  </a:cubicBezTo>
                  <a:cubicBezTo>
                    <a:pt x="1" y="10"/>
                    <a:pt x="1" y="10"/>
                    <a:pt x="1" y="10"/>
                  </a:cubicBezTo>
                  <a:cubicBezTo>
                    <a:pt x="4" y="7"/>
                    <a:pt x="8" y="5"/>
                    <a:pt x="12" y="3"/>
                  </a:cubicBezTo>
                  <a:cubicBezTo>
                    <a:pt x="16" y="1"/>
                    <a:pt x="20" y="0"/>
                    <a:pt x="25" y="0"/>
                  </a:cubicBezTo>
                  <a:cubicBezTo>
                    <a:pt x="28" y="0"/>
                    <a:pt x="31" y="0"/>
                    <a:pt x="33" y="1"/>
                  </a:cubicBezTo>
                  <a:cubicBezTo>
                    <a:pt x="35" y="2"/>
                    <a:pt x="37" y="3"/>
                    <a:pt x="38" y="4"/>
                  </a:cubicBezTo>
                  <a:cubicBezTo>
                    <a:pt x="39" y="6"/>
                    <a:pt x="40" y="8"/>
                    <a:pt x="41" y="10"/>
                  </a:cubicBezTo>
                  <a:cubicBezTo>
                    <a:pt x="42" y="12"/>
                    <a:pt x="42" y="14"/>
                    <a:pt x="42" y="17"/>
                  </a:cubicBezTo>
                  <a:cubicBezTo>
                    <a:pt x="42" y="39"/>
                    <a:pt x="42" y="39"/>
                    <a:pt x="42" y="39"/>
                  </a:cubicBezTo>
                  <a:cubicBezTo>
                    <a:pt x="42" y="42"/>
                    <a:pt x="42" y="45"/>
                    <a:pt x="42" y="47"/>
                  </a:cubicBezTo>
                  <a:cubicBezTo>
                    <a:pt x="43" y="49"/>
                    <a:pt x="43" y="50"/>
                    <a:pt x="43" y="52"/>
                  </a:cubicBezTo>
                  <a:cubicBezTo>
                    <a:pt x="35" y="52"/>
                    <a:pt x="35" y="52"/>
                    <a:pt x="35" y="52"/>
                  </a:cubicBezTo>
                  <a:cubicBezTo>
                    <a:pt x="35" y="51"/>
                    <a:pt x="34" y="49"/>
                    <a:pt x="34" y="48"/>
                  </a:cubicBezTo>
                  <a:cubicBezTo>
                    <a:pt x="34" y="47"/>
                    <a:pt x="34" y="46"/>
                    <a:pt x="34" y="44"/>
                  </a:cubicBezTo>
                  <a:cubicBezTo>
                    <a:pt x="28" y="50"/>
                    <a:pt x="22" y="52"/>
                    <a:pt x="14" y="52"/>
                  </a:cubicBezTo>
                  <a:cubicBezTo>
                    <a:pt x="10" y="52"/>
                    <a:pt x="6" y="51"/>
                    <a:pt x="4" y="49"/>
                  </a:cubicBezTo>
                  <a:cubicBezTo>
                    <a:pt x="1" y="47"/>
                    <a:pt x="0" y="44"/>
                    <a:pt x="0" y="40"/>
                  </a:cubicBezTo>
                  <a:close/>
                  <a:moveTo>
                    <a:pt x="8" y="38"/>
                  </a:moveTo>
                  <a:cubicBezTo>
                    <a:pt x="8" y="41"/>
                    <a:pt x="9" y="43"/>
                    <a:pt x="10" y="44"/>
                  </a:cubicBezTo>
                  <a:cubicBezTo>
                    <a:pt x="12" y="45"/>
                    <a:pt x="14" y="46"/>
                    <a:pt x="17" y="46"/>
                  </a:cubicBezTo>
                  <a:cubicBezTo>
                    <a:pt x="20" y="46"/>
                    <a:pt x="23" y="45"/>
                    <a:pt x="26" y="44"/>
                  </a:cubicBezTo>
                  <a:cubicBezTo>
                    <a:pt x="29" y="42"/>
                    <a:pt x="31" y="41"/>
                    <a:pt x="34" y="38"/>
                  </a:cubicBezTo>
                  <a:cubicBezTo>
                    <a:pt x="34" y="24"/>
                    <a:pt x="34" y="24"/>
                    <a:pt x="34" y="24"/>
                  </a:cubicBezTo>
                  <a:cubicBezTo>
                    <a:pt x="29" y="25"/>
                    <a:pt x="25" y="26"/>
                    <a:pt x="22" y="27"/>
                  </a:cubicBezTo>
                  <a:cubicBezTo>
                    <a:pt x="18" y="28"/>
                    <a:pt x="16" y="29"/>
                    <a:pt x="14" y="30"/>
                  </a:cubicBezTo>
                  <a:cubicBezTo>
                    <a:pt x="12" y="31"/>
                    <a:pt x="10" y="33"/>
                    <a:pt x="9" y="34"/>
                  </a:cubicBezTo>
                  <a:cubicBezTo>
                    <a:pt x="8" y="35"/>
                    <a:pt x="8" y="37"/>
                    <a:pt x="8" y="38"/>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92" name="Freeform 74">
              <a:extLst>
                <a:ext uri="{FF2B5EF4-FFF2-40B4-BE49-F238E27FC236}">
                  <a16:creationId xmlns:a16="http://schemas.microsoft.com/office/drawing/2014/main" id="{E73442D4-B530-49A9-88B0-117EE66B7D70}"/>
                </a:ext>
              </a:extLst>
            </p:cNvPr>
            <p:cNvSpPr>
              <a:spLocks/>
            </p:cNvSpPr>
            <p:nvPr/>
          </p:nvSpPr>
          <p:spPr bwMode="auto">
            <a:xfrm>
              <a:off x="3869" y="2230"/>
              <a:ext cx="35" cy="62"/>
            </a:xfrm>
            <a:custGeom>
              <a:avLst/>
              <a:gdLst>
                <a:gd name="T0" fmla="*/ 0 w 29"/>
                <a:gd name="T1" fmla="*/ 52 h 52"/>
                <a:gd name="T2" fmla="*/ 0 w 29"/>
                <a:gd name="T3" fmla="*/ 1 h 52"/>
                <a:gd name="T4" fmla="*/ 8 w 29"/>
                <a:gd name="T5" fmla="*/ 1 h 52"/>
                <a:gd name="T6" fmla="*/ 8 w 29"/>
                <a:gd name="T7" fmla="*/ 10 h 52"/>
                <a:gd name="T8" fmla="*/ 8 w 29"/>
                <a:gd name="T9" fmla="*/ 10 h 52"/>
                <a:gd name="T10" fmla="*/ 16 w 29"/>
                <a:gd name="T11" fmla="*/ 3 h 52"/>
                <a:gd name="T12" fmla="*/ 28 w 29"/>
                <a:gd name="T13" fmla="*/ 0 h 52"/>
                <a:gd name="T14" fmla="*/ 29 w 29"/>
                <a:gd name="T15" fmla="*/ 0 h 52"/>
                <a:gd name="T16" fmla="*/ 29 w 29"/>
                <a:gd name="T17" fmla="*/ 8 h 52"/>
                <a:gd name="T18" fmla="*/ 27 w 29"/>
                <a:gd name="T19" fmla="*/ 8 h 52"/>
                <a:gd name="T20" fmla="*/ 26 w 29"/>
                <a:gd name="T21" fmla="*/ 8 h 52"/>
                <a:gd name="T22" fmla="*/ 16 w 29"/>
                <a:gd name="T23" fmla="*/ 11 h 52"/>
                <a:gd name="T24" fmla="*/ 8 w 29"/>
                <a:gd name="T25" fmla="*/ 19 h 52"/>
                <a:gd name="T26" fmla="*/ 8 w 29"/>
                <a:gd name="T27" fmla="*/ 52 h 52"/>
                <a:gd name="T28" fmla="*/ 0 w 29"/>
                <a:gd name="T2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52">
                  <a:moveTo>
                    <a:pt x="0" y="52"/>
                  </a:moveTo>
                  <a:cubicBezTo>
                    <a:pt x="0" y="1"/>
                    <a:pt x="0" y="1"/>
                    <a:pt x="0" y="1"/>
                  </a:cubicBezTo>
                  <a:cubicBezTo>
                    <a:pt x="8" y="1"/>
                    <a:pt x="8" y="1"/>
                    <a:pt x="8" y="1"/>
                  </a:cubicBezTo>
                  <a:cubicBezTo>
                    <a:pt x="8" y="10"/>
                    <a:pt x="8" y="10"/>
                    <a:pt x="8" y="10"/>
                  </a:cubicBezTo>
                  <a:cubicBezTo>
                    <a:pt x="8" y="10"/>
                    <a:pt x="8" y="10"/>
                    <a:pt x="8" y="10"/>
                  </a:cubicBezTo>
                  <a:cubicBezTo>
                    <a:pt x="10" y="7"/>
                    <a:pt x="13" y="5"/>
                    <a:pt x="16" y="3"/>
                  </a:cubicBezTo>
                  <a:cubicBezTo>
                    <a:pt x="19" y="1"/>
                    <a:pt x="23" y="0"/>
                    <a:pt x="28" y="0"/>
                  </a:cubicBezTo>
                  <a:cubicBezTo>
                    <a:pt x="29" y="0"/>
                    <a:pt x="29" y="0"/>
                    <a:pt x="29" y="0"/>
                  </a:cubicBezTo>
                  <a:cubicBezTo>
                    <a:pt x="29" y="8"/>
                    <a:pt x="29" y="8"/>
                    <a:pt x="29" y="8"/>
                  </a:cubicBezTo>
                  <a:cubicBezTo>
                    <a:pt x="28" y="8"/>
                    <a:pt x="28" y="8"/>
                    <a:pt x="27" y="8"/>
                  </a:cubicBezTo>
                  <a:cubicBezTo>
                    <a:pt x="26" y="8"/>
                    <a:pt x="26" y="8"/>
                    <a:pt x="26" y="8"/>
                  </a:cubicBezTo>
                  <a:cubicBezTo>
                    <a:pt x="22" y="8"/>
                    <a:pt x="19" y="9"/>
                    <a:pt x="16" y="11"/>
                  </a:cubicBezTo>
                  <a:cubicBezTo>
                    <a:pt x="13" y="12"/>
                    <a:pt x="10" y="15"/>
                    <a:pt x="8" y="19"/>
                  </a:cubicBezTo>
                  <a:cubicBezTo>
                    <a:pt x="8" y="52"/>
                    <a:pt x="8" y="52"/>
                    <a:pt x="8" y="52"/>
                  </a:cubicBezTo>
                  <a:lnTo>
                    <a:pt x="0" y="52"/>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93" name="Freeform 75">
              <a:extLst>
                <a:ext uri="{FF2B5EF4-FFF2-40B4-BE49-F238E27FC236}">
                  <a16:creationId xmlns:a16="http://schemas.microsoft.com/office/drawing/2014/main" id="{76EA7FE2-E275-4435-A1E1-9D7A6D4145E4}"/>
                </a:ext>
              </a:extLst>
            </p:cNvPr>
            <p:cNvSpPr>
              <a:spLocks/>
            </p:cNvSpPr>
            <p:nvPr/>
          </p:nvSpPr>
          <p:spPr bwMode="auto">
            <a:xfrm>
              <a:off x="3908" y="2210"/>
              <a:ext cx="36" cy="82"/>
            </a:xfrm>
            <a:custGeom>
              <a:avLst/>
              <a:gdLst>
                <a:gd name="T0" fmla="*/ 0 w 30"/>
                <a:gd name="T1" fmla="*/ 25 h 69"/>
                <a:gd name="T2" fmla="*/ 0 w 30"/>
                <a:gd name="T3" fmla="*/ 18 h 69"/>
                <a:gd name="T4" fmla="*/ 9 w 30"/>
                <a:gd name="T5" fmla="*/ 18 h 69"/>
                <a:gd name="T6" fmla="*/ 9 w 30"/>
                <a:gd name="T7" fmla="*/ 0 h 69"/>
                <a:gd name="T8" fmla="*/ 17 w 30"/>
                <a:gd name="T9" fmla="*/ 0 h 69"/>
                <a:gd name="T10" fmla="*/ 17 w 30"/>
                <a:gd name="T11" fmla="*/ 18 h 69"/>
                <a:gd name="T12" fmla="*/ 30 w 30"/>
                <a:gd name="T13" fmla="*/ 18 h 69"/>
                <a:gd name="T14" fmla="*/ 30 w 30"/>
                <a:gd name="T15" fmla="*/ 25 h 69"/>
                <a:gd name="T16" fmla="*/ 17 w 30"/>
                <a:gd name="T17" fmla="*/ 25 h 69"/>
                <a:gd name="T18" fmla="*/ 17 w 30"/>
                <a:gd name="T19" fmla="*/ 55 h 69"/>
                <a:gd name="T20" fmla="*/ 19 w 30"/>
                <a:gd name="T21" fmla="*/ 61 h 69"/>
                <a:gd name="T22" fmla="*/ 25 w 30"/>
                <a:gd name="T23" fmla="*/ 63 h 69"/>
                <a:gd name="T24" fmla="*/ 28 w 30"/>
                <a:gd name="T25" fmla="*/ 62 h 69"/>
                <a:gd name="T26" fmla="*/ 30 w 30"/>
                <a:gd name="T27" fmla="*/ 62 h 69"/>
                <a:gd name="T28" fmla="*/ 30 w 30"/>
                <a:gd name="T29" fmla="*/ 69 h 69"/>
                <a:gd name="T30" fmla="*/ 27 w 30"/>
                <a:gd name="T31" fmla="*/ 69 h 69"/>
                <a:gd name="T32" fmla="*/ 23 w 30"/>
                <a:gd name="T33" fmla="*/ 69 h 69"/>
                <a:gd name="T34" fmla="*/ 12 w 30"/>
                <a:gd name="T35" fmla="*/ 66 h 69"/>
                <a:gd name="T36" fmla="*/ 9 w 30"/>
                <a:gd name="T37" fmla="*/ 56 h 69"/>
                <a:gd name="T38" fmla="*/ 9 w 30"/>
                <a:gd name="T39" fmla="*/ 25 h 69"/>
                <a:gd name="T40" fmla="*/ 0 w 30"/>
                <a:gd name="T41"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69">
                  <a:moveTo>
                    <a:pt x="0" y="25"/>
                  </a:moveTo>
                  <a:cubicBezTo>
                    <a:pt x="0" y="18"/>
                    <a:pt x="0" y="18"/>
                    <a:pt x="0" y="18"/>
                  </a:cubicBezTo>
                  <a:cubicBezTo>
                    <a:pt x="9" y="18"/>
                    <a:pt x="9" y="18"/>
                    <a:pt x="9" y="18"/>
                  </a:cubicBezTo>
                  <a:cubicBezTo>
                    <a:pt x="9" y="0"/>
                    <a:pt x="9" y="0"/>
                    <a:pt x="9" y="0"/>
                  </a:cubicBezTo>
                  <a:cubicBezTo>
                    <a:pt x="17" y="0"/>
                    <a:pt x="17" y="0"/>
                    <a:pt x="17" y="0"/>
                  </a:cubicBezTo>
                  <a:cubicBezTo>
                    <a:pt x="17" y="18"/>
                    <a:pt x="17" y="18"/>
                    <a:pt x="17" y="18"/>
                  </a:cubicBezTo>
                  <a:cubicBezTo>
                    <a:pt x="30" y="18"/>
                    <a:pt x="30" y="18"/>
                    <a:pt x="30" y="18"/>
                  </a:cubicBezTo>
                  <a:cubicBezTo>
                    <a:pt x="30" y="25"/>
                    <a:pt x="30" y="25"/>
                    <a:pt x="30" y="25"/>
                  </a:cubicBezTo>
                  <a:cubicBezTo>
                    <a:pt x="17" y="25"/>
                    <a:pt x="17" y="25"/>
                    <a:pt x="17" y="25"/>
                  </a:cubicBezTo>
                  <a:cubicBezTo>
                    <a:pt x="17" y="55"/>
                    <a:pt x="17" y="55"/>
                    <a:pt x="17" y="55"/>
                  </a:cubicBezTo>
                  <a:cubicBezTo>
                    <a:pt x="17" y="57"/>
                    <a:pt x="18" y="59"/>
                    <a:pt x="19" y="61"/>
                  </a:cubicBezTo>
                  <a:cubicBezTo>
                    <a:pt x="20" y="62"/>
                    <a:pt x="22" y="63"/>
                    <a:pt x="25" y="63"/>
                  </a:cubicBezTo>
                  <a:cubicBezTo>
                    <a:pt x="26" y="63"/>
                    <a:pt x="27" y="63"/>
                    <a:pt x="28" y="62"/>
                  </a:cubicBezTo>
                  <a:cubicBezTo>
                    <a:pt x="29" y="62"/>
                    <a:pt x="30" y="62"/>
                    <a:pt x="30" y="62"/>
                  </a:cubicBezTo>
                  <a:cubicBezTo>
                    <a:pt x="30" y="69"/>
                    <a:pt x="30" y="69"/>
                    <a:pt x="30" y="69"/>
                  </a:cubicBezTo>
                  <a:cubicBezTo>
                    <a:pt x="30" y="69"/>
                    <a:pt x="29" y="69"/>
                    <a:pt x="27" y="69"/>
                  </a:cubicBezTo>
                  <a:cubicBezTo>
                    <a:pt x="26" y="69"/>
                    <a:pt x="24" y="69"/>
                    <a:pt x="23" y="69"/>
                  </a:cubicBezTo>
                  <a:cubicBezTo>
                    <a:pt x="18" y="69"/>
                    <a:pt x="14" y="68"/>
                    <a:pt x="12" y="66"/>
                  </a:cubicBezTo>
                  <a:cubicBezTo>
                    <a:pt x="10" y="64"/>
                    <a:pt x="9" y="61"/>
                    <a:pt x="9" y="56"/>
                  </a:cubicBezTo>
                  <a:cubicBezTo>
                    <a:pt x="9" y="25"/>
                    <a:pt x="9" y="25"/>
                    <a:pt x="9" y="25"/>
                  </a:cubicBezTo>
                  <a:lnTo>
                    <a:pt x="0" y="25"/>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94" name="Rectangle 76">
              <a:extLst>
                <a:ext uri="{FF2B5EF4-FFF2-40B4-BE49-F238E27FC236}">
                  <a16:creationId xmlns:a16="http://schemas.microsoft.com/office/drawing/2014/main" id="{57947AA1-154E-4785-A0BC-1B192F515341}"/>
                </a:ext>
              </a:extLst>
            </p:cNvPr>
            <p:cNvSpPr>
              <a:spLocks noChangeArrowheads="1"/>
            </p:cNvSpPr>
            <p:nvPr/>
          </p:nvSpPr>
          <p:spPr bwMode="auto">
            <a:xfrm>
              <a:off x="3959" y="2280"/>
              <a:ext cx="12" cy="12"/>
            </a:xfrm>
            <a:prstGeom prst="rect">
              <a:avLst/>
            </a:prstGeom>
            <a:solidFill>
              <a:srgbClr val="696A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95" name="Freeform 77">
              <a:extLst>
                <a:ext uri="{FF2B5EF4-FFF2-40B4-BE49-F238E27FC236}">
                  <a16:creationId xmlns:a16="http://schemas.microsoft.com/office/drawing/2014/main" id="{04F0D365-3268-41F9-9F42-61AA1871A9CD}"/>
                </a:ext>
              </a:extLst>
            </p:cNvPr>
            <p:cNvSpPr>
              <a:spLocks/>
            </p:cNvSpPr>
            <p:nvPr/>
          </p:nvSpPr>
          <p:spPr bwMode="auto">
            <a:xfrm>
              <a:off x="4010" y="2205"/>
              <a:ext cx="61" cy="88"/>
            </a:xfrm>
            <a:custGeom>
              <a:avLst/>
              <a:gdLst>
                <a:gd name="T0" fmla="*/ 0 w 52"/>
                <a:gd name="T1" fmla="*/ 56 h 74"/>
                <a:gd name="T2" fmla="*/ 7 w 52"/>
                <a:gd name="T3" fmla="*/ 52 h 74"/>
                <a:gd name="T4" fmla="*/ 14 w 52"/>
                <a:gd name="T5" fmla="*/ 63 h 74"/>
                <a:gd name="T6" fmla="*/ 27 w 52"/>
                <a:gd name="T7" fmla="*/ 67 h 74"/>
                <a:gd name="T8" fmla="*/ 39 w 52"/>
                <a:gd name="T9" fmla="*/ 64 h 74"/>
                <a:gd name="T10" fmla="*/ 43 w 52"/>
                <a:gd name="T11" fmla="*/ 55 h 74"/>
                <a:gd name="T12" fmla="*/ 43 w 52"/>
                <a:gd name="T13" fmla="*/ 50 h 74"/>
                <a:gd name="T14" fmla="*/ 40 w 52"/>
                <a:gd name="T15" fmla="*/ 46 h 74"/>
                <a:gd name="T16" fmla="*/ 34 w 52"/>
                <a:gd name="T17" fmla="*/ 43 h 74"/>
                <a:gd name="T18" fmla="*/ 25 w 52"/>
                <a:gd name="T19" fmla="*/ 40 h 74"/>
                <a:gd name="T20" fmla="*/ 16 w 52"/>
                <a:gd name="T21" fmla="*/ 37 h 74"/>
                <a:gd name="T22" fmla="*/ 8 w 52"/>
                <a:gd name="T23" fmla="*/ 33 h 74"/>
                <a:gd name="T24" fmla="*/ 4 w 52"/>
                <a:gd name="T25" fmla="*/ 27 h 74"/>
                <a:gd name="T26" fmla="*/ 2 w 52"/>
                <a:gd name="T27" fmla="*/ 19 h 74"/>
                <a:gd name="T28" fmla="*/ 4 w 52"/>
                <a:gd name="T29" fmla="*/ 12 h 74"/>
                <a:gd name="T30" fmla="*/ 8 w 52"/>
                <a:gd name="T31" fmla="*/ 6 h 74"/>
                <a:gd name="T32" fmla="*/ 15 w 52"/>
                <a:gd name="T33" fmla="*/ 2 h 74"/>
                <a:gd name="T34" fmla="*/ 25 w 52"/>
                <a:gd name="T35" fmla="*/ 0 h 74"/>
                <a:gd name="T36" fmla="*/ 34 w 52"/>
                <a:gd name="T37" fmla="*/ 2 h 74"/>
                <a:gd name="T38" fmla="*/ 41 w 52"/>
                <a:gd name="T39" fmla="*/ 5 h 74"/>
                <a:gd name="T40" fmla="*/ 46 w 52"/>
                <a:gd name="T41" fmla="*/ 10 h 74"/>
                <a:gd name="T42" fmla="*/ 50 w 52"/>
                <a:gd name="T43" fmla="*/ 16 h 74"/>
                <a:gd name="T44" fmla="*/ 43 w 52"/>
                <a:gd name="T45" fmla="*/ 20 h 74"/>
                <a:gd name="T46" fmla="*/ 36 w 52"/>
                <a:gd name="T47" fmla="*/ 11 h 74"/>
                <a:gd name="T48" fmla="*/ 25 w 52"/>
                <a:gd name="T49" fmla="*/ 8 h 74"/>
                <a:gd name="T50" fmla="*/ 14 w 52"/>
                <a:gd name="T51" fmla="*/ 11 h 74"/>
                <a:gd name="T52" fmla="*/ 10 w 52"/>
                <a:gd name="T53" fmla="*/ 19 h 74"/>
                <a:gd name="T54" fmla="*/ 11 w 52"/>
                <a:gd name="T55" fmla="*/ 23 h 74"/>
                <a:gd name="T56" fmla="*/ 14 w 52"/>
                <a:gd name="T57" fmla="*/ 27 h 74"/>
                <a:gd name="T58" fmla="*/ 20 w 52"/>
                <a:gd name="T59" fmla="*/ 30 h 74"/>
                <a:gd name="T60" fmla="*/ 29 w 52"/>
                <a:gd name="T61" fmla="*/ 33 h 74"/>
                <a:gd name="T62" fmla="*/ 39 w 52"/>
                <a:gd name="T63" fmla="*/ 37 h 74"/>
                <a:gd name="T64" fmla="*/ 46 w 52"/>
                <a:gd name="T65" fmla="*/ 41 h 74"/>
                <a:gd name="T66" fmla="*/ 50 w 52"/>
                <a:gd name="T67" fmla="*/ 47 h 74"/>
                <a:gd name="T68" fmla="*/ 52 w 52"/>
                <a:gd name="T69" fmla="*/ 54 h 74"/>
                <a:gd name="T70" fmla="*/ 50 w 52"/>
                <a:gd name="T71" fmla="*/ 62 h 74"/>
                <a:gd name="T72" fmla="*/ 45 w 52"/>
                <a:gd name="T73" fmla="*/ 69 h 74"/>
                <a:gd name="T74" fmla="*/ 37 w 52"/>
                <a:gd name="T75" fmla="*/ 73 h 74"/>
                <a:gd name="T76" fmla="*/ 26 w 52"/>
                <a:gd name="T77" fmla="*/ 74 h 74"/>
                <a:gd name="T78" fmla="*/ 9 w 52"/>
                <a:gd name="T79" fmla="*/ 69 h 74"/>
                <a:gd name="T80" fmla="*/ 0 w 52"/>
                <a:gd name="T81"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74">
                  <a:moveTo>
                    <a:pt x="0" y="56"/>
                  </a:moveTo>
                  <a:cubicBezTo>
                    <a:pt x="7" y="52"/>
                    <a:pt x="7" y="52"/>
                    <a:pt x="7" y="52"/>
                  </a:cubicBezTo>
                  <a:cubicBezTo>
                    <a:pt x="8" y="57"/>
                    <a:pt x="11" y="61"/>
                    <a:pt x="14" y="63"/>
                  </a:cubicBezTo>
                  <a:cubicBezTo>
                    <a:pt x="18" y="65"/>
                    <a:pt x="22" y="67"/>
                    <a:pt x="27" y="67"/>
                  </a:cubicBezTo>
                  <a:cubicBezTo>
                    <a:pt x="32" y="67"/>
                    <a:pt x="36" y="66"/>
                    <a:pt x="39" y="64"/>
                  </a:cubicBezTo>
                  <a:cubicBezTo>
                    <a:pt x="42" y="62"/>
                    <a:pt x="43" y="59"/>
                    <a:pt x="43" y="55"/>
                  </a:cubicBezTo>
                  <a:cubicBezTo>
                    <a:pt x="43" y="53"/>
                    <a:pt x="43" y="52"/>
                    <a:pt x="43" y="50"/>
                  </a:cubicBezTo>
                  <a:cubicBezTo>
                    <a:pt x="42" y="49"/>
                    <a:pt x="41" y="48"/>
                    <a:pt x="40" y="46"/>
                  </a:cubicBezTo>
                  <a:cubicBezTo>
                    <a:pt x="38" y="45"/>
                    <a:pt x="37" y="44"/>
                    <a:pt x="34" y="43"/>
                  </a:cubicBezTo>
                  <a:cubicBezTo>
                    <a:pt x="32" y="42"/>
                    <a:pt x="29" y="41"/>
                    <a:pt x="25" y="40"/>
                  </a:cubicBezTo>
                  <a:cubicBezTo>
                    <a:pt x="22" y="39"/>
                    <a:pt x="18" y="38"/>
                    <a:pt x="16" y="37"/>
                  </a:cubicBezTo>
                  <a:cubicBezTo>
                    <a:pt x="13" y="35"/>
                    <a:pt x="10" y="34"/>
                    <a:pt x="8" y="33"/>
                  </a:cubicBezTo>
                  <a:cubicBezTo>
                    <a:pt x="6" y="31"/>
                    <a:pt x="5" y="29"/>
                    <a:pt x="4" y="27"/>
                  </a:cubicBezTo>
                  <a:cubicBezTo>
                    <a:pt x="2" y="25"/>
                    <a:pt x="2" y="22"/>
                    <a:pt x="2" y="19"/>
                  </a:cubicBezTo>
                  <a:cubicBezTo>
                    <a:pt x="2" y="16"/>
                    <a:pt x="2" y="14"/>
                    <a:pt x="4" y="12"/>
                  </a:cubicBezTo>
                  <a:cubicBezTo>
                    <a:pt x="5" y="9"/>
                    <a:pt x="6" y="7"/>
                    <a:pt x="8" y="6"/>
                  </a:cubicBezTo>
                  <a:cubicBezTo>
                    <a:pt x="10" y="4"/>
                    <a:pt x="13" y="3"/>
                    <a:pt x="15" y="2"/>
                  </a:cubicBezTo>
                  <a:cubicBezTo>
                    <a:pt x="18" y="1"/>
                    <a:pt x="21" y="0"/>
                    <a:pt x="25" y="0"/>
                  </a:cubicBezTo>
                  <a:cubicBezTo>
                    <a:pt x="28" y="0"/>
                    <a:pt x="31" y="1"/>
                    <a:pt x="34" y="2"/>
                  </a:cubicBezTo>
                  <a:cubicBezTo>
                    <a:pt x="37" y="2"/>
                    <a:pt x="39" y="3"/>
                    <a:pt x="41" y="5"/>
                  </a:cubicBezTo>
                  <a:cubicBezTo>
                    <a:pt x="43" y="6"/>
                    <a:pt x="45" y="8"/>
                    <a:pt x="46" y="10"/>
                  </a:cubicBezTo>
                  <a:cubicBezTo>
                    <a:pt x="48" y="12"/>
                    <a:pt x="49" y="14"/>
                    <a:pt x="50" y="16"/>
                  </a:cubicBezTo>
                  <a:cubicBezTo>
                    <a:pt x="43" y="20"/>
                    <a:pt x="43" y="20"/>
                    <a:pt x="43" y="20"/>
                  </a:cubicBezTo>
                  <a:cubicBezTo>
                    <a:pt x="41" y="16"/>
                    <a:pt x="39" y="13"/>
                    <a:pt x="36" y="11"/>
                  </a:cubicBezTo>
                  <a:cubicBezTo>
                    <a:pt x="32" y="9"/>
                    <a:pt x="29" y="8"/>
                    <a:pt x="25" y="8"/>
                  </a:cubicBezTo>
                  <a:cubicBezTo>
                    <a:pt x="20" y="8"/>
                    <a:pt x="17" y="9"/>
                    <a:pt x="14" y="11"/>
                  </a:cubicBezTo>
                  <a:cubicBezTo>
                    <a:pt x="11" y="13"/>
                    <a:pt x="10" y="15"/>
                    <a:pt x="10" y="19"/>
                  </a:cubicBezTo>
                  <a:cubicBezTo>
                    <a:pt x="10" y="20"/>
                    <a:pt x="11" y="22"/>
                    <a:pt x="11" y="23"/>
                  </a:cubicBezTo>
                  <a:cubicBezTo>
                    <a:pt x="12" y="25"/>
                    <a:pt x="13" y="26"/>
                    <a:pt x="14" y="27"/>
                  </a:cubicBezTo>
                  <a:cubicBezTo>
                    <a:pt x="16" y="28"/>
                    <a:pt x="18" y="29"/>
                    <a:pt x="20" y="30"/>
                  </a:cubicBezTo>
                  <a:cubicBezTo>
                    <a:pt x="23" y="31"/>
                    <a:pt x="25" y="32"/>
                    <a:pt x="29" y="33"/>
                  </a:cubicBezTo>
                  <a:cubicBezTo>
                    <a:pt x="33" y="34"/>
                    <a:pt x="36" y="35"/>
                    <a:pt x="39" y="37"/>
                  </a:cubicBezTo>
                  <a:cubicBezTo>
                    <a:pt x="41" y="38"/>
                    <a:pt x="44" y="39"/>
                    <a:pt x="46" y="41"/>
                  </a:cubicBezTo>
                  <a:cubicBezTo>
                    <a:pt x="48" y="42"/>
                    <a:pt x="49" y="44"/>
                    <a:pt x="50" y="47"/>
                  </a:cubicBezTo>
                  <a:cubicBezTo>
                    <a:pt x="51" y="49"/>
                    <a:pt x="52" y="51"/>
                    <a:pt x="52" y="54"/>
                  </a:cubicBezTo>
                  <a:cubicBezTo>
                    <a:pt x="52" y="57"/>
                    <a:pt x="51" y="60"/>
                    <a:pt x="50" y="62"/>
                  </a:cubicBezTo>
                  <a:cubicBezTo>
                    <a:pt x="49" y="65"/>
                    <a:pt x="47" y="67"/>
                    <a:pt x="45" y="69"/>
                  </a:cubicBezTo>
                  <a:cubicBezTo>
                    <a:pt x="42" y="70"/>
                    <a:pt x="40" y="72"/>
                    <a:pt x="37" y="73"/>
                  </a:cubicBezTo>
                  <a:cubicBezTo>
                    <a:pt x="34" y="74"/>
                    <a:pt x="30" y="74"/>
                    <a:pt x="26" y="74"/>
                  </a:cubicBezTo>
                  <a:cubicBezTo>
                    <a:pt x="20" y="74"/>
                    <a:pt x="14" y="72"/>
                    <a:pt x="9" y="69"/>
                  </a:cubicBezTo>
                  <a:cubicBezTo>
                    <a:pt x="5" y="66"/>
                    <a:pt x="1" y="61"/>
                    <a:pt x="0" y="56"/>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96" name="Freeform 78">
              <a:extLst>
                <a:ext uri="{FF2B5EF4-FFF2-40B4-BE49-F238E27FC236}">
                  <a16:creationId xmlns:a16="http://schemas.microsoft.com/office/drawing/2014/main" id="{76464020-EA11-49D6-B10A-021BC02B168A}"/>
                </a:ext>
              </a:extLst>
            </p:cNvPr>
            <p:cNvSpPr>
              <a:spLocks noEditPoints="1"/>
            </p:cNvSpPr>
            <p:nvPr/>
          </p:nvSpPr>
          <p:spPr bwMode="auto">
            <a:xfrm>
              <a:off x="4087" y="2209"/>
              <a:ext cx="10" cy="83"/>
            </a:xfrm>
            <a:custGeom>
              <a:avLst/>
              <a:gdLst>
                <a:gd name="T0" fmla="*/ 0 w 10"/>
                <a:gd name="T1" fmla="*/ 9 h 83"/>
                <a:gd name="T2" fmla="*/ 0 w 10"/>
                <a:gd name="T3" fmla="*/ 0 h 83"/>
                <a:gd name="T4" fmla="*/ 10 w 10"/>
                <a:gd name="T5" fmla="*/ 0 h 83"/>
                <a:gd name="T6" fmla="*/ 10 w 10"/>
                <a:gd name="T7" fmla="*/ 9 h 83"/>
                <a:gd name="T8" fmla="*/ 0 w 10"/>
                <a:gd name="T9" fmla="*/ 9 h 83"/>
                <a:gd name="T10" fmla="*/ 0 w 10"/>
                <a:gd name="T11" fmla="*/ 83 h 83"/>
                <a:gd name="T12" fmla="*/ 0 w 10"/>
                <a:gd name="T13" fmla="*/ 22 h 83"/>
                <a:gd name="T14" fmla="*/ 10 w 10"/>
                <a:gd name="T15" fmla="*/ 22 h 83"/>
                <a:gd name="T16" fmla="*/ 10 w 10"/>
                <a:gd name="T17" fmla="*/ 83 h 83"/>
                <a:gd name="T18" fmla="*/ 0 w 10"/>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83">
                  <a:moveTo>
                    <a:pt x="0" y="9"/>
                  </a:moveTo>
                  <a:lnTo>
                    <a:pt x="0" y="0"/>
                  </a:lnTo>
                  <a:lnTo>
                    <a:pt x="10" y="0"/>
                  </a:lnTo>
                  <a:lnTo>
                    <a:pt x="10" y="9"/>
                  </a:lnTo>
                  <a:lnTo>
                    <a:pt x="0" y="9"/>
                  </a:lnTo>
                  <a:close/>
                  <a:moveTo>
                    <a:pt x="0" y="83"/>
                  </a:moveTo>
                  <a:lnTo>
                    <a:pt x="0" y="22"/>
                  </a:lnTo>
                  <a:lnTo>
                    <a:pt x="10" y="22"/>
                  </a:lnTo>
                  <a:lnTo>
                    <a:pt x="10" y="83"/>
                  </a:lnTo>
                  <a:lnTo>
                    <a:pt x="0" y="83"/>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97" name="Freeform 79">
              <a:extLst>
                <a:ext uri="{FF2B5EF4-FFF2-40B4-BE49-F238E27FC236}">
                  <a16:creationId xmlns:a16="http://schemas.microsoft.com/office/drawing/2014/main" id="{304E339A-53FD-432D-99B9-9B8508AA714B}"/>
                </a:ext>
              </a:extLst>
            </p:cNvPr>
            <p:cNvSpPr>
              <a:spLocks/>
            </p:cNvSpPr>
            <p:nvPr/>
          </p:nvSpPr>
          <p:spPr bwMode="auto">
            <a:xfrm>
              <a:off x="4115" y="2230"/>
              <a:ext cx="87" cy="62"/>
            </a:xfrm>
            <a:custGeom>
              <a:avLst/>
              <a:gdLst>
                <a:gd name="T0" fmla="*/ 0 w 74"/>
                <a:gd name="T1" fmla="*/ 52 h 52"/>
                <a:gd name="T2" fmla="*/ 0 w 74"/>
                <a:gd name="T3" fmla="*/ 1 h 52"/>
                <a:gd name="T4" fmla="*/ 8 w 74"/>
                <a:gd name="T5" fmla="*/ 1 h 52"/>
                <a:gd name="T6" fmla="*/ 8 w 74"/>
                <a:gd name="T7" fmla="*/ 9 h 52"/>
                <a:gd name="T8" fmla="*/ 16 w 74"/>
                <a:gd name="T9" fmla="*/ 2 h 52"/>
                <a:gd name="T10" fmla="*/ 26 w 74"/>
                <a:gd name="T11" fmla="*/ 0 h 52"/>
                <a:gd name="T12" fmla="*/ 36 w 74"/>
                <a:gd name="T13" fmla="*/ 2 h 52"/>
                <a:gd name="T14" fmla="*/ 40 w 74"/>
                <a:gd name="T15" fmla="*/ 9 h 52"/>
                <a:gd name="T16" fmla="*/ 48 w 74"/>
                <a:gd name="T17" fmla="*/ 3 h 52"/>
                <a:gd name="T18" fmla="*/ 59 w 74"/>
                <a:gd name="T19" fmla="*/ 0 h 52"/>
                <a:gd name="T20" fmla="*/ 70 w 74"/>
                <a:gd name="T21" fmla="*/ 4 h 52"/>
                <a:gd name="T22" fmla="*/ 74 w 74"/>
                <a:gd name="T23" fmla="*/ 15 h 52"/>
                <a:gd name="T24" fmla="*/ 74 w 74"/>
                <a:gd name="T25" fmla="*/ 52 h 52"/>
                <a:gd name="T26" fmla="*/ 65 w 74"/>
                <a:gd name="T27" fmla="*/ 52 h 52"/>
                <a:gd name="T28" fmla="*/ 65 w 74"/>
                <a:gd name="T29" fmla="*/ 17 h 52"/>
                <a:gd name="T30" fmla="*/ 63 w 74"/>
                <a:gd name="T31" fmla="*/ 9 h 52"/>
                <a:gd name="T32" fmla="*/ 56 w 74"/>
                <a:gd name="T33" fmla="*/ 7 h 52"/>
                <a:gd name="T34" fmla="*/ 49 w 74"/>
                <a:gd name="T35" fmla="*/ 9 h 52"/>
                <a:gd name="T36" fmla="*/ 41 w 74"/>
                <a:gd name="T37" fmla="*/ 15 h 52"/>
                <a:gd name="T38" fmla="*/ 41 w 74"/>
                <a:gd name="T39" fmla="*/ 52 h 52"/>
                <a:gd name="T40" fmla="*/ 33 w 74"/>
                <a:gd name="T41" fmla="*/ 52 h 52"/>
                <a:gd name="T42" fmla="*/ 33 w 74"/>
                <a:gd name="T43" fmla="*/ 17 h 52"/>
                <a:gd name="T44" fmla="*/ 31 w 74"/>
                <a:gd name="T45" fmla="*/ 9 h 52"/>
                <a:gd name="T46" fmla="*/ 24 w 74"/>
                <a:gd name="T47" fmla="*/ 7 h 52"/>
                <a:gd name="T48" fmla="*/ 16 w 74"/>
                <a:gd name="T49" fmla="*/ 9 h 52"/>
                <a:gd name="T50" fmla="*/ 8 w 74"/>
                <a:gd name="T51" fmla="*/ 15 h 52"/>
                <a:gd name="T52" fmla="*/ 8 w 74"/>
                <a:gd name="T53" fmla="*/ 52 h 52"/>
                <a:gd name="T54" fmla="*/ 0 w 74"/>
                <a:gd name="T5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52">
                  <a:moveTo>
                    <a:pt x="0" y="52"/>
                  </a:moveTo>
                  <a:cubicBezTo>
                    <a:pt x="0" y="1"/>
                    <a:pt x="0" y="1"/>
                    <a:pt x="0" y="1"/>
                  </a:cubicBezTo>
                  <a:cubicBezTo>
                    <a:pt x="8" y="1"/>
                    <a:pt x="8" y="1"/>
                    <a:pt x="8" y="1"/>
                  </a:cubicBezTo>
                  <a:cubicBezTo>
                    <a:pt x="8" y="9"/>
                    <a:pt x="8" y="9"/>
                    <a:pt x="8" y="9"/>
                  </a:cubicBezTo>
                  <a:cubicBezTo>
                    <a:pt x="10" y="6"/>
                    <a:pt x="13" y="4"/>
                    <a:pt x="16" y="2"/>
                  </a:cubicBezTo>
                  <a:cubicBezTo>
                    <a:pt x="19" y="1"/>
                    <a:pt x="22" y="0"/>
                    <a:pt x="26" y="0"/>
                  </a:cubicBezTo>
                  <a:cubicBezTo>
                    <a:pt x="31" y="0"/>
                    <a:pt x="34" y="1"/>
                    <a:pt x="36" y="2"/>
                  </a:cubicBezTo>
                  <a:cubicBezTo>
                    <a:pt x="38" y="4"/>
                    <a:pt x="39" y="6"/>
                    <a:pt x="40" y="9"/>
                  </a:cubicBezTo>
                  <a:cubicBezTo>
                    <a:pt x="43" y="6"/>
                    <a:pt x="45" y="4"/>
                    <a:pt x="48" y="3"/>
                  </a:cubicBezTo>
                  <a:cubicBezTo>
                    <a:pt x="52" y="1"/>
                    <a:pt x="55" y="0"/>
                    <a:pt x="59" y="0"/>
                  </a:cubicBezTo>
                  <a:cubicBezTo>
                    <a:pt x="64" y="0"/>
                    <a:pt x="68" y="1"/>
                    <a:pt x="70" y="4"/>
                  </a:cubicBezTo>
                  <a:cubicBezTo>
                    <a:pt x="72" y="7"/>
                    <a:pt x="74" y="11"/>
                    <a:pt x="74" y="15"/>
                  </a:cubicBezTo>
                  <a:cubicBezTo>
                    <a:pt x="74" y="52"/>
                    <a:pt x="74" y="52"/>
                    <a:pt x="74" y="52"/>
                  </a:cubicBezTo>
                  <a:cubicBezTo>
                    <a:pt x="65" y="52"/>
                    <a:pt x="65" y="52"/>
                    <a:pt x="65" y="52"/>
                  </a:cubicBezTo>
                  <a:cubicBezTo>
                    <a:pt x="65" y="17"/>
                    <a:pt x="65" y="17"/>
                    <a:pt x="65" y="17"/>
                  </a:cubicBezTo>
                  <a:cubicBezTo>
                    <a:pt x="65" y="14"/>
                    <a:pt x="65" y="11"/>
                    <a:pt x="63" y="9"/>
                  </a:cubicBezTo>
                  <a:cubicBezTo>
                    <a:pt x="62" y="8"/>
                    <a:pt x="60" y="7"/>
                    <a:pt x="56" y="7"/>
                  </a:cubicBezTo>
                  <a:cubicBezTo>
                    <a:pt x="54" y="7"/>
                    <a:pt x="51" y="8"/>
                    <a:pt x="49" y="9"/>
                  </a:cubicBezTo>
                  <a:cubicBezTo>
                    <a:pt x="46" y="11"/>
                    <a:pt x="44" y="13"/>
                    <a:pt x="41" y="15"/>
                  </a:cubicBezTo>
                  <a:cubicBezTo>
                    <a:pt x="41" y="52"/>
                    <a:pt x="41" y="52"/>
                    <a:pt x="41" y="52"/>
                  </a:cubicBezTo>
                  <a:cubicBezTo>
                    <a:pt x="33" y="52"/>
                    <a:pt x="33" y="52"/>
                    <a:pt x="33" y="52"/>
                  </a:cubicBezTo>
                  <a:cubicBezTo>
                    <a:pt x="33" y="17"/>
                    <a:pt x="33" y="17"/>
                    <a:pt x="33" y="17"/>
                  </a:cubicBezTo>
                  <a:cubicBezTo>
                    <a:pt x="33" y="14"/>
                    <a:pt x="32" y="11"/>
                    <a:pt x="31" y="9"/>
                  </a:cubicBezTo>
                  <a:cubicBezTo>
                    <a:pt x="29" y="8"/>
                    <a:pt x="27" y="7"/>
                    <a:pt x="24" y="7"/>
                  </a:cubicBezTo>
                  <a:cubicBezTo>
                    <a:pt x="21" y="7"/>
                    <a:pt x="18" y="8"/>
                    <a:pt x="16" y="9"/>
                  </a:cubicBezTo>
                  <a:cubicBezTo>
                    <a:pt x="13" y="11"/>
                    <a:pt x="11" y="13"/>
                    <a:pt x="8" y="15"/>
                  </a:cubicBezTo>
                  <a:cubicBezTo>
                    <a:pt x="8" y="52"/>
                    <a:pt x="8" y="52"/>
                    <a:pt x="8" y="52"/>
                  </a:cubicBezTo>
                  <a:lnTo>
                    <a:pt x="0" y="52"/>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98" name="Freeform 80">
              <a:extLst>
                <a:ext uri="{FF2B5EF4-FFF2-40B4-BE49-F238E27FC236}">
                  <a16:creationId xmlns:a16="http://schemas.microsoft.com/office/drawing/2014/main" id="{F4AD0773-C70F-45FE-B558-21088ABE93BF}"/>
                </a:ext>
              </a:extLst>
            </p:cNvPr>
            <p:cNvSpPr>
              <a:spLocks noEditPoints="1"/>
            </p:cNvSpPr>
            <p:nvPr/>
          </p:nvSpPr>
          <p:spPr bwMode="auto">
            <a:xfrm>
              <a:off x="4219" y="2230"/>
              <a:ext cx="53" cy="84"/>
            </a:xfrm>
            <a:custGeom>
              <a:avLst/>
              <a:gdLst>
                <a:gd name="T0" fmla="*/ 0 w 45"/>
                <a:gd name="T1" fmla="*/ 71 h 71"/>
                <a:gd name="T2" fmla="*/ 0 w 45"/>
                <a:gd name="T3" fmla="*/ 1 h 71"/>
                <a:gd name="T4" fmla="*/ 8 w 45"/>
                <a:gd name="T5" fmla="*/ 1 h 71"/>
                <a:gd name="T6" fmla="*/ 8 w 45"/>
                <a:gd name="T7" fmla="*/ 8 h 71"/>
                <a:gd name="T8" fmla="*/ 15 w 45"/>
                <a:gd name="T9" fmla="*/ 2 h 71"/>
                <a:gd name="T10" fmla="*/ 25 w 45"/>
                <a:gd name="T11" fmla="*/ 0 h 71"/>
                <a:gd name="T12" fmla="*/ 33 w 45"/>
                <a:gd name="T13" fmla="*/ 2 h 71"/>
                <a:gd name="T14" fmla="*/ 39 w 45"/>
                <a:gd name="T15" fmla="*/ 6 h 71"/>
                <a:gd name="T16" fmla="*/ 44 w 45"/>
                <a:gd name="T17" fmla="*/ 15 h 71"/>
                <a:gd name="T18" fmla="*/ 45 w 45"/>
                <a:gd name="T19" fmla="*/ 26 h 71"/>
                <a:gd name="T20" fmla="*/ 44 w 45"/>
                <a:gd name="T21" fmla="*/ 38 h 71"/>
                <a:gd name="T22" fmla="*/ 39 w 45"/>
                <a:gd name="T23" fmla="*/ 46 h 71"/>
                <a:gd name="T24" fmla="*/ 32 w 45"/>
                <a:gd name="T25" fmla="*/ 51 h 71"/>
                <a:gd name="T26" fmla="*/ 24 w 45"/>
                <a:gd name="T27" fmla="*/ 52 h 71"/>
                <a:gd name="T28" fmla="*/ 15 w 45"/>
                <a:gd name="T29" fmla="*/ 50 h 71"/>
                <a:gd name="T30" fmla="*/ 8 w 45"/>
                <a:gd name="T31" fmla="*/ 45 h 71"/>
                <a:gd name="T32" fmla="*/ 8 w 45"/>
                <a:gd name="T33" fmla="*/ 71 h 71"/>
                <a:gd name="T34" fmla="*/ 0 w 45"/>
                <a:gd name="T35" fmla="*/ 71 h 71"/>
                <a:gd name="T36" fmla="*/ 8 w 45"/>
                <a:gd name="T37" fmla="*/ 38 h 71"/>
                <a:gd name="T38" fmla="*/ 23 w 45"/>
                <a:gd name="T39" fmla="*/ 46 h 71"/>
                <a:gd name="T40" fmla="*/ 33 w 45"/>
                <a:gd name="T41" fmla="*/ 41 h 71"/>
                <a:gd name="T42" fmla="*/ 37 w 45"/>
                <a:gd name="T43" fmla="*/ 26 h 71"/>
                <a:gd name="T44" fmla="*/ 33 w 45"/>
                <a:gd name="T45" fmla="*/ 12 h 71"/>
                <a:gd name="T46" fmla="*/ 23 w 45"/>
                <a:gd name="T47" fmla="*/ 7 h 71"/>
                <a:gd name="T48" fmla="*/ 15 w 45"/>
                <a:gd name="T49" fmla="*/ 9 h 71"/>
                <a:gd name="T50" fmla="*/ 8 w 45"/>
                <a:gd name="T51" fmla="*/ 15 h 71"/>
                <a:gd name="T52" fmla="*/ 8 w 45"/>
                <a:gd name="T53"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71">
                  <a:moveTo>
                    <a:pt x="0" y="71"/>
                  </a:moveTo>
                  <a:cubicBezTo>
                    <a:pt x="0" y="1"/>
                    <a:pt x="0" y="1"/>
                    <a:pt x="0" y="1"/>
                  </a:cubicBezTo>
                  <a:cubicBezTo>
                    <a:pt x="8" y="1"/>
                    <a:pt x="8" y="1"/>
                    <a:pt x="8" y="1"/>
                  </a:cubicBezTo>
                  <a:cubicBezTo>
                    <a:pt x="8" y="8"/>
                    <a:pt x="8" y="8"/>
                    <a:pt x="8" y="8"/>
                  </a:cubicBezTo>
                  <a:cubicBezTo>
                    <a:pt x="10" y="6"/>
                    <a:pt x="12" y="4"/>
                    <a:pt x="15" y="2"/>
                  </a:cubicBezTo>
                  <a:cubicBezTo>
                    <a:pt x="18" y="1"/>
                    <a:pt x="21" y="0"/>
                    <a:pt x="25" y="0"/>
                  </a:cubicBezTo>
                  <a:cubicBezTo>
                    <a:pt x="28" y="0"/>
                    <a:pt x="30" y="0"/>
                    <a:pt x="33" y="2"/>
                  </a:cubicBezTo>
                  <a:cubicBezTo>
                    <a:pt x="35" y="3"/>
                    <a:pt x="38" y="4"/>
                    <a:pt x="39" y="6"/>
                  </a:cubicBezTo>
                  <a:cubicBezTo>
                    <a:pt x="41" y="9"/>
                    <a:pt x="43" y="11"/>
                    <a:pt x="44" y="15"/>
                  </a:cubicBezTo>
                  <a:cubicBezTo>
                    <a:pt x="45" y="18"/>
                    <a:pt x="45" y="22"/>
                    <a:pt x="45" y="26"/>
                  </a:cubicBezTo>
                  <a:cubicBezTo>
                    <a:pt x="45" y="31"/>
                    <a:pt x="45" y="35"/>
                    <a:pt x="44" y="38"/>
                  </a:cubicBezTo>
                  <a:cubicBezTo>
                    <a:pt x="43" y="41"/>
                    <a:pt x="41" y="44"/>
                    <a:pt x="39" y="46"/>
                  </a:cubicBezTo>
                  <a:cubicBezTo>
                    <a:pt x="37" y="48"/>
                    <a:pt x="35" y="50"/>
                    <a:pt x="32" y="51"/>
                  </a:cubicBezTo>
                  <a:cubicBezTo>
                    <a:pt x="30" y="52"/>
                    <a:pt x="27" y="52"/>
                    <a:pt x="24" y="52"/>
                  </a:cubicBezTo>
                  <a:cubicBezTo>
                    <a:pt x="21" y="52"/>
                    <a:pt x="18" y="52"/>
                    <a:pt x="15" y="50"/>
                  </a:cubicBezTo>
                  <a:cubicBezTo>
                    <a:pt x="13" y="49"/>
                    <a:pt x="10" y="47"/>
                    <a:pt x="8" y="45"/>
                  </a:cubicBezTo>
                  <a:cubicBezTo>
                    <a:pt x="8" y="71"/>
                    <a:pt x="8" y="71"/>
                    <a:pt x="8" y="71"/>
                  </a:cubicBezTo>
                  <a:lnTo>
                    <a:pt x="0" y="71"/>
                  </a:lnTo>
                  <a:close/>
                  <a:moveTo>
                    <a:pt x="8" y="38"/>
                  </a:moveTo>
                  <a:cubicBezTo>
                    <a:pt x="13" y="43"/>
                    <a:pt x="17" y="46"/>
                    <a:pt x="23" y="46"/>
                  </a:cubicBezTo>
                  <a:cubicBezTo>
                    <a:pt x="27" y="46"/>
                    <a:pt x="31" y="44"/>
                    <a:pt x="33" y="41"/>
                  </a:cubicBezTo>
                  <a:cubicBezTo>
                    <a:pt x="36" y="38"/>
                    <a:pt x="37" y="33"/>
                    <a:pt x="37" y="26"/>
                  </a:cubicBezTo>
                  <a:cubicBezTo>
                    <a:pt x="37" y="20"/>
                    <a:pt x="36" y="15"/>
                    <a:pt x="33" y="12"/>
                  </a:cubicBezTo>
                  <a:cubicBezTo>
                    <a:pt x="30" y="9"/>
                    <a:pt x="27" y="7"/>
                    <a:pt x="23" y="7"/>
                  </a:cubicBezTo>
                  <a:cubicBezTo>
                    <a:pt x="20" y="7"/>
                    <a:pt x="17" y="8"/>
                    <a:pt x="15" y="9"/>
                  </a:cubicBezTo>
                  <a:cubicBezTo>
                    <a:pt x="12" y="11"/>
                    <a:pt x="10" y="13"/>
                    <a:pt x="8" y="15"/>
                  </a:cubicBezTo>
                  <a:lnTo>
                    <a:pt x="8" y="38"/>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99" name="Rectangle 81">
              <a:extLst>
                <a:ext uri="{FF2B5EF4-FFF2-40B4-BE49-F238E27FC236}">
                  <a16:creationId xmlns:a16="http://schemas.microsoft.com/office/drawing/2014/main" id="{401962A3-E371-47FA-80CC-ED75792485F1}"/>
                </a:ext>
              </a:extLst>
            </p:cNvPr>
            <p:cNvSpPr>
              <a:spLocks noChangeArrowheads="1"/>
            </p:cNvSpPr>
            <p:nvPr/>
          </p:nvSpPr>
          <p:spPr bwMode="auto">
            <a:xfrm>
              <a:off x="4287" y="2208"/>
              <a:ext cx="10" cy="84"/>
            </a:xfrm>
            <a:prstGeom prst="rect">
              <a:avLst/>
            </a:prstGeom>
            <a:solidFill>
              <a:srgbClr val="696A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100" name="Freeform 82">
              <a:extLst>
                <a:ext uri="{FF2B5EF4-FFF2-40B4-BE49-F238E27FC236}">
                  <a16:creationId xmlns:a16="http://schemas.microsoft.com/office/drawing/2014/main" id="{DA589167-ED45-4FED-9A97-80635FD41EE4}"/>
                </a:ext>
              </a:extLst>
            </p:cNvPr>
            <p:cNvSpPr>
              <a:spLocks noEditPoints="1"/>
            </p:cNvSpPr>
            <p:nvPr/>
          </p:nvSpPr>
          <p:spPr bwMode="auto">
            <a:xfrm>
              <a:off x="4311" y="2230"/>
              <a:ext cx="52" cy="63"/>
            </a:xfrm>
            <a:custGeom>
              <a:avLst/>
              <a:gdLst>
                <a:gd name="T0" fmla="*/ 0 w 44"/>
                <a:gd name="T1" fmla="*/ 26 h 53"/>
                <a:gd name="T2" fmla="*/ 2 w 44"/>
                <a:gd name="T3" fmla="*/ 14 h 53"/>
                <a:gd name="T4" fmla="*/ 8 w 44"/>
                <a:gd name="T5" fmla="*/ 6 h 53"/>
                <a:gd name="T6" fmla="*/ 15 w 44"/>
                <a:gd name="T7" fmla="*/ 1 h 53"/>
                <a:gd name="T8" fmla="*/ 23 w 44"/>
                <a:gd name="T9" fmla="*/ 0 h 53"/>
                <a:gd name="T10" fmla="*/ 32 w 44"/>
                <a:gd name="T11" fmla="*/ 2 h 53"/>
                <a:gd name="T12" fmla="*/ 38 w 44"/>
                <a:gd name="T13" fmla="*/ 6 h 53"/>
                <a:gd name="T14" fmla="*/ 43 w 44"/>
                <a:gd name="T15" fmla="*/ 15 h 53"/>
                <a:gd name="T16" fmla="*/ 44 w 44"/>
                <a:gd name="T17" fmla="*/ 27 h 53"/>
                <a:gd name="T18" fmla="*/ 44 w 44"/>
                <a:gd name="T19" fmla="*/ 28 h 53"/>
                <a:gd name="T20" fmla="*/ 9 w 44"/>
                <a:gd name="T21" fmla="*/ 28 h 53"/>
                <a:gd name="T22" fmla="*/ 10 w 44"/>
                <a:gd name="T23" fmla="*/ 36 h 53"/>
                <a:gd name="T24" fmla="*/ 13 w 44"/>
                <a:gd name="T25" fmla="*/ 42 h 53"/>
                <a:gd name="T26" fmla="*/ 18 w 44"/>
                <a:gd name="T27" fmla="*/ 45 h 53"/>
                <a:gd name="T28" fmla="*/ 24 w 44"/>
                <a:gd name="T29" fmla="*/ 46 h 53"/>
                <a:gd name="T30" fmla="*/ 33 w 44"/>
                <a:gd name="T31" fmla="*/ 44 h 53"/>
                <a:gd name="T32" fmla="*/ 39 w 44"/>
                <a:gd name="T33" fmla="*/ 38 h 53"/>
                <a:gd name="T34" fmla="*/ 44 w 44"/>
                <a:gd name="T35" fmla="*/ 42 h 53"/>
                <a:gd name="T36" fmla="*/ 35 w 44"/>
                <a:gd name="T37" fmla="*/ 50 h 53"/>
                <a:gd name="T38" fmla="*/ 23 w 44"/>
                <a:gd name="T39" fmla="*/ 53 h 53"/>
                <a:gd name="T40" fmla="*/ 15 w 44"/>
                <a:gd name="T41" fmla="*/ 51 h 53"/>
                <a:gd name="T42" fmla="*/ 7 w 44"/>
                <a:gd name="T43" fmla="*/ 46 h 53"/>
                <a:gd name="T44" fmla="*/ 2 w 44"/>
                <a:gd name="T45" fmla="*/ 38 h 53"/>
                <a:gd name="T46" fmla="*/ 0 w 44"/>
                <a:gd name="T47" fmla="*/ 26 h 53"/>
                <a:gd name="T48" fmla="*/ 9 w 44"/>
                <a:gd name="T49" fmla="*/ 22 h 53"/>
                <a:gd name="T50" fmla="*/ 37 w 44"/>
                <a:gd name="T51" fmla="*/ 22 h 53"/>
                <a:gd name="T52" fmla="*/ 33 w 44"/>
                <a:gd name="T53" fmla="*/ 11 h 53"/>
                <a:gd name="T54" fmla="*/ 23 w 44"/>
                <a:gd name="T55" fmla="*/ 7 h 53"/>
                <a:gd name="T56" fmla="*/ 18 w 44"/>
                <a:gd name="T57" fmla="*/ 8 h 53"/>
                <a:gd name="T58" fmla="*/ 14 w 44"/>
                <a:gd name="T59" fmla="*/ 11 h 53"/>
                <a:gd name="T60" fmla="*/ 11 w 44"/>
                <a:gd name="T61" fmla="*/ 15 h 53"/>
                <a:gd name="T62" fmla="*/ 9 w 44"/>
                <a:gd name="T6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53">
                  <a:moveTo>
                    <a:pt x="0" y="26"/>
                  </a:moveTo>
                  <a:cubicBezTo>
                    <a:pt x="0" y="22"/>
                    <a:pt x="1" y="18"/>
                    <a:pt x="2" y="14"/>
                  </a:cubicBezTo>
                  <a:cubicBezTo>
                    <a:pt x="4" y="11"/>
                    <a:pt x="6" y="8"/>
                    <a:pt x="8" y="6"/>
                  </a:cubicBezTo>
                  <a:cubicBezTo>
                    <a:pt x="10" y="4"/>
                    <a:pt x="13" y="3"/>
                    <a:pt x="15" y="1"/>
                  </a:cubicBezTo>
                  <a:cubicBezTo>
                    <a:pt x="18" y="0"/>
                    <a:pt x="21" y="0"/>
                    <a:pt x="23" y="0"/>
                  </a:cubicBezTo>
                  <a:cubicBezTo>
                    <a:pt x="26" y="0"/>
                    <a:pt x="29" y="0"/>
                    <a:pt x="32" y="2"/>
                  </a:cubicBezTo>
                  <a:cubicBezTo>
                    <a:pt x="34" y="3"/>
                    <a:pt x="37" y="4"/>
                    <a:pt x="38" y="6"/>
                  </a:cubicBezTo>
                  <a:cubicBezTo>
                    <a:pt x="40" y="9"/>
                    <a:pt x="42" y="11"/>
                    <a:pt x="43" y="15"/>
                  </a:cubicBezTo>
                  <a:cubicBezTo>
                    <a:pt x="44" y="18"/>
                    <a:pt x="44" y="22"/>
                    <a:pt x="44" y="27"/>
                  </a:cubicBezTo>
                  <a:cubicBezTo>
                    <a:pt x="44" y="28"/>
                    <a:pt x="44" y="28"/>
                    <a:pt x="44" y="28"/>
                  </a:cubicBezTo>
                  <a:cubicBezTo>
                    <a:pt x="9" y="28"/>
                    <a:pt x="9" y="28"/>
                    <a:pt x="9" y="28"/>
                  </a:cubicBezTo>
                  <a:cubicBezTo>
                    <a:pt x="9" y="31"/>
                    <a:pt x="9" y="34"/>
                    <a:pt x="10" y="36"/>
                  </a:cubicBezTo>
                  <a:cubicBezTo>
                    <a:pt x="11" y="38"/>
                    <a:pt x="12" y="40"/>
                    <a:pt x="13" y="42"/>
                  </a:cubicBezTo>
                  <a:cubicBezTo>
                    <a:pt x="15" y="43"/>
                    <a:pt x="16" y="44"/>
                    <a:pt x="18" y="45"/>
                  </a:cubicBezTo>
                  <a:cubicBezTo>
                    <a:pt x="20" y="46"/>
                    <a:pt x="22" y="46"/>
                    <a:pt x="24" y="46"/>
                  </a:cubicBezTo>
                  <a:cubicBezTo>
                    <a:pt x="28" y="46"/>
                    <a:pt x="31" y="45"/>
                    <a:pt x="33" y="44"/>
                  </a:cubicBezTo>
                  <a:cubicBezTo>
                    <a:pt x="35" y="43"/>
                    <a:pt x="37" y="40"/>
                    <a:pt x="39" y="38"/>
                  </a:cubicBezTo>
                  <a:cubicBezTo>
                    <a:pt x="44" y="42"/>
                    <a:pt x="44" y="42"/>
                    <a:pt x="44" y="42"/>
                  </a:cubicBezTo>
                  <a:cubicBezTo>
                    <a:pt x="42" y="45"/>
                    <a:pt x="39" y="48"/>
                    <a:pt x="35" y="50"/>
                  </a:cubicBezTo>
                  <a:cubicBezTo>
                    <a:pt x="32" y="52"/>
                    <a:pt x="28" y="53"/>
                    <a:pt x="23" y="53"/>
                  </a:cubicBezTo>
                  <a:cubicBezTo>
                    <a:pt x="20" y="53"/>
                    <a:pt x="17" y="52"/>
                    <a:pt x="15" y="51"/>
                  </a:cubicBezTo>
                  <a:cubicBezTo>
                    <a:pt x="12" y="50"/>
                    <a:pt x="10" y="48"/>
                    <a:pt x="7" y="46"/>
                  </a:cubicBezTo>
                  <a:cubicBezTo>
                    <a:pt x="5" y="44"/>
                    <a:pt x="4" y="41"/>
                    <a:pt x="2" y="38"/>
                  </a:cubicBezTo>
                  <a:cubicBezTo>
                    <a:pt x="1" y="35"/>
                    <a:pt x="0" y="31"/>
                    <a:pt x="0" y="26"/>
                  </a:cubicBezTo>
                  <a:close/>
                  <a:moveTo>
                    <a:pt x="9" y="22"/>
                  </a:moveTo>
                  <a:cubicBezTo>
                    <a:pt x="37" y="22"/>
                    <a:pt x="37" y="22"/>
                    <a:pt x="37" y="22"/>
                  </a:cubicBezTo>
                  <a:cubicBezTo>
                    <a:pt x="36" y="17"/>
                    <a:pt x="35" y="14"/>
                    <a:pt x="33" y="11"/>
                  </a:cubicBezTo>
                  <a:cubicBezTo>
                    <a:pt x="31" y="8"/>
                    <a:pt x="27" y="7"/>
                    <a:pt x="23" y="7"/>
                  </a:cubicBezTo>
                  <a:cubicBezTo>
                    <a:pt x="22" y="7"/>
                    <a:pt x="20" y="7"/>
                    <a:pt x="18" y="8"/>
                  </a:cubicBezTo>
                  <a:cubicBezTo>
                    <a:pt x="17" y="9"/>
                    <a:pt x="15" y="9"/>
                    <a:pt x="14" y="11"/>
                  </a:cubicBezTo>
                  <a:cubicBezTo>
                    <a:pt x="13" y="12"/>
                    <a:pt x="12" y="13"/>
                    <a:pt x="11" y="15"/>
                  </a:cubicBezTo>
                  <a:cubicBezTo>
                    <a:pt x="10" y="17"/>
                    <a:pt x="9" y="19"/>
                    <a:pt x="9" y="22"/>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101" name="Rectangle 83">
              <a:extLst>
                <a:ext uri="{FF2B5EF4-FFF2-40B4-BE49-F238E27FC236}">
                  <a16:creationId xmlns:a16="http://schemas.microsoft.com/office/drawing/2014/main" id="{2E7018EB-AD1C-468C-9767-A4440F29EBAD}"/>
                </a:ext>
              </a:extLst>
            </p:cNvPr>
            <p:cNvSpPr>
              <a:spLocks noChangeArrowheads="1"/>
            </p:cNvSpPr>
            <p:nvPr/>
          </p:nvSpPr>
          <p:spPr bwMode="auto">
            <a:xfrm>
              <a:off x="4376" y="2280"/>
              <a:ext cx="12" cy="12"/>
            </a:xfrm>
            <a:prstGeom prst="rect">
              <a:avLst/>
            </a:prstGeom>
            <a:solidFill>
              <a:srgbClr val="696A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grpSp>
      <p:sp>
        <p:nvSpPr>
          <p:cNvPr id="2" name="TextBox 1">
            <a:extLst>
              <a:ext uri="{FF2B5EF4-FFF2-40B4-BE49-F238E27FC236}">
                <a16:creationId xmlns:a16="http://schemas.microsoft.com/office/drawing/2014/main" id="{3A222A91-1FFB-3B63-AA71-D59C6D6EA87E}"/>
              </a:ext>
            </a:extLst>
          </p:cNvPr>
          <p:cNvSpPr txBox="1"/>
          <p:nvPr/>
        </p:nvSpPr>
        <p:spPr>
          <a:xfrm>
            <a:off x="5014966" y="3987016"/>
            <a:ext cx="1729740" cy="213748"/>
          </a:xfrm>
          <a:prstGeom prst="rect">
            <a:avLst/>
          </a:prstGeom>
          <a:solidFill>
            <a:schemeClr val="bg2">
              <a:lumMod val="50000"/>
            </a:schemeClr>
          </a:solidFill>
        </p:spPr>
        <p:txBody>
          <a:bodyPr wrap="square" lIns="0" tIns="0" rIns="0" bIns="0" rtlCol="0">
            <a:spAutoFit/>
          </a:bodyPr>
          <a:lstStyle/>
          <a:p>
            <a:pPr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pic>
        <p:nvPicPr>
          <p:cNvPr id="102" name="Picture 101">
            <a:extLst>
              <a:ext uri="{FF2B5EF4-FFF2-40B4-BE49-F238E27FC236}">
                <a16:creationId xmlns:a16="http://schemas.microsoft.com/office/drawing/2014/main" id="{8F020077-89CC-6C59-20C9-652FCA45F163}"/>
              </a:ext>
            </a:extLst>
          </p:cNvPr>
          <p:cNvPicPr>
            <a:picLocks noChangeAspect="1"/>
          </p:cNvPicPr>
          <p:nvPr/>
        </p:nvPicPr>
        <p:blipFill>
          <a:blip r:embed="rId16"/>
          <a:stretch>
            <a:fillRect/>
          </a:stretch>
        </p:blipFill>
        <p:spPr>
          <a:xfrm>
            <a:off x="267305" y="6453474"/>
            <a:ext cx="3974937" cy="274344"/>
          </a:xfrm>
          <a:prstGeom prst="rect">
            <a:avLst/>
          </a:prstGeom>
        </p:spPr>
      </p:pic>
    </p:spTree>
    <p:extLst>
      <p:ext uri="{BB962C8B-B14F-4D97-AF65-F5344CB8AC3E}">
        <p14:creationId xmlns:p14="http://schemas.microsoft.com/office/powerpoint/2010/main" val="2397360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Create Ship Notice</a:t>
            </a:r>
            <a:br>
              <a:rPr lang="en-US" dirty="0"/>
            </a:br>
            <a:r>
              <a:rPr lang="en-US" sz="2000" b="0" dirty="0"/>
              <a:t>Delivery Terms and Transportation Details</a:t>
            </a:r>
            <a:endParaRPr lang="en-US" dirty="0"/>
          </a:p>
        </p:txBody>
      </p:sp>
      <p:pic>
        <p:nvPicPr>
          <p:cNvPr id="11" name="Picture 10">
            <a:extLst>
              <a:ext uri="{FF2B5EF4-FFF2-40B4-BE49-F238E27FC236}">
                <a16:creationId xmlns:a16="http://schemas.microsoft.com/office/drawing/2014/main" id="{C9B5A2B5-37DB-4363-B64E-767A48C882FA}"/>
              </a:ext>
            </a:extLst>
          </p:cNvPr>
          <p:cNvPicPr>
            <a:picLocks noChangeAspect="1"/>
          </p:cNvPicPr>
          <p:nvPr/>
        </p:nvPicPr>
        <p:blipFill>
          <a:blip r:embed="rId2"/>
          <a:stretch>
            <a:fillRect/>
          </a:stretch>
        </p:blipFill>
        <p:spPr>
          <a:xfrm>
            <a:off x="6549483" y="1512001"/>
            <a:ext cx="3343335" cy="2077516"/>
          </a:xfrm>
          <a:prstGeom prst="rect">
            <a:avLst/>
          </a:prstGeom>
          <a:ln>
            <a:solidFill>
              <a:schemeClr val="tx1"/>
            </a:solidFill>
          </a:ln>
          <a:effectLst/>
        </p:spPr>
      </p:pic>
      <p:pic>
        <p:nvPicPr>
          <p:cNvPr id="12" name="Picture 11">
            <a:extLst>
              <a:ext uri="{FF2B5EF4-FFF2-40B4-BE49-F238E27FC236}">
                <a16:creationId xmlns:a16="http://schemas.microsoft.com/office/drawing/2014/main" id="{81963243-A41B-4DF1-ABC2-757FD921FC06}"/>
              </a:ext>
            </a:extLst>
          </p:cNvPr>
          <p:cNvPicPr>
            <a:picLocks noChangeAspect="1"/>
          </p:cNvPicPr>
          <p:nvPr/>
        </p:nvPicPr>
        <p:blipFill rotWithShape="1">
          <a:blip r:embed="rId3"/>
          <a:srcRect l="5000" t="36000" r="40125" b="38889"/>
          <a:stretch/>
        </p:blipFill>
        <p:spPr>
          <a:xfrm>
            <a:off x="1529868" y="3869633"/>
            <a:ext cx="8362950" cy="2152650"/>
          </a:xfrm>
          <a:prstGeom prst="rect">
            <a:avLst/>
          </a:prstGeom>
          <a:ln>
            <a:solidFill>
              <a:schemeClr val="tx1"/>
            </a:solidFill>
          </a:ln>
        </p:spPr>
      </p:pic>
      <p:sp>
        <p:nvSpPr>
          <p:cNvPr id="13" name="TextBox 12">
            <a:extLst>
              <a:ext uri="{FF2B5EF4-FFF2-40B4-BE49-F238E27FC236}">
                <a16:creationId xmlns:a16="http://schemas.microsoft.com/office/drawing/2014/main" id="{A2A409C8-616D-4862-A7F7-0B996566A627}"/>
              </a:ext>
            </a:extLst>
          </p:cNvPr>
          <p:cNvSpPr txBox="1"/>
          <p:nvPr/>
        </p:nvSpPr>
        <p:spPr>
          <a:xfrm>
            <a:off x="504000" y="1512001"/>
            <a:ext cx="5635885" cy="1917000"/>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AutoNum type="arabicPeriod"/>
            </a:pPr>
            <a:r>
              <a:rPr lang="en-US" sz="1400" b="1" dirty="0">
                <a:latin typeface="+mj-lt"/>
              </a:rPr>
              <a:t>Delivery terms </a:t>
            </a:r>
            <a:r>
              <a:rPr lang="en-US" sz="1400" dirty="0">
                <a:latin typeface="+mj-lt"/>
              </a:rPr>
              <a:t>and other transportation details can be included on all advance ship notices to support a broader range of shipping information collaboration. 	</a:t>
            </a:r>
          </a:p>
        </p:txBody>
      </p:sp>
      <p:sp>
        <p:nvSpPr>
          <p:cNvPr id="14" name="Oval 13">
            <a:extLst>
              <a:ext uri="{FF2B5EF4-FFF2-40B4-BE49-F238E27FC236}">
                <a16:creationId xmlns:a16="http://schemas.microsoft.com/office/drawing/2014/main" id="{48029C85-DB7D-4A98-8924-1DAA9CF1D0D2}"/>
              </a:ext>
            </a:extLst>
          </p:cNvPr>
          <p:cNvSpPr/>
          <p:nvPr/>
        </p:nvSpPr>
        <p:spPr bwMode="gray">
          <a:xfrm>
            <a:off x="8640923" y="266408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15" name="object 31">
            <a:hlinkClick r:id="rId4" action="ppaction://hlinksldjump"/>
            <a:extLst>
              <a:ext uri="{FF2B5EF4-FFF2-40B4-BE49-F238E27FC236}">
                <a16:creationId xmlns:a16="http://schemas.microsoft.com/office/drawing/2014/main" id="{2189BBCF-11BF-4646-B729-0212634AA322}"/>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6" name="object 29">
            <a:hlinkClick r:id="rId5" action="ppaction://hlinksldjump"/>
            <a:extLst>
              <a:ext uri="{FF2B5EF4-FFF2-40B4-BE49-F238E27FC236}">
                <a16:creationId xmlns:a16="http://schemas.microsoft.com/office/drawing/2014/main" id="{3757B666-DFB6-4914-B960-4E685D2557DC}"/>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7" name="object 31">
            <a:hlinkClick r:id="rId6" action="ppaction://hlinksldjump"/>
            <a:extLst>
              <a:ext uri="{FF2B5EF4-FFF2-40B4-BE49-F238E27FC236}">
                <a16:creationId xmlns:a16="http://schemas.microsoft.com/office/drawing/2014/main" id="{AF6791C4-05A4-4E77-A046-BE33D34FA6A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8" name="object 48">
            <a:extLst>
              <a:ext uri="{FF2B5EF4-FFF2-40B4-BE49-F238E27FC236}">
                <a16:creationId xmlns:a16="http://schemas.microsoft.com/office/drawing/2014/main" id="{898E9332-8F92-4649-9C07-C6ED902C27FD}"/>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9" name="object 31">
            <a:hlinkClick r:id="rId7" action="ppaction://hlinksldjump"/>
            <a:extLst>
              <a:ext uri="{FF2B5EF4-FFF2-40B4-BE49-F238E27FC236}">
                <a16:creationId xmlns:a16="http://schemas.microsoft.com/office/drawing/2014/main" id="{B7871027-0FD4-4613-8D66-4388155FB000}"/>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0" name="object 31">
            <a:hlinkClick r:id="rId8" action="ppaction://hlinksldjump"/>
            <a:extLst>
              <a:ext uri="{FF2B5EF4-FFF2-40B4-BE49-F238E27FC236}">
                <a16:creationId xmlns:a16="http://schemas.microsoft.com/office/drawing/2014/main" id="{57549389-E5AD-47C3-AB0A-9574530DC44C}"/>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1" name="object 31">
            <a:hlinkClick r:id="rId8" action="ppaction://hlinksldjump"/>
            <a:extLst>
              <a:ext uri="{FF2B5EF4-FFF2-40B4-BE49-F238E27FC236}">
                <a16:creationId xmlns:a16="http://schemas.microsoft.com/office/drawing/2014/main" id="{EBB378AF-FCDC-4FF0-B70E-AC6D867E831E}"/>
              </a:ext>
            </a:extLst>
          </p:cNvPr>
          <p:cNvSpPr txBox="1"/>
          <p:nvPr/>
        </p:nvSpPr>
        <p:spPr>
          <a:xfrm>
            <a:off x="11785579" y="4050478"/>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2" name="object 31">
            <a:hlinkClick r:id="rId9" action="ppaction://hlinksldjump"/>
            <a:extLst>
              <a:ext uri="{FF2B5EF4-FFF2-40B4-BE49-F238E27FC236}">
                <a16:creationId xmlns:a16="http://schemas.microsoft.com/office/drawing/2014/main" id="{DF418278-865D-4EDE-AD98-57954FAA76D8}"/>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A609A2B9-8338-3D62-631E-25F23BA27023}"/>
              </a:ext>
            </a:extLst>
          </p:cNvPr>
          <p:cNvPicPr>
            <a:picLocks noChangeAspect="1"/>
          </p:cNvPicPr>
          <p:nvPr/>
        </p:nvPicPr>
        <p:blipFill>
          <a:blip r:embed="rId10"/>
          <a:stretch>
            <a:fillRect/>
          </a:stretch>
        </p:blipFill>
        <p:spPr>
          <a:xfrm>
            <a:off x="0" y="6395390"/>
            <a:ext cx="3974937" cy="274344"/>
          </a:xfrm>
          <a:prstGeom prst="rect">
            <a:avLst/>
          </a:prstGeom>
        </p:spPr>
      </p:pic>
    </p:spTree>
    <p:extLst>
      <p:ext uri="{BB962C8B-B14F-4D97-AF65-F5344CB8AC3E}">
        <p14:creationId xmlns:p14="http://schemas.microsoft.com/office/powerpoint/2010/main" val="2459075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Create Ship Notice</a:t>
            </a:r>
            <a:br>
              <a:rPr lang="en-US" dirty="0"/>
            </a:br>
            <a:r>
              <a:rPr lang="en-US" sz="2000" b="0" dirty="0"/>
              <a:t>Details</a:t>
            </a:r>
            <a:endParaRPr lang="en-US" dirty="0"/>
          </a:p>
        </p:txBody>
      </p:sp>
      <p:pic>
        <p:nvPicPr>
          <p:cNvPr id="11" name="Picture 10">
            <a:extLst>
              <a:ext uri="{FF2B5EF4-FFF2-40B4-BE49-F238E27FC236}">
                <a16:creationId xmlns:a16="http://schemas.microsoft.com/office/drawing/2014/main" id="{BB1574C0-3E59-4746-B10B-6F554A9BA8BB}"/>
              </a:ext>
            </a:extLst>
          </p:cNvPr>
          <p:cNvPicPr>
            <a:picLocks noChangeAspect="1"/>
          </p:cNvPicPr>
          <p:nvPr/>
        </p:nvPicPr>
        <p:blipFill>
          <a:blip r:embed="rId2"/>
          <a:stretch>
            <a:fillRect/>
          </a:stretch>
        </p:blipFill>
        <p:spPr>
          <a:xfrm>
            <a:off x="4904683" y="1500425"/>
            <a:ext cx="5308149" cy="2584459"/>
          </a:xfrm>
          <a:prstGeom prst="rect">
            <a:avLst/>
          </a:prstGeom>
          <a:ln>
            <a:solidFill>
              <a:schemeClr val="tx1"/>
            </a:solidFill>
          </a:ln>
        </p:spPr>
      </p:pic>
      <p:sp>
        <p:nvSpPr>
          <p:cNvPr id="12" name="TextBox 11">
            <a:extLst>
              <a:ext uri="{FF2B5EF4-FFF2-40B4-BE49-F238E27FC236}">
                <a16:creationId xmlns:a16="http://schemas.microsoft.com/office/drawing/2014/main" id="{E843CE14-F688-41E7-AA61-7E7904D24B15}"/>
              </a:ext>
            </a:extLst>
          </p:cNvPr>
          <p:cNvSpPr txBox="1"/>
          <p:nvPr/>
        </p:nvSpPr>
        <p:spPr>
          <a:xfrm>
            <a:off x="504001" y="1500425"/>
            <a:ext cx="3583905" cy="4287407"/>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AutoNum type="arabicPeriod"/>
            </a:pPr>
            <a:r>
              <a:rPr lang="en-US" sz="1400" b="1" dirty="0">
                <a:latin typeface="+mj-lt"/>
              </a:rPr>
              <a:t>Scroll down </a:t>
            </a:r>
            <a:r>
              <a:rPr lang="en-US" sz="1400" dirty="0">
                <a:latin typeface="+mj-lt"/>
              </a:rPr>
              <a:t>to view line item information and update the quantity shipped for each line item. </a:t>
            </a:r>
          </a:p>
          <a:p>
            <a:pPr marL="342900" indent="-342900">
              <a:lnSpc>
                <a:spcPts val="1700"/>
              </a:lnSpc>
              <a:spcBef>
                <a:spcPts val="0"/>
              </a:spcBef>
              <a:spcAft>
                <a:spcPts val="600"/>
              </a:spcAft>
              <a:buClr>
                <a:srgbClr val="F0AB00"/>
              </a:buClr>
              <a:buSzPct val="100000"/>
              <a:buAutoNum type="arabicPeriod"/>
            </a:pPr>
            <a:r>
              <a:rPr lang="en-US" sz="1400" b="1" dirty="0">
                <a:latin typeface="+mj-lt"/>
              </a:rPr>
              <a:t>Click Next </a:t>
            </a:r>
            <a:r>
              <a:rPr lang="en-US" sz="1400" dirty="0">
                <a:latin typeface="+mj-lt"/>
              </a:rPr>
              <a:t>to proceed to review your Ship Notice. </a:t>
            </a:r>
          </a:p>
        </p:txBody>
      </p:sp>
      <p:grpSp>
        <p:nvGrpSpPr>
          <p:cNvPr id="13" name="Group 12">
            <a:extLst>
              <a:ext uri="{FF2B5EF4-FFF2-40B4-BE49-F238E27FC236}">
                <a16:creationId xmlns:a16="http://schemas.microsoft.com/office/drawing/2014/main" id="{6D27F285-E16D-4FC5-8962-1D869347F5E6}"/>
              </a:ext>
            </a:extLst>
          </p:cNvPr>
          <p:cNvGrpSpPr/>
          <p:nvPr/>
        </p:nvGrpSpPr>
        <p:grpSpPr>
          <a:xfrm>
            <a:off x="2290794" y="4443485"/>
            <a:ext cx="6466389" cy="1944199"/>
            <a:chOff x="2245811" y="4491640"/>
            <a:chExt cx="6466389" cy="1944199"/>
          </a:xfrm>
        </p:grpSpPr>
        <p:pic>
          <p:nvPicPr>
            <p:cNvPr id="14" name="Picture 13">
              <a:extLst>
                <a:ext uri="{FF2B5EF4-FFF2-40B4-BE49-F238E27FC236}">
                  <a16:creationId xmlns:a16="http://schemas.microsoft.com/office/drawing/2014/main" id="{A963D9B5-6245-4106-A7D4-AD22C75368CA}"/>
                </a:ext>
              </a:extLst>
            </p:cNvPr>
            <p:cNvPicPr>
              <a:picLocks noChangeAspect="1"/>
            </p:cNvPicPr>
            <p:nvPr/>
          </p:nvPicPr>
          <p:blipFill>
            <a:blip r:embed="rId3"/>
            <a:stretch>
              <a:fillRect/>
            </a:stretch>
          </p:blipFill>
          <p:spPr>
            <a:xfrm>
              <a:off x="2245811" y="4491640"/>
              <a:ext cx="6466389" cy="1944199"/>
            </a:xfrm>
            <a:prstGeom prst="rect">
              <a:avLst/>
            </a:prstGeom>
            <a:ln>
              <a:solidFill>
                <a:schemeClr val="tx1"/>
              </a:solidFill>
            </a:ln>
          </p:spPr>
        </p:pic>
        <p:sp>
          <p:nvSpPr>
            <p:cNvPr id="15" name="Oval 14">
              <a:extLst>
                <a:ext uri="{FF2B5EF4-FFF2-40B4-BE49-F238E27FC236}">
                  <a16:creationId xmlns:a16="http://schemas.microsoft.com/office/drawing/2014/main" id="{335D6B71-00F9-475E-A9B4-433A221B83A0}"/>
                </a:ext>
              </a:extLst>
            </p:cNvPr>
            <p:cNvSpPr/>
            <p:nvPr/>
          </p:nvSpPr>
          <p:spPr bwMode="gray">
            <a:xfrm>
              <a:off x="7850548" y="591422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grpSp>
      <p:sp>
        <p:nvSpPr>
          <p:cNvPr id="16" name="object 31">
            <a:hlinkClick r:id="rId4" action="ppaction://hlinksldjump"/>
            <a:extLst>
              <a:ext uri="{FF2B5EF4-FFF2-40B4-BE49-F238E27FC236}">
                <a16:creationId xmlns:a16="http://schemas.microsoft.com/office/drawing/2014/main" id="{282CE3DA-AFA5-41DD-9A25-FCE0434ACC75}"/>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7" name="object 29">
            <a:hlinkClick r:id="rId5" action="ppaction://hlinksldjump"/>
            <a:extLst>
              <a:ext uri="{FF2B5EF4-FFF2-40B4-BE49-F238E27FC236}">
                <a16:creationId xmlns:a16="http://schemas.microsoft.com/office/drawing/2014/main" id="{EC2A3790-54BD-4446-BB73-B4281AEBCD98}"/>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8" name="object 31">
            <a:hlinkClick r:id="rId6" action="ppaction://hlinksldjump"/>
            <a:extLst>
              <a:ext uri="{FF2B5EF4-FFF2-40B4-BE49-F238E27FC236}">
                <a16:creationId xmlns:a16="http://schemas.microsoft.com/office/drawing/2014/main" id="{3B902CDC-8B5D-4BAC-B3DC-6139076251AE}"/>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9" name="object 48">
            <a:extLst>
              <a:ext uri="{FF2B5EF4-FFF2-40B4-BE49-F238E27FC236}">
                <a16:creationId xmlns:a16="http://schemas.microsoft.com/office/drawing/2014/main" id="{8FD7D72B-E718-4E88-BE77-379A3EE359B5}"/>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0" name="object 31">
            <a:hlinkClick r:id="rId7" action="ppaction://hlinksldjump"/>
            <a:extLst>
              <a:ext uri="{FF2B5EF4-FFF2-40B4-BE49-F238E27FC236}">
                <a16:creationId xmlns:a16="http://schemas.microsoft.com/office/drawing/2014/main" id="{3F0649A7-7A2A-436D-B61B-3E5D18C8DEFF}"/>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1" name="object 31">
            <a:hlinkClick r:id="rId8" action="ppaction://hlinksldjump"/>
            <a:extLst>
              <a:ext uri="{FF2B5EF4-FFF2-40B4-BE49-F238E27FC236}">
                <a16:creationId xmlns:a16="http://schemas.microsoft.com/office/drawing/2014/main" id="{F041707B-33D1-42BC-A3AF-78DF241EBCC3}"/>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2" name="object 31">
            <a:hlinkClick r:id="rId8" action="ppaction://hlinksldjump"/>
            <a:extLst>
              <a:ext uri="{FF2B5EF4-FFF2-40B4-BE49-F238E27FC236}">
                <a16:creationId xmlns:a16="http://schemas.microsoft.com/office/drawing/2014/main" id="{DD2A4AD3-2ED6-4109-93AA-7E3FC9385169}"/>
              </a:ext>
            </a:extLst>
          </p:cNvPr>
          <p:cNvSpPr txBox="1"/>
          <p:nvPr/>
        </p:nvSpPr>
        <p:spPr>
          <a:xfrm>
            <a:off x="11785579" y="4050478"/>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3" name="object 31">
            <a:hlinkClick r:id="rId9" action="ppaction://hlinksldjump"/>
            <a:extLst>
              <a:ext uri="{FF2B5EF4-FFF2-40B4-BE49-F238E27FC236}">
                <a16:creationId xmlns:a16="http://schemas.microsoft.com/office/drawing/2014/main" id="{DDEE666B-BE73-40D0-BC87-79B7C3148A82}"/>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4" name="Oval 23">
            <a:extLst>
              <a:ext uri="{FF2B5EF4-FFF2-40B4-BE49-F238E27FC236}">
                <a16:creationId xmlns:a16="http://schemas.microsoft.com/office/drawing/2014/main" id="{17E61690-6177-4C08-9915-8280763A93EA}"/>
              </a:ext>
            </a:extLst>
          </p:cNvPr>
          <p:cNvSpPr/>
          <p:nvPr/>
        </p:nvSpPr>
        <p:spPr bwMode="gray">
          <a:xfrm>
            <a:off x="6202277" y="310588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1</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1A73D4F7-A3E8-5BF4-E68E-6F9A730BC094}"/>
              </a:ext>
            </a:extLst>
          </p:cNvPr>
          <p:cNvPicPr>
            <a:picLocks noChangeAspect="1"/>
          </p:cNvPicPr>
          <p:nvPr/>
        </p:nvPicPr>
        <p:blipFill>
          <a:blip r:embed="rId10"/>
          <a:stretch>
            <a:fillRect/>
          </a:stretch>
        </p:blipFill>
        <p:spPr>
          <a:xfrm>
            <a:off x="112969" y="6471941"/>
            <a:ext cx="3974937" cy="274344"/>
          </a:xfrm>
          <a:prstGeom prst="rect">
            <a:avLst/>
          </a:prstGeom>
        </p:spPr>
      </p:pic>
    </p:spTree>
    <p:extLst>
      <p:ext uri="{BB962C8B-B14F-4D97-AF65-F5344CB8AC3E}">
        <p14:creationId xmlns:p14="http://schemas.microsoft.com/office/powerpoint/2010/main" val="1272203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Submit Ship Notice</a:t>
            </a:r>
          </a:p>
        </p:txBody>
      </p:sp>
      <p:sp>
        <p:nvSpPr>
          <p:cNvPr id="11" name="TextBox 10">
            <a:extLst>
              <a:ext uri="{FF2B5EF4-FFF2-40B4-BE49-F238E27FC236}">
                <a16:creationId xmlns:a16="http://schemas.microsoft.com/office/drawing/2014/main" id="{BC93BB2E-C2FD-45DF-B28E-DC6D5696F032}"/>
              </a:ext>
            </a:extLst>
          </p:cNvPr>
          <p:cNvSpPr txBox="1"/>
          <p:nvPr/>
        </p:nvSpPr>
        <p:spPr>
          <a:xfrm>
            <a:off x="504001" y="1518180"/>
            <a:ext cx="6301913" cy="4185997"/>
          </a:xfrm>
          <a:prstGeom prst="rect">
            <a:avLst/>
          </a:prstGeom>
          <a:noFill/>
        </p:spPr>
        <p:txBody>
          <a:bodyPr wrap="square" lIns="0" tIns="0" rIns="0" bIns="0" rtlCol="0">
            <a:noAutofit/>
          </a:bodyPr>
          <a:lstStyle/>
          <a:p>
            <a:pPr marL="342900" indent="-342900">
              <a:lnSpc>
                <a:spcPts val="1700"/>
              </a:lnSpc>
              <a:spcBef>
                <a:spcPts val="0"/>
              </a:spcBef>
              <a:spcAft>
                <a:spcPts val="600"/>
              </a:spcAft>
              <a:buClr>
                <a:schemeClr val="accent1"/>
              </a:buClr>
              <a:buSzPct val="100000"/>
              <a:buAutoNum type="arabicPeriod"/>
            </a:pPr>
            <a:r>
              <a:rPr lang="en-US" sz="1400" b="1" dirty="0">
                <a:latin typeface="+mj-lt"/>
              </a:rPr>
              <a:t>After reviewing </a:t>
            </a:r>
            <a:r>
              <a:rPr lang="en-US" sz="1400" dirty="0">
                <a:latin typeface="+mj-lt"/>
              </a:rPr>
              <a:t>your Ship Notice, click Submit to send Ship Notice to T-Mobile . Ship Notices provide improved communications to help avoid unnecessary calls to order support department.</a:t>
            </a:r>
          </a:p>
          <a:p>
            <a:pPr marL="342900" indent="-342900">
              <a:lnSpc>
                <a:spcPts val="1700"/>
              </a:lnSpc>
              <a:spcBef>
                <a:spcPts val="0"/>
              </a:spcBef>
              <a:spcAft>
                <a:spcPts val="600"/>
              </a:spcAft>
              <a:buClr>
                <a:schemeClr val="accent1"/>
              </a:buClr>
              <a:buSzPct val="100000"/>
              <a:buAutoNum type="arabicPeriod"/>
            </a:pPr>
            <a:r>
              <a:rPr lang="en-US" sz="1400" b="1" dirty="0">
                <a:latin typeface="+mj-lt"/>
              </a:rPr>
              <a:t>After submitting </a:t>
            </a:r>
            <a:r>
              <a:rPr lang="en-US" sz="1400" dirty="0">
                <a:latin typeface="+mj-lt"/>
              </a:rPr>
              <a:t>your Ship Notice, the Order Status will be updated to Shipped. Submitted Ship Notices can be viewed from Outbox or by clicking the link under the Related Documents from the PO View. </a:t>
            </a:r>
          </a:p>
          <a:p>
            <a:pPr marL="342900" indent="-342900">
              <a:lnSpc>
                <a:spcPts val="1700"/>
              </a:lnSpc>
              <a:spcBef>
                <a:spcPts val="0"/>
              </a:spcBef>
              <a:spcAft>
                <a:spcPts val="600"/>
              </a:spcAft>
              <a:buClr>
                <a:schemeClr val="accent1"/>
              </a:buClr>
              <a:buSzPct val="100000"/>
              <a:buAutoNum type="arabicPeriod"/>
            </a:pPr>
            <a:r>
              <a:rPr lang="en-US" sz="1400" b="1" dirty="0">
                <a:latin typeface="+mj-lt"/>
              </a:rPr>
              <a:t>Click</a:t>
            </a:r>
            <a:r>
              <a:rPr lang="en-US" sz="1400" dirty="0">
                <a:latin typeface="+mj-lt"/>
              </a:rPr>
              <a:t> Done to return to the Home page.</a:t>
            </a:r>
          </a:p>
          <a:p>
            <a:pPr marL="342900" indent="-342900" algn="just">
              <a:lnSpc>
                <a:spcPts val="1700"/>
              </a:lnSpc>
              <a:spcBef>
                <a:spcPts val="0"/>
              </a:spcBef>
              <a:spcAft>
                <a:spcPts val="600"/>
              </a:spcAft>
              <a:buClr>
                <a:srgbClr val="F0AB00"/>
              </a:buClr>
              <a:buSzPct val="120000"/>
              <a:buAutoNum type="arabicPeriod"/>
            </a:pPr>
            <a:endParaRPr lang="en-US" sz="1400" dirty="0">
              <a:latin typeface="+mj-lt"/>
            </a:endParaRPr>
          </a:p>
          <a:p>
            <a:pPr marL="342900" indent="-342900" algn="just">
              <a:lnSpc>
                <a:spcPts val="1700"/>
              </a:lnSpc>
              <a:spcBef>
                <a:spcPts val="0"/>
              </a:spcBef>
              <a:spcAft>
                <a:spcPts val="600"/>
              </a:spcAft>
              <a:buClr>
                <a:srgbClr val="F0AB00"/>
              </a:buClr>
              <a:buSzPct val="120000"/>
              <a:buAutoNum type="arabicPeriod"/>
            </a:pPr>
            <a:endParaRPr lang="en-US" sz="1400" b="1" dirty="0">
              <a:latin typeface="+mj-lt"/>
            </a:endParaRPr>
          </a:p>
        </p:txBody>
      </p:sp>
      <p:grpSp>
        <p:nvGrpSpPr>
          <p:cNvPr id="12" name="Group 11">
            <a:extLst>
              <a:ext uri="{FF2B5EF4-FFF2-40B4-BE49-F238E27FC236}">
                <a16:creationId xmlns:a16="http://schemas.microsoft.com/office/drawing/2014/main" id="{2C4727FF-418C-4B45-BEBC-2647BCA7ABEE}"/>
              </a:ext>
            </a:extLst>
          </p:cNvPr>
          <p:cNvGrpSpPr/>
          <p:nvPr/>
        </p:nvGrpSpPr>
        <p:grpSpPr>
          <a:xfrm>
            <a:off x="7702333" y="2243655"/>
            <a:ext cx="2590342" cy="3199356"/>
            <a:chOff x="6100684" y="1518180"/>
            <a:chExt cx="2590342" cy="3199356"/>
          </a:xfrm>
        </p:grpSpPr>
        <p:pic>
          <p:nvPicPr>
            <p:cNvPr id="13" name="Picture 12">
              <a:extLst>
                <a:ext uri="{FF2B5EF4-FFF2-40B4-BE49-F238E27FC236}">
                  <a16:creationId xmlns:a16="http://schemas.microsoft.com/office/drawing/2014/main" id="{3877B920-B020-4F85-A0B8-A5CA10DB8654}"/>
                </a:ext>
              </a:extLst>
            </p:cNvPr>
            <p:cNvPicPr>
              <a:picLocks noChangeAspect="1"/>
            </p:cNvPicPr>
            <p:nvPr/>
          </p:nvPicPr>
          <p:blipFill>
            <a:blip r:embed="rId2"/>
            <a:stretch>
              <a:fillRect/>
            </a:stretch>
          </p:blipFill>
          <p:spPr>
            <a:xfrm>
              <a:off x="6100684" y="1518180"/>
              <a:ext cx="2590342" cy="3199356"/>
            </a:xfrm>
            <a:prstGeom prst="rect">
              <a:avLst/>
            </a:prstGeom>
            <a:ln>
              <a:solidFill>
                <a:schemeClr val="tx1"/>
              </a:solidFill>
            </a:ln>
          </p:spPr>
        </p:pic>
        <p:sp>
          <p:nvSpPr>
            <p:cNvPr id="14" name="Oval 13">
              <a:extLst>
                <a:ext uri="{FF2B5EF4-FFF2-40B4-BE49-F238E27FC236}">
                  <a16:creationId xmlns:a16="http://schemas.microsoft.com/office/drawing/2014/main" id="{365D93DD-E75D-467C-B418-07F029D15A6E}"/>
                </a:ext>
              </a:extLst>
            </p:cNvPr>
            <p:cNvSpPr/>
            <p:nvPr/>
          </p:nvSpPr>
          <p:spPr bwMode="gray">
            <a:xfrm>
              <a:off x="7677488" y="165705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sp>
        <p:nvSpPr>
          <p:cNvPr id="15" name="Oval 14">
            <a:extLst>
              <a:ext uri="{FF2B5EF4-FFF2-40B4-BE49-F238E27FC236}">
                <a16:creationId xmlns:a16="http://schemas.microsoft.com/office/drawing/2014/main" id="{C9979166-0F2E-46E1-94EF-653BB52BAA6D}"/>
              </a:ext>
            </a:extLst>
          </p:cNvPr>
          <p:cNvSpPr/>
          <p:nvPr/>
        </p:nvSpPr>
        <p:spPr bwMode="gray">
          <a:xfrm>
            <a:off x="7523211" y="377008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
        <p:nvSpPr>
          <p:cNvPr id="16" name="object 31">
            <a:hlinkClick r:id="rId3" action="ppaction://hlinksldjump"/>
            <a:extLst>
              <a:ext uri="{FF2B5EF4-FFF2-40B4-BE49-F238E27FC236}">
                <a16:creationId xmlns:a16="http://schemas.microsoft.com/office/drawing/2014/main" id="{98144F05-32B9-4D78-952F-361F7ABBAB7B}"/>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7" name="object 29">
            <a:hlinkClick r:id="rId4" action="ppaction://hlinksldjump"/>
            <a:extLst>
              <a:ext uri="{FF2B5EF4-FFF2-40B4-BE49-F238E27FC236}">
                <a16:creationId xmlns:a16="http://schemas.microsoft.com/office/drawing/2014/main" id="{5CD7C99D-C9CA-4A3A-96E5-86A95D02D3E8}"/>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8" name="object 31">
            <a:hlinkClick r:id="rId5" action="ppaction://hlinksldjump"/>
            <a:extLst>
              <a:ext uri="{FF2B5EF4-FFF2-40B4-BE49-F238E27FC236}">
                <a16:creationId xmlns:a16="http://schemas.microsoft.com/office/drawing/2014/main" id="{1126985F-661C-4152-B041-55288960033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9" name="object 48">
            <a:extLst>
              <a:ext uri="{FF2B5EF4-FFF2-40B4-BE49-F238E27FC236}">
                <a16:creationId xmlns:a16="http://schemas.microsoft.com/office/drawing/2014/main" id="{D908AA55-7D4A-423A-8412-FBEDECE1861D}"/>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0" name="object 31">
            <a:hlinkClick r:id="rId6" action="ppaction://hlinksldjump"/>
            <a:extLst>
              <a:ext uri="{FF2B5EF4-FFF2-40B4-BE49-F238E27FC236}">
                <a16:creationId xmlns:a16="http://schemas.microsoft.com/office/drawing/2014/main" id="{588FD818-245B-4CDE-8CAB-B330632218DB}"/>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1" name="object 31">
            <a:hlinkClick r:id="rId7" action="ppaction://hlinksldjump"/>
            <a:extLst>
              <a:ext uri="{FF2B5EF4-FFF2-40B4-BE49-F238E27FC236}">
                <a16:creationId xmlns:a16="http://schemas.microsoft.com/office/drawing/2014/main" id="{00398FF3-E3EE-4C90-8DC6-92A6E55DF4BB}"/>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2" name="object 31">
            <a:hlinkClick r:id="rId7" action="ppaction://hlinksldjump"/>
            <a:extLst>
              <a:ext uri="{FF2B5EF4-FFF2-40B4-BE49-F238E27FC236}">
                <a16:creationId xmlns:a16="http://schemas.microsoft.com/office/drawing/2014/main" id="{C5483A6A-54BA-4799-9473-934ACE316B3D}"/>
              </a:ext>
            </a:extLst>
          </p:cNvPr>
          <p:cNvSpPr txBox="1"/>
          <p:nvPr/>
        </p:nvSpPr>
        <p:spPr>
          <a:xfrm>
            <a:off x="11785579" y="4050478"/>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3" name="object 31">
            <a:hlinkClick r:id="rId8" action="ppaction://hlinksldjump"/>
            <a:extLst>
              <a:ext uri="{FF2B5EF4-FFF2-40B4-BE49-F238E27FC236}">
                <a16:creationId xmlns:a16="http://schemas.microsoft.com/office/drawing/2014/main" id="{DF660740-87BC-4DC7-B73D-BA540541F2F4}"/>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4" name="Picture 23">
            <a:extLst>
              <a:ext uri="{FF2B5EF4-FFF2-40B4-BE49-F238E27FC236}">
                <a16:creationId xmlns:a16="http://schemas.microsoft.com/office/drawing/2014/main" id="{2B8AA782-1EE5-4009-9D2B-914F40E15C69}"/>
              </a:ext>
            </a:extLst>
          </p:cNvPr>
          <p:cNvPicPr>
            <a:picLocks noChangeAspect="1"/>
          </p:cNvPicPr>
          <p:nvPr/>
        </p:nvPicPr>
        <p:blipFill>
          <a:blip r:embed="rId9"/>
          <a:stretch>
            <a:fillRect/>
          </a:stretch>
        </p:blipFill>
        <p:spPr>
          <a:xfrm>
            <a:off x="7256038" y="1493523"/>
            <a:ext cx="3156226" cy="552122"/>
          </a:xfrm>
          <a:prstGeom prst="rect">
            <a:avLst/>
          </a:prstGeom>
        </p:spPr>
      </p:pic>
      <p:sp>
        <p:nvSpPr>
          <p:cNvPr id="25" name="Oval 24">
            <a:extLst>
              <a:ext uri="{FF2B5EF4-FFF2-40B4-BE49-F238E27FC236}">
                <a16:creationId xmlns:a16="http://schemas.microsoft.com/office/drawing/2014/main" id="{2DD68D09-8559-4271-97F1-EBB9AB7E5DCC}"/>
              </a:ext>
            </a:extLst>
          </p:cNvPr>
          <p:cNvSpPr/>
          <p:nvPr/>
        </p:nvSpPr>
        <p:spPr bwMode="gray">
          <a:xfrm>
            <a:off x="9389270" y="138398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1</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FD935DBF-641C-C5C2-390D-36E639487057}"/>
              </a:ext>
            </a:extLst>
          </p:cNvPr>
          <p:cNvPicPr>
            <a:picLocks noChangeAspect="1"/>
          </p:cNvPicPr>
          <p:nvPr/>
        </p:nvPicPr>
        <p:blipFill>
          <a:blip r:embed="rId10"/>
          <a:stretch>
            <a:fillRect/>
          </a:stretch>
        </p:blipFill>
        <p:spPr>
          <a:xfrm>
            <a:off x="144293" y="6466543"/>
            <a:ext cx="3974937" cy="274344"/>
          </a:xfrm>
          <a:prstGeom prst="rect">
            <a:avLst/>
          </a:prstGeom>
        </p:spPr>
      </p:pic>
    </p:spTree>
    <p:extLst>
      <p:ext uri="{BB962C8B-B14F-4D97-AF65-F5344CB8AC3E}">
        <p14:creationId xmlns:p14="http://schemas.microsoft.com/office/powerpoint/2010/main" val="3366340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F4B63B44-29AA-4E3B-B29D-1796447D43B7}"/>
              </a:ext>
            </a:extLst>
          </p:cNvPr>
          <p:cNvSpPr>
            <a:spLocks noGrp="1"/>
          </p:cNvSpPr>
          <p:nvPr>
            <p:ph type="title"/>
          </p:nvPr>
        </p:nvSpPr>
        <p:spPr>
          <a:xfrm>
            <a:off x="505457" y="504764"/>
            <a:ext cx="11183564" cy="369332"/>
          </a:xfrm>
        </p:spPr>
        <p:txBody>
          <a:bodyPr/>
          <a:lstStyle/>
          <a:p>
            <a:r>
              <a:rPr lang="en-US" dirty="0"/>
              <a:t>Display Service PO</a:t>
            </a:r>
          </a:p>
        </p:txBody>
      </p:sp>
      <p:sp>
        <p:nvSpPr>
          <p:cNvPr id="28" name="TextBox 27">
            <a:extLst>
              <a:ext uri="{FF2B5EF4-FFF2-40B4-BE49-F238E27FC236}">
                <a16:creationId xmlns:a16="http://schemas.microsoft.com/office/drawing/2014/main" id="{62BDDB06-6378-492C-ABCB-1B2FE373EDE1}"/>
              </a:ext>
            </a:extLst>
          </p:cNvPr>
          <p:cNvSpPr txBox="1"/>
          <p:nvPr/>
        </p:nvSpPr>
        <p:spPr>
          <a:xfrm>
            <a:off x="385503" y="1188198"/>
            <a:ext cx="4083703" cy="4124206"/>
          </a:xfrm>
          <a:prstGeom prst="rect">
            <a:avLst/>
          </a:prstGeom>
          <a:noFill/>
        </p:spPr>
        <p:txBody>
          <a:bodyPr wrap="square" lIns="0" tIns="0" rIns="0" bIns="0" rtlCol="0">
            <a:spAutoFit/>
          </a:bodyPr>
          <a:lstStyle/>
          <a:p>
            <a:pPr marL="342797" indent="-342797" defTabSz="914126" fontAlgn="base">
              <a:spcBef>
                <a:spcPts val="600"/>
              </a:spcBef>
              <a:spcAft>
                <a:spcPct val="0"/>
              </a:spcAft>
              <a:buClr>
                <a:srgbClr val="F0AB00"/>
              </a:buClr>
              <a:buSzPct val="120000"/>
              <a:buFont typeface="+mj-lt"/>
              <a:buAutoNum type="arabicPeriod"/>
              <a:defRPr/>
            </a:pPr>
            <a:r>
              <a:rPr lang="en-US" sz="1400" b="1" kern="0" dirty="0">
                <a:solidFill>
                  <a:sysClr val="windowText" lastClr="000000"/>
                </a:solidFill>
                <a:ea typeface="Arial Unicode MS" pitchFamily="34" charset="-128"/>
                <a:cs typeface="Arial Unicode MS" pitchFamily="34" charset="-128"/>
              </a:rPr>
              <a:t>Locate</a:t>
            </a:r>
            <a:r>
              <a:rPr lang="en-US" sz="1400" kern="0" dirty="0">
                <a:solidFill>
                  <a:sysClr val="windowText" lastClr="000000"/>
                </a:solidFill>
                <a:ea typeface="Arial Unicode MS" pitchFamily="34" charset="-128"/>
                <a:cs typeface="Arial Unicode MS" pitchFamily="34" charset="-128"/>
              </a:rPr>
              <a:t> your Service PO within your </a:t>
            </a:r>
            <a:r>
              <a:rPr lang="en-US" sz="1400" b="1" kern="0" dirty="0">
                <a:solidFill>
                  <a:sysClr val="windowText" lastClr="000000"/>
                </a:solidFill>
                <a:ea typeface="Arial Unicode MS" pitchFamily="34" charset="-128"/>
                <a:cs typeface="Arial Unicode MS" pitchFamily="34" charset="-128"/>
              </a:rPr>
              <a:t>Inbox.</a:t>
            </a:r>
          </a:p>
          <a:p>
            <a:pPr lvl="1" defTabSz="914126" fontAlgn="base">
              <a:spcBef>
                <a:spcPts val="600"/>
              </a:spcBef>
              <a:spcAft>
                <a:spcPct val="0"/>
              </a:spcAft>
              <a:buClr>
                <a:srgbClr val="F0AB00"/>
              </a:buClr>
              <a:buSzPct val="120000"/>
              <a:buNone/>
              <a:defRPr/>
            </a:pPr>
            <a:r>
              <a:rPr lang="en-US" sz="1400" b="1" kern="0" dirty="0">
                <a:solidFill>
                  <a:sysClr val="windowText" lastClr="000000"/>
                </a:solidFill>
                <a:ea typeface="Arial Unicode MS" pitchFamily="34" charset="-128"/>
                <a:cs typeface="Arial Unicode MS" pitchFamily="34" charset="-128"/>
              </a:rPr>
              <a:t>Note: </a:t>
            </a:r>
            <a:r>
              <a:rPr lang="en-US" sz="1400" kern="0" dirty="0">
                <a:solidFill>
                  <a:sysClr val="windowText" lastClr="000000"/>
                </a:solidFill>
                <a:ea typeface="Arial Unicode MS" pitchFamily="34" charset="-128"/>
                <a:cs typeface="Arial Unicode MS" pitchFamily="34" charset="-128"/>
              </a:rPr>
              <a:t>Utilize the </a:t>
            </a:r>
            <a:r>
              <a:rPr lang="en-US" sz="1400" b="1" kern="0" dirty="0">
                <a:solidFill>
                  <a:sysClr val="windowText" lastClr="000000"/>
                </a:solidFill>
                <a:ea typeface="Arial Unicode MS" pitchFamily="34" charset="-128"/>
                <a:cs typeface="Arial Unicode MS" pitchFamily="34" charset="-128"/>
              </a:rPr>
              <a:t>Advanced Search Filters </a:t>
            </a:r>
            <a:r>
              <a:rPr lang="en-US" sz="1400" kern="0" dirty="0">
                <a:solidFill>
                  <a:sysClr val="windowText" lastClr="000000"/>
                </a:solidFill>
                <a:ea typeface="Arial Unicode MS" pitchFamily="34" charset="-128"/>
                <a:cs typeface="Arial Unicode MS" pitchFamily="34" charset="-128"/>
              </a:rPr>
              <a:t>at the top of your inbox to narrow your view to Service POs only by checking the </a:t>
            </a:r>
            <a:r>
              <a:rPr lang="en-US" sz="1400" b="1" kern="0" dirty="0">
                <a:solidFill>
                  <a:sysClr val="windowText" lastClr="000000"/>
                </a:solidFill>
                <a:ea typeface="Arial Unicode MS" pitchFamily="34" charset="-128"/>
                <a:cs typeface="Arial Unicode MS" pitchFamily="34" charset="-128"/>
              </a:rPr>
              <a:t>Search Only Service Purchase Orders</a:t>
            </a:r>
            <a:r>
              <a:rPr lang="en-US" sz="1400" kern="0" dirty="0">
                <a:solidFill>
                  <a:sysClr val="windowText" lastClr="000000"/>
                </a:solidFill>
                <a:ea typeface="Arial Unicode MS" pitchFamily="34" charset="-128"/>
                <a:cs typeface="Arial Unicode MS" pitchFamily="34" charset="-128"/>
              </a:rPr>
              <a:t> box and clicking </a:t>
            </a:r>
            <a:r>
              <a:rPr lang="en-US" sz="1400" b="1" kern="0" dirty="0">
                <a:solidFill>
                  <a:sysClr val="windowText" lastClr="000000"/>
                </a:solidFill>
                <a:ea typeface="Arial Unicode MS" pitchFamily="34" charset="-128"/>
                <a:cs typeface="Arial Unicode MS" pitchFamily="34" charset="-128"/>
              </a:rPr>
              <a:t>Search</a:t>
            </a:r>
            <a:r>
              <a:rPr lang="en-US" sz="1400" kern="0" dirty="0">
                <a:solidFill>
                  <a:sysClr val="windowText" lastClr="000000"/>
                </a:solidFill>
                <a:ea typeface="Arial Unicode MS" pitchFamily="34" charset="-128"/>
                <a:cs typeface="Arial Unicode MS" pitchFamily="34" charset="-128"/>
              </a:rPr>
              <a:t>.</a:t>
            </a:r>
          </a:p>
          <a:p>
            <a:pPr lvl="1" defTabSz="914126" fontAlgn="base">
              <a:spcBef>
                <a:spcPts val="600"/>
              </a:spcBef>
              <a:spcAft>
                <a:spcPct val="0"/>
              </a:spcAft>
              <a:buClr>
                <a:srgbClr val="F0AB00"/>
              </a:buClr>
              <a:buSzPct val="120000"/>
              <a:buNone/>
              <a:defRPr/>
            </a:pPr>
            <a:endParaRPr lang="en-US" sz="1400" kern="0" dirty="0">
              <a:solidFill>
                <a:sysClr val="windowText" lastClr="000000"/>
              </a:solidFill>
              <a:ea typeface="Arial Unicode MS" pitchFamily="34" charset="-128"/>
              <a:cs typeface="Arial Unicode MS" pitchFamily="34" charset="-128"/>
            </a:endParaRPr>
          </a:p>
          <a:p>
            <a:pPr marL="342797" indent="-342797" defTabSz="914126" fontAlgn="base">
              <a:spcBef>
                <a:spcPts val="600"/>
              </a:spcBef>
              <a:spcAft>
                <a:spcPct val="0"/>
              </a:spcAft>
              <a:buClr>
                <a:srgbClr val="F0AB00"/>
              </a:buClr>
              <a:buSzPct val="120000"/>
              <a:buFont typeface="+mj-lt"/>
              <a:buAutoNum type="arabicPeriod" startAt="2"/>
              <a:defRPr/>
            </a:pPr>
            <a:r>
              <a:rPr lang="en-US" sz="1400" b="1" kern="0" dirty="0">
                <a:solidFill>
                  <a:sysClr val="windowText" lastClr="000000"/>
                </a:solidFill>
                <a:ea typeface="Arial Unicode MS" pitchFamily="34" charset="-128"/>
                <a:cs typeface="Arial Unicode MS" pitchFamily="34" charset="-128"/>
              </a:rPr>
              <a:t>Select</a:t>
            </a:r>
            <a:r>
              <a:rPr lang="en-US" sz="1400" kern="0" dirty="0">
                <a:solidFill>
                  <a:sysClr val="windowText" lastClr="000000"/>
                </a:solidFill>
                <a:ea typeface="Arial Unicode MS" pitchFamily="34" charset="-128"/>
                <a:cs typeface="Arial Unicode MS" pitchFamily="34" charset="-128"/>
              </a:rPr>
              <a:t> the radio button next to the desired PO OR click the </a:t>
            </a:r>
            <a:r>
              <a:rPr lang="en-US" sz="1400" b="1" kern="0" dirty="0">
                <a:solidFill>
                  <a:sysClr val="windowText" lastClr="000000"/>
                </a:solidFill>
                <a:ea typeface="Arial Unicode MS" pitchFamily="34" charset="-128"/>
                <a:cs typeface="Arial Unicode MS" pitchFamily="34" charset="-128"/>
              </a:rPr>
              <a:t>Order Number Hyperlink </a:t>
            </a:r>
            <a:r>
              <a:rPr lang="en-US" sz="1400" kern="0" dirty="0">
                <a:solidFill>
                  <a:sysClr val="windowText" lastClr="000000"/>
                </a:solidFill>
                <a:ea typeface="Arial Unicode MS" pitchFamily="34" charset="-128"/>
                <a:cs typeface="Arial Unicode MS" pitchFamily="34" charset="-128"/>
              </a:rPr>
              <a:t>to view the Service PO.</a:t>
            </a:r>
          </a:p>
          <a:p>
            <a:pPr marL="342797" indent="-342797" defTabSz="914126" fontAlgn="base">
              <a:spcBef>
                <a:spcPts val="600"/>
              </a:spcBef>
              <a:spcAft>
                <a:spcPct val="0"/>
              </a:spcAft>
              <a:buClr>
                <a:srgbClr val="F0AB00"/>
              </a:buClr>
              <a:buSzPct val="120000"/>
              <a:buFont typeface="+mj-lt"/>
              <a:buAutoNum type="arabicPeriod" startAt="2"/>
              <a:defRPr/>
            </a:pPr>
            <a:endParaRPr lang="en-US" sz="1400" kern="0" dirty="0">
              <a:solidFill>
                <a:sysClr val="windowText" lastClr="000000"/>
              </a:solidFill>
              <a:ea typeface="Arial Unicode MS" pitchFamily="34" charset="-128"/>
              <a:cs typeface="Arial Unicode MS" pitchFamily="34" charset="-128"/>
            </a:endParaRPr>
          </a:p>
          <a:p>
            <a:pPr defTabSz="914126" fontAlgn="base">
              <a:spcBef>
                <a:spcPts val="600"/>
              </a:spcBef>
              <a:spcAft>
                <a:spcPct val="0"/>
              </a:spcAft>
              <a:buClr>
                <a:srgbClr val="F0AB00"/>
              </a:buClr>
              <a:buSzPct val="120000"/>
              <a:defRPr/>
            </a:pPr>
            <a:r>
              <a:rPr lang="en-US" sz="1400" b="1" kern="0" dirty="0">
                <a:solidFill>
                  <a:sysClr val="windowText" lastClr="000000"/>
                </a:solidFill>
                <a:ea typeface="Arial Unicode MS" pitchFamily="34" charset="-128"/>
                <a:cs typeface="Arial Unicode MS" pitchFamily="34" charset="-128"/>
              </a:rPr>
              <a:t>Note: </a:t>
            </a:r>
            <a:r>
              <a:rPr lang="en-US" sz="1400" kern="0" dirty="0">
                <a:solidFill>
                  <a:sysClr val="windowText" lastClr="000000"/>
                </a:solidFill>
                <a:ea typeface="Arial Unicode MS" pitchFamily="34" charset="-128"/>
                <a:cs typeface="Arial Unicode MS" pitchFamily="34" charset="-128"/>
              </a:rPr>
              <a:t>Please do not click Create Service Sheet</a:t>
            </a:r>
            <a:r>
              <a:rPr lang="en-US" sz="1400" b="1" kern="0" dirty="0">
                <a:solidFill>
                  <a:sysClr val="windowText" lastClr="000000"/>
                </a:solidFill>
                <a:ea typeface="Arial Unicode MS" pitchFamily="34" charset="-128"/>
                <a:cs typeface="Arial Unicode MS" pitchFamily="34" charset="-128"/>
              </a:rPr>
              <a:t> </a:t>
            </a:r>
            <a:r>
              <a:rPr lang="en-US" sz="1400" kern="0" dirty="0">
                <a:solidFill>
                  <a:sysClr val="windowText" lastClr="000000"/>
                </a:solidFill>
                <a:ea typeface="Arial Unicode MS" pitchFamily="34" charset="-128"/>
                <a:cs typeface="Arial Unicode MS" pitchFamily="34" charset="-128"/>
              </a:rPr>
              <a:t>button, you will get the error message </a:t>
            </a:r>
            <a:r>
              <a:rPr lang="en-US" sz="1400" kern="0" dirty="0">
                <a:solidFill>
                  <a:srgbClr val="FF0000"/>
                </a:solidFill>
                <a:ea typeface="Arial Unicode MS" pitchFamily="34" charset="-128"/>
                <a:cs typeface="Arial Unicode MS" pitchFamily="34" charset="-128"/>
              </a:rPr>
              <a:t>!This customer does not accept manually created service entry sheets.</a:t>
            </a:r>
            <a:r>
              <a:rPr lang="en-US" sz="1400" kern="0" dirty="0">
                <a:solidFill>
                  <a:sysClr val="windowText" lastClr="000000"/>
                </a:solidFill>
                <a:ea typeface="Arial Unicode MS" pitchFamily="34" charset="-128"/>
                <a:cs typeface="Arial Unicode MS" pitchFamily="34" charset="-128"/>
              </a:rPr>
              <a:t> Please follow up with your T-Mobile business contact for further assistance.</a:t>
            </a:r>
            <a:endParaRPr lang="en-US" sz="1400" kern="0" dirty="0">
              <a:solidFill>
                <a:sysClr val="windowText" lastClr="000000"/>
              </a:solidFill>
              <a:highlight>
                <a:srgbClr val="FFFF00"/>
              </a:highlight>
              <a:ea typeface="Arial Unicode MS" pitchFamily="34" charset="-128"/>
              <a:cs typeface="Arial Unicode MS" pitchFamily="34" charset="-128"/>
            </a:endParaRPr>
          </a:p>
          <a:p>
            <a:pPr defTabSz="914126" fontAlgn="base">
              <a:spcBef>
                <a:spcPts val="600"/>
              </a:spcBef>
              <a:spcAft>
                <a:spcPct val="0"/>
              </a:spcAft>
              <a:buClr>
                <a:srgbClr val="F0AB00"/>
              </a:buClr>
              <a:buSzPct val="120000"/>
              <a:defRPr/>
            </a:pPr>
            <a:endParaRPr lang="en-US" sz="1400" kern="0" dirty="0">
              <a:solidFill>
                <a:sysClr val="windowText" lastClr="000000"/>
              </a:solidFill>
              <a:ea typeface="Arial Unicode MS" pitchFamily="34" charset="-128"/>
              <a:cs typeface="Arial Unicode MS" pitchFamily="34" charset="-128"/>
            </a:endParaRPr>
          </a:p>
        </p:txBody>
      </p:sp>
      <p:sp>
        <p:nvSpPr>
          <p:cNvPr id="39" name="object 48">
            <a:extLst>
              <a:ext uri="{FF2B5EF4-FFF2-40B4-BE49-F238E27FC236}">
                <a16:creationId xmlns:a16="http://schemas.microsoft.com/office/drawing/2014/main" id="{7CBF1E22-9903-4896-8DF2-30D2281E8874}"/>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sp>
        <p:nvSpPr>
          <p:cNvPr id="20" name="object 31">
            <a:hlinkClick r:id="" action="ppaction://noaction"/>
            <a:extLst>
              <a:ext uri="{FF2B5EF4-FFF2-40B4-BE49-F238E27FC236}">
                <a16:creationId xmlns:a16="http://schemas.microsoft.com/office/drawing/2014/main" id="{08612AC3-3338-4E2E-A60A-3EBF813BC51B}"/>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 action="ppaction://noaction"/>
            <a:extLst>
              <a:ext uri="{FF2B5EF4-FFF2-40B4-BE49-F238E27FC236}">
                <a16:creationId xmlns:a16="http://schemas.microsoft.com/office/drawing/2014/main" id="{4D0AC3B0-E6C0-403A-BFA6-32595A83D278}"/>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 action="ppaction://noaction"/>
            <a:extLst>
              <a:ext uri="{FF2B5EF4-FFF2-40B4-BE49-F238E27FC236}">
                <a16:creationId xmlns:a16="http://schemas.microsoft.com/office/drawing/2014/main" id="{58C1E77B-C2C5-4759-9618-DEB3D0E3A292}"/>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3" name="object 31">
            <a:hlinkClick r:id="" action="ppaction://noaction"/>
            <a:extLst>
              <a:ext uri="{FF2B5EF4-FFF2-40B4-BE49-F238E27FC236}">
                <a16:creationId xmlns:a16="http://schemas.microsoft.com/office/drawing/2014/main" id="{B4AB0B2E-5D02-4383-B933-5BE856AF45F3}"/>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 action="ppaction://noaction"/>
            <a:extLst>
              <a:ext uri="{FF2B5EF4-FFF2-40B4-BE49-F238E27FC236}">
                <a16:creationId xmlns:a16="http://schemas.microsoft.com/office/drawing/2014/main" id="{8D66440D-00A6-475D-BB44-A959D7859E85}"/>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 action="ppaction://noaction"/>
            <a:extLst>
              <a:ext uri="{FF2B5EF4-FFF2-40B4-BE49-F238E27FC236}">
                <a16:creationId xmlns:a16="http://schemas.microsoft.com/office/drawing/2014/main" id="{3005F271-16EC-442A-980D-6AD6970C235B}"/>
              </a:ext>
            </a:extLst>
          </p:cNvPr>
          <p:cNvSpPr txBox="1"/>
          <p:nvPr/>
        </p:nvSpPr>
        <p:spPr>
          <a:xfrm>
            <a:off x="11785579" y="4050478"/>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44" name="object 31">
            <a:hlinkClick r:id="" action="ppaction://noaction"/>
            <a:extLst>
              <a:ext uri="{FF2B5EF4-FFF2-40B4-BE49-F238E27FC236}">
                <a16:creationId xmlns:a16="http://schemas.microsoft.com/office/drawing/2014/main" id="{5457DFB8-764F-4C8A-B107-C5156D05BEB0}"/>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 name="Picture 1">
            <a:extLst>
              <a:ext uri="{FF2B5EF4-FFF2-40B4-BE49-F238E27FC236}">
                <a16:creationId xmlns:a16="http://schemas.microsoft.com/office/drawing/2014/main" id="{D3847F18-C9B1-404F-B851-4BFD0FBF418F}"/>
              </a:ext>
            </a:extLst>
          </p:cNvPr>
          <p:cNvPicPr>
            <a:picLocks noChangeAspect="1"/>
          </p:cNvPicPr>
          <p:nvPr/>
        </p:nvPicPr>
        <p:blipFill>
          <a:blip r:embed="rId2"/>
          <a:stretch>
            <a:fillRect/>
          </a:stretch>
        </p:blipFill>
        <p:spPr>
          <a:xfrm>
            <a:off x="4685348" y="1240737"/>
            <a:ext cx="6810513" cy="2300652"/>
          </a:xfrm>
          <a:prstGeom prst="rect">
            <a:avLst/>
          </a:prstGeom>
        </p:spPr>
      </p:pic>
      <p:pic>
        <p:nvPicPr>
          <p:cNvPr id="3" name="Picture 2">
            <a:extLst>
              <a:ext uri="{FF2B5EF4-FFF2-40B4-BE49-F238E27FC236}">
                <a16:creationId xmlns:a16="http://schemas.microsoft.com/office/drawing/2014/main" id="{FA92966D-9DBD-4782-AED5-3B179FF708F8}"/>
              </a:ext>
            </a:extLst>
          </p:cNvPr>
          <p:cNvPicPr>
            <a:picLocks noChangeAspect="1"/>
          </p:cNvPicPr>
          <p:nvPr/>
        </p:nvPicPr>
        <p:blipFill>
          <a:blip r:embed="rId3"/>
          <a:stretch>
            <a:fillRect/>
          </a:stretch>
        </p:blipFill>
        <p:spPr>
          <a:xfrm>
            <a:off x="5079404" y="3591017"/>
            <a:ext cx="5907820" cy="1476955"/>
          </a:xfrm>
          <a:prstGeom prst="rect">
            <a:avLst/>
          </a:prstGeom>
        </p:spPr>
      </p:pic>
      <p:pic>
        <p:nvPicPr>
          <p:cNvPr id="40" name="Picture 39">
            <a:extLst>
              <a:ext uri="{FF2B5EF4-FFF2-40B4-BE49-F238E27FC236}">
                <a16:creationId xmlns:a16="http://schemas.microsoft.com/office/drawing/2014/main" id="{CE9B3C5E-CDE5-4501-A5BC-76FF8DC02FFE}"/>
              </a:ext>
            </a:extLst>
          </p:cNvPr>
          <p:cNvPicPr>
            <a:picLocks noChangeAspect="1"/>
          </p:cNvPicPr>
          <p:nvPr/>
        </p:nvPicPr>
        <p:blipFill>
          <a:blip r:embed="rId4"/>
          <a:stretch>
            <a:fillRect/>
          </a:stretch>
        </p:blipFill>
        <p:spPr>
          <a:xfrm>
            <a:off x="5040962" y="5162454"/>
            <a:ext cx="6099283" cy="598661"/>
          </a:xfrm>
          <a:prstGeom prst="rect">
            <a:avLst/>
          </a:prstGeom>
        </p:spPr>
      </p:pic>
      <p:sp>
        <p:nvSpPr>
          <p:cNvPr id="41" name="Oval 40">
            <a:extLst>
              <a:ext uri="{FF2B5EF4-FFF2-40B4-BE49-F238E27FC236}">
                <a16:creationId xmlns:a16="http://schemas.microsoft.com/office/drawing/2014/main" id="{23172631-AE68-4D04-808D-662A0C2C8912}"/>
              </a:ext>
            </a:extLst>
          </p:cNvPr>
          <p:cNvSpPr/>
          <p:nvPr/>
        </p:nvSpPr>
        <p:spPr bwMode="gray">
          <a:xfrm>
            <a:off x="5192505" y="1240737"/>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1</a:t>
            </a:r>
          </a:p>
        </p:txBody>
      </p:sp>
      <p:sp>
        <p:nvSpPr>
          <p:cNvPr id="47" name="Oval 46">
            <a:extLst>
              <a:ext uri="{FF2B5EF4-FFF2-40B4-BE49-F238E27FC236}">
                <a16:creationId xmlns:a16="http://schemas.microsoft.com/office/drawing/2014/main" id="{87CB6EC4-C63B-489A-80AA-F813B6BA4787}"/>
              </a:ext>
            </a:extLst>
          </p:cNvPr>
          <p:cNvSpPr/>
          <p:nvPr/>
        </p:nvSpPr>
        <p:spPr bwMode="gray">
          <a:xfrm>
            <a:off x="4593789" y="3038494"/>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48" name="Oval 47">
            <a:extLst>
              <a:ext uri="{FF2B5EF4-FFF2-40B4-BE49-F238E27FC236}">
                <a16:creationId xmlns:a16="http://schemas.microsoft.com/office/drawing/2014/main" id="{A30977B9-3BD1-461C-84A3-7652F2F8C1D1}"/>
              </a:ext>
            </a:extLst>
          </p:cNvPr>
          <p:cNvSpPr/>
          <p:nvPr/>
        </p:nvSpPr>
        <p:spPr bwMode="gray">
          <a:xfrm>
            <a:off x="4579709" y="2281365"/>
            <a:ext cx="999390" cy="213796"/>
          </a:xfrm>
          <a:prstGeom prst="ellipse">
            <a:avLst/>
          </a:prstGeom>
          <a:noFill/>
          <a:ln w="19050" algn="ctr">
            <a:solidFill>
              <a:schemeClr val="accent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endParaRPr lang="en-US" sz="1799" kern="0" dirty="0">
              <a:solidFill>
                <a:sysClr val="windowText" lastClr="000000"/>
              </a:solidFill>
              <a:ea typeface="Arial Unicode MS" pitchFamily="34" charset="-128"/>
              <a:cs typeface="Arial Unicode MS" pitchFamily="34" charset="-128"/>
            </a:endParaRPr>
          </a:p>
        </p:txBody>
      </p:sp>
      <p:cxnSp>
        <p:nvCxnSpPr>
          <p:cNvPr id="49" name="Straight Arrow Connector 48">
            <a:extLst>
              <a:ext uri="{FF2B5EF4-FFF2-40B4-BE49-F238E27FC236}">
                <a16:creationId xmlns:a16="http://schemas.microsoft.com/office/drawing/2014/main" id="{1AB84D9D-4A17-4AC7-B38B-02D7309106A0}"/>
              </a:ext>
            </a:extLst>
          </p:cNvPr>
          <p:cNvCxnSpPr>
            <a:cxnSpLocks/>
          </p:cNvCxnSpPr>
          <p:nvPr/>
        </p:nvCxnSpPr>
        <p:spPr>
          <a:xfrm>
            <a:off x="5099878" y="2495162"/>
            <a:ext cx="265620" cy="1086664"/>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8572AF95-97ED-462A-A5EA-9604471BC4EF}"/>
              </a:ext>
            </a:extLst>
          </p:cNvPr>
          <p:cNvSpPr/>
          <p:nvPr/>
        </p:nvSpPr>
        <p:spPr bwMode="gray">
          <a:xfrm>
            <a:off x="5527695" y="3038494"/>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51" name="Oval 50">
            <a:extLst>
              <a:ext uri="{FF2B5EF4-FFF2-40B4-BE49-F238E27FC236}">
                <a16:creationId xmlns:a16="http://schemas.microsoft.com/office/drawing/2014/main" id="{F76B744E-A97E-47BA-B7C5-47F4BBAD1A2D}"/>
              </a:ext>
            </a:extLst>
          </p:cNvPr>
          <p:cNvSpPr/>
          <p:nvPr/>
        </p:nvSpPr>
        <p:spPr bwMode="gray">
          <a:xfrm>
            <a:off x="6846721" y="2996372"/>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3</a:t>
            </a:r>
          </a:p>
        </p:txBody>
      </p:sp>
      <p:sp>
        <p:nvSpPr>
          <p:cNvPr id="52" name="Oval 51">
            <a:extLst>
              <a:ext uri="{FF2B5EF4-FFF2-40B4-BE49-F238E27FC236}">
                <a16:creationId xmlns:a16="http://schemas.microsoft.com/office/drawing/2014/main" id="{CCF91090-AC20-4AD3-92FB-9E31A762F673}"/>
              </a:ext>
            </a:extLst>
          </p:cNvPr>
          <p:cNvSpPr/>
          <p:nvPr/>
        </p:nvSpPr>
        <p:spPr bwMode="gray">
          <a:xfrm>
            <a:off x="8432744" y="4115698"/>
            <a:ext cx="1301205" cy="213796"/>
          </a:xfrm>
          <a:prstGeom prst="ellipse">
            <a:avLst/>
          </a:prstGeom>
          <a:noFill/>
          <a:ln w="19050" algn="ctr">
            <a:solidFill>
              <a:schemeClr val="accent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endParaRPr lang="en-US" sz="1799" kern="0" dirty="0">
              <a:solidFill>
                <a:sysClr val="windowText" lastClr="000000"/>
              </a:solidFill>
              <a:ea typeface="Arial Unicode MS" pitchFamily="34" charset="-128"/>
              <a:cs typeface="Arial Unicode MS" pitchFamily="34" charset="-128"/>
            </a:endParaRPr>
          </a:p>
        </p:txBody>
      </p:sp>
      <p:sp>
        <p:nvSpPr>
          <p:cNvPr id="53" name="Oval 52">
            <a:extLst>
              <a:ext uri="{FF2B5EF4-FFF2-40B4-BE49-F238E27FC236}">
                <a16:creationId xmlns:a16="http://schemas.microsoft.com/office/drawing/2014/main" id="{92CFAD8B-E4B5-4BD6-83B9-97EBF730F0EB}"/>
              </a:ext>
            </a:extLst>
          </p:cNvPr>
          <p:cNvSpPr/>
          <p:nvPr/>
        </p:nvSpPr>
        <p:spPr bwMode="gray">
          <a:xfrm>
            <a:off x="8106050" y="4115698"/>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b="1" kern="0" dirty="0">
                <a:solidFill>
                  <a:sysClr val="windowText" lastClr="000000"/>
                </a:solidFill>
                <a:ea typeface="Arial Unicode MS" pitchFamily="34" charset="-128"/>
                <a:cs typeface="Arial Unicode MS" pitchFamily="34" charset="-128"/>
              </a:rPr>
              <a:t>1</a:t>
            </a:r>
          </a:p>
        </p:txBody>
      </p:sp>
      <p:sp>
        <p:nvSpPr>
          <p:cNvPr id="54" name="Oval 53">
            <a:extLst>
              <a:ext uri="{FF2B5EF4-FFF2-40B4-BE49-F238E27FC236}">
                <a16:creationId xmlns:a16="http://schemas.microsoft.com/office/drawing/2014/main" id="{E34E0B19-B9CA-4472-ACEE-2B1D9B4B7E68}"/>
              </a:ext>
            </a:extLst>
          </p:cNvPr>
          <p:cNvSpPr/>
          <p:nvPr/>
        </p:nvSpPr>
        <p:spPr bwMode="gray">
          <a:xfrm>
            <a:off x="10272724" y="4609496"/>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b="1" kern="0" dirty="0">
                <a:solidFill>
                  <a:sysClr val="windowText" lastClr="000000"/>
                </a:solidFill>
                <a:ea typeface="Arial Unicode MS" pitchFamily="34" charset="-128"/>
                <a:cs typeface="Arial Unicode MS" pitchFamily="34" charset="-128"/>
              </a:rPr>
              <a:t>1</a:t>
            </a:r>
          </a:p>
        </p:txBody>
      </p:sp>
      <p:sp>
        <p:nvSpPr>
          <p:cNvPr id="55" name="Oval 54">
            <a:extLst>
              <a:ext uri="{FF2B5EF4-FFF2-40B4-BE49-F238E27FC236}">
                <a16:creationId xmlns:a16="http://schemas.microsoft.com/office/drawing/2014/main" id="{284236B7-5276-4759-B08A-194F788E9225}"/>
              </a:ext>
            </a:extLst>
          </p:cNvPr>
          <p:cNvSpPr/>
          <p:nvPr/>
        </p:nvSpPr>
        <p:spPr bwMode="gray">
          <a:xfrm>
            <a:off x="6238797" y="3249308"/>
            <a:ext cx="999390" cy="213796"/>
          </a:xfrm>
          <a:prstGeom prst="ellipse">
            <a:avLst/>
          </a:prstGeom>
          <a:noFill/>
          <a:ln w="19050" algn="ctr">
            <a:solidFill>
              <a:schemeClr val="accent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endParaRPr lang="en-US" sz="1799" kern="0" dirty="0">
              <a:solidFill>
                <a:sysClr val="windowText" lastClr="000000"/>
              </a:solidFill>
              <a:ea typeface="Arial Unicode MS" pitchFamily="34" charset="-128"/>
              <a:cs typeface="Arial Unicode MS" pitchFamily="34" charset="-128"/>
            </a:endParaRPr>
          </a:p>
        </p:txBody>
      </p:sp>
      <p:cxnSp>
        <p:nvCxnSpPr>
          <p:cNvPr id="56" name="Straight Arrow Connector 55">
            <a:extLst>
              <a:ext uri="{FF2B5EF4-FFF2-40B4-BE49-F238E27FC236}">
                <a16:creationId xmlns:a16="http://schemas.microsoft.com/office/drawing/2014/main" id="{7F196A96-60F6-44A3-9B22-714880B8B01A}"/>
              </a:ext>
            </a:extLst>
          </p:cNvPr>
          <p:cNvCxnSpPr>
            <a:cxnSpLocks/>
          </p:cNvCxnSpPr>
          <p:nvPr/>
        </p:nvCxnSpPr>
        <p:spPr>
          <a:xfrm flipH="1">
            <a:off x="6276086" y="3463104"/>
            <a:ext cx="394746" cy="1739787"/>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AD72685E-F699-4531-A560-D20612286068}"/>
              </a:ext>
            </a:extLst>
          </p:cNvPr>
          <p:cNvSpPr/>
          <p:nvPr/>
        </p:nvSpPr>
        <p:spPr bwMode="gray">
          <a:xfrm>
            <a:off x="5808984" y="5015051"/>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3</a:t>
            </a:r>
          </a:p>
        </p:txBody>
      </p:sp>
      <p:pic>
        <p:nvPicPr>
          <p:cNvPr id="4" name="Picture 3">
            <a:extLst>
              <a:ext uri="{FF2B5EF4-FFF2-40B4-BE49-F238E27FC236}">
                <a16:creationId xmlns:a16="http://schemas.microsoft.com/office/drawing/2014/main" id="{0ECD007D-C602-98CB-7763-0CB0DE12F3E0}"/>
              </a:ext>
            </a:extLst>
          </p:cNvPr>
          <p:cNvPicPr>
            <a:picLocks noChangeAspect="1"/>
          </p:cNvPicPr>
          <p:nvPr/>
        </p:nvPicPr>
        <p:blipFill>
          <a:blip r:embed="rId5"/>
          <a:stretch>
            <a:fillRect/>
          </a:stretch>
        </p:blipFill>
        <p:spPr>
          <a:xfrm>
            <a:off x="216213" y="6476817"/>
            <a:ext cx="3974937" cy="274344"/>
          </a:xfrm>
          <a:prstGeom prst="rect">
            <a:avLst/>
          </a:prstGeom>
        </p:spPr>
      </p:pic>
    </p:spTree>
    <p:extLst>
      <p:ext uri="{BB962C8B-B14F-4D97-AF65-F5344CB8AC3E}">
        <p14:creationId xmlns:p14="http://schemas.microsoft.com/office/powerpoint/2010/main" val="2014809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A3BCD-2B68-41DA-B929-D6982FE1E304}"/>
              </a:ext>
            </a:extLst>
          </p:cNvPr>
          <p:cNvSpPr>
            <a:spLocks noGrp="1"/>
          </p:cNvSpPr>
          <p:nvPr>
            <p:ph type="title"/>
          </p:nvPr>
        </p:nvSpPr>
        <p:spPr>
          <a:xfrm>
            <a:off x="505457" y="504764"/>
            <a:ext cx="11183564" cy="369332"/>
          </a:xfrm>
        </p:spPr>
        <p:txBody>
          <a:bodyPr/>
          <a:lstStyle/>
          <a:p>
            <a:r>
              <a:rPr lang="en-US" dirty="0"/>
              <a:t>Display Service Sheet</a:t>
            </a:r>
            <a:endParaRPr lang="en-US" sz="1999" b="0" dirty="0"/>
          </a:p>
        </p:txBody>
      </p:sp>
      <p:sp>
        <p:nvSpPr>
          <p:cNvPr id="6" name="object 48">
            <a:extLst>
              <a:ext uri="{FF2B5EF4-FFF2-40B4-BE49-F238E27FC236}">
                <a16:creationId xmlns:a16="http://schemas.microsoft.com/office/drawing/2014/main" id="{9B647E9A-52E2-435E-B016-ADB1F540E730}"/>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sp>
        <p:nvSpPr>
          <p:cNvPr id="14" name="Text Box 6">
            <a:extLst>
              <a:ext uri="{FF2B5EF4-FFF2-40B4-BE49-F238E27FC236}">
                <a16:creationId xmlns:a16="http://schemas.microsoft.com/office/drawing/2014/main" id="{BD4DE80D-5478-419D-B1E8-11CAE2D462F7}"/>
              </a:ext>
            </a:extLst>
          </p:cNvPr>
          <p:cNvSpPr txBox="1">
            <a:spLocks noChangeArrowheads="1"/>
          </p:cNvSpPr>
          <p:nvPr/>
        </p:nvSpPr>
        <p:spPr bwMode="auto">
          <a:xfrm>
            <a:off x="718697" y="4818929"/>
            <a:ext cx="9877013"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797" indent="-342797" defTabSz="914126" eaLnBrk="1" hangingPunct="1">
              <a:spcBef>
                <a:spcPts val="600"/>
              </a:spcBef>
              <a:buClr>
                <a:srgbClr val="F0AB00"/>
              </a:buClr>
              <a:buSzPct val="120000"/>
              <a:buFont typeface="+mj-lt"/>
              <a:buAutoNum type="arabicPeriod"/>
              <a:defRPr/>
            </a:pPr>
            <a:r>
              <a:rPr lang="en-US" sz="1400" b="1" kern="0" dirty="0">
                <a:solidFill>
                  <a:srgbClr val="000000"/>
                </a:solidFill>
                <a:ea typeface="Arial Unicode MS" pitchFamily="34" charset="-128"/>
                <a:cs typeface="Arial Unicode MS" pitchFamily="34" charset="-128"/>
              </a:rPr>
              <a:t>Click Outbox </a:t>
            </a:r>
            <a:r>
              <a:rPr lang="en-US" sz="1400" kern="0" dirty="0">
                <a:solidFill>
                  <a:srgbClr val="000000"/>
                </a:solidFill>
                <a:ea typeface="Arial Unicode MS" pitchFamily="34" charset="-128"/>
                <a:cs typeface="Arial Unicode MS" pitchFamily="34" charset="-128"/>
              </a:rPr>
              <a:t>and select </a:t>
            </a:r>
            <a:r>
              <a:rPr lang="en-US" sz="1400" b="1" kern="0" dirty="0">
                <a:solidFill>
                  <a:srgbClr val="000000"/>
                </a:solidFill>
                <a:ea typeface="Arial Unicode MS" pitchFamily="34" charset="-128"/>
                <a:cs typeface="Arial Unicode MS" pitchFamily="34" charset="-128"/>
              </a:rPr>
              <a:t>Service Sheets </a:t>
            </a:r>
            <a:r>
              <a:rPr lang="en-US" sz="1400" dirty="0"/>
              <a:t>from the dropdown menu.</a:t>
            </a:r>
            <a:endParaRPr lang="en-US" sz="1400" kern="0" dirty="0">
              <a:solidFill>
                <a:srgbClr val="000000"/>
              </a:solidFill>
              <a:ea typeface="Arial Unicode MS" pitchFamily="34" charset="-128"/>
              <a:cs typeface="Arial Unicode MS" pitchFamily="34" charset="-128"/>
            </a:endParaRPr>
          </a:p>
          <a:p>
            <a:pPr marL="342797" indent="-342797" defTabSz="914126" eaLnBrk="1" hangingPunct="1">
              <a:spcBef>
                <a:spcPts val="600"/>
              </a:spcBef>
              <a:buClr>
                <a:srgbClr val="F0AB00"/>
              </a:buClr>
              <a:buSzPct val="120000"/>
              <a:buFont typeface="+mj-lt"/>
              <a:buAutoNum type="arabicPeriod"/>
              <a:defRPr/>
            </a:pPr>
            <a:r>
              <a:rPr lang="en-US" sz="1400" b="1" kern="0" dirty="0">
                <a:solidFill>
                  <a:srgbClr val="000000"/>
                </a:solidFill>
                <a:latin typeface="Arial" pitchFamily="34" charset="0"/>
                <a:cs typeface="Arial" pitchFamily="34" charset="0"/>
              </a:rPr>
              <a:t>Select </a:t>
            </a:r>
            <a:r>
              <a:rPr lang="en-US" sz="1400" kern="0" dirty="0">
                <a:solidFill>
                  <a:srgbClr val="000000"/>
                </a:solidFill>
                <a:latin typeface="Arial" pitchFamily="34" charset="0"/>
                <a:cs typeface="Arial" pitchFamily="34" charset="0"/>
              </a:rPr>
              <a:t>the checkbox next to the approved Service Sheet </a:t>
            </a:r>
            <a:r>
              <a:rPr lang="en-US" sz="1400" b="1" kern="0" dirty="0">
                <a:solidFill>
                  <a:srgbClr val="000000"/>
                </a:solidFill>
                <a:latin typeface="Arial" pitchFamily="34" charset="0"/>
                <a:cs typeface="Arial" pitchFamily="34" charset="0"/>
              </a:rPr>
              <a:t>OR</a:t>
            </a:r>
            <a:r>
              <a:rPr lang="en-US" sz="1400" kern="0" dirty="0">
                <a:solidFill>
                  <a:srgbClr val="000000"/>
                </a:solidFill>
                <a:latin typeface="Arial" pitchFamily="34" charset="0"/>
                <a:cs typeface="Arial" pitchFamily="34" charset="0"/>
              </a:rPr>
              <a:t> click the </a:t>
            </a:r>
            <a:r>
              <a:rPr lang="en-US" sz="1400" b="1" kern="0" dirty="0">
                <a:solidFill>
                  <a:srgbClr val="000000"/>
                </a:solidFill>
                <a:latin typeface="Arial" pitchFamily="34" charset="0"/>
                <a:cs typeface="Arial" pitchFamily="34" charset="0"/>
              </a:rPr>
              <a:t>Service Sheet #</a:t>
            </a:r>
            <a:r>
              <a:rPr lang="en-US" sz="1400" kern="0" dirty="0">
                <a:solidFill>
                  <a:srgbClr val="000000"/>
                </a:solidFill>
                <a:latin typeface="Arial" pitchFamily="34" charset="0"/>
                <a:cs typeface="Arial" pitchFamily="34" charset="0"/>
              </a:rPr>
              <a:t> to open the Service Sheet for review.</a:t>
            </a:r>
            <a:endParaRPr lang="en-US" sz="1400" kern="0" dirty="0">
              <a:solidFill>
                <a:srgbClr val="000000"/>
              </a:solidFill>
              <a:cs typeface="Arial" pitchFamily="34" charset="0"/>
            </a:endParaRPr>
          </a:p>
        </p:txBody>
      </p:sp>
      <p:sp>
        <p:nvSpPr>
          <p:cNvPr id="19" name="object 31">
            <a:hlinkClick r:id="rId2" action="ppaction://hlinksldjump"/>
            <a:extLst>
              <a:ext uri="{FF2B5EF4-FFF2-40B4-BE49-F238E27FC236}">
                <a16:creationId xmlns:a16="http://schemas.microsoft.com/office/drawing/2014/main" id="{B458A7A1-9438-42C3-97EB-F3C64F87637C}"/>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3" action="ppaction://hlinksldjump"/>
            <a:extLst>
              <a:ext uri="{FF2B5EF4-FFF2-40B4-BE49-F238E27FC236}">
                <a16:creationId xmlns:a16="http://schemas.microsoft.com/office/drawing/2014/main" id="{C42DDBB2-0CFD-4AAA-93F8-0A07B038A17D}"/>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4" action="ppaction://hlinksldjump"/>
            <a:extLst>
              <a:ext uri="{FF2B5EF4-FFF2-40B4-BE49-F238E27FC236}">
                <a16:creationId xmlns:a16="http://schemas.microsoft.com/office/drawing/2014/main" id="{168AAB74-1F5B-4A96-8D34-9D5E8FA98CEB}"/>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2" name="object 31">
            <a:hlinkClick r:id="rId5" action="ppaction://hlinksldjump"/>
            <a:extLst>
              <a:ext uri="{FF2B5EF4-FFF2-40B4-BE49-F238E27FC236}">
                <a16:creationId xmlns:a16="http://schemas.microsoft.com/office/drawing/2014/main" id="{B8471093-251F-4713-AB05-48E6ED493EAE}"/>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3" name="object 31">
            <a:hlinkClick r:id="rId6" action="ppaction://hlinksldjump"/>
            <a:extLst>
              <a:ext uri="{FF2B5EF4-FFF2-40B4-BE49-F238E27FC236}">
                <a16:creationId xmlns:a16="http://schemas.microsoft.com/office/drawing/2014/main" id="{8ACB7B4A-7BCD-4678-9E80-6FEC6F8F83C2}"/>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4" name="object 31">
            <a:hlinkClick r:id="rId7" action="ppaction://hlinksldjump"/>
            <a:extLst>
              <a:ext uri="{FF2B5EF4-FFF2-40B4-BE49-F238E27FC236}">
                <a16:creationId xmlns:a16="http://schemas.microsoft.com/office/drawing/2014/main" id="{4E2711E7-1448-4E33-8F06-6B28BA3A439D}"/>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5" name="object 31">
            <a:hlinkClick r:id="rId8" action="ppaction://hlinksldjump"/>
            <a:extLst>
              <a:ext uri="{FF2B5EF4-FFF2-40B4-BE49-F238E27FC236}">
                <a16:creationId xmlns:a16="http://schemas.microsoft.com/office/drawing/2014/main" id="{03EADC92-C13D-4C6C-926D-F273380F6207}"/>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4E04CF95-35D9-41C0-874C-4A2306A031AD}"/>
              </a:ext>
            </a:extLst>
          </p:cNvPr>
          <p:cNvPicPr>
            <a:picLocks noChangeAspect="1"/>
          </p:cNvPicPr>
          <p:nvPr/>
        </p:nvPicPr>
        <p:blipFill>
          <a:blip r:embed="rId9"/>
          <a:stretch>
            <a:fillRect/>
          </a:stretch>
        </p:blipFill>
        <p:spPr>
          <a:xfrm>
            <a:off x="962108" y="1079578"/>
            <a:ext cx="9877013" cy="3586693"/>
          </a:xfrm>
          <a:prstGeom prst="rect">
            <a:avLst/>
          </a:prstGeom>
        </p:spPr>
      </p:pic>
      <p:sp>
        <p:nvSpPr>
          <p:cNvPr id="26" name="Oval 25">
            <a:extLst>
              <a:ext uri="{FF2B5EF4-FFF2-40B4-BE49-F238E27FC236}">
                <a16:creationId xmlns:a16="http://schemas.microsoft.com/office/drawing/2014/main" id="{05890F34-2219-4466-ADC2-0BCE2A4D70C1}"/>
              </a:ext>
            </a:extLst>
          </p:cNvPr>
          <p:cNvSpPr/>
          <p:nvPr/>
        </p:nvSpPr>
        <p:spPr bwMode="gray">
          <a:xfrm>
            <a:off x="2655610" y="2316648"/>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1</a:t>
            </a:r>
          </a:p>
        </p:txBody>
      </p:sp>
      <p:sp>
        <p:nvSpPr>
          <p:cNvPr id="27" name="Oval 26">
            <a:extLst>
              <a:ext uri="{FF2B5EF4-FFF2-40B4-BE49-F238E27FC236}">
                <a16:creationId xmlns:a16="http://schemas.microsoft.com/office/drawing/2014/main" id="{58F89A94-0737-4BF9-A93C-CEC6EC981B7F}"/>
              </a:ext>
            </a:extLst>
          </p:cNvPr>
          <p:cNvSpPr/>
          <p:nvPr/>
        </p:nvSpPr>
        <p:spPr bwMode="gray">
          <a:xfrm>
            <a:off x="2435400" y="1343130"/>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1</a:t>
            </a:r>
          </a:p>
        </p:txBody>
      </p:sp>
      <p:sp>
        <p:nvSpPr>
          <p:cNvPr id="28" name="Oval 27">
            <a:extLst>
              <a:ext uri="{FF2B5EF4-FFF2-40B4-BE49-F238E27FC236}">
                <a16:creationId xmlns:a16="http://schemas.microsoft.com/office/drawing/2014/main" id="{EC70482D-D10B-40A2-AA63-546D1EEEE451}"/>
              </a:ext>
            </a:extLst>
          </p:cNvPr>
          <p:cNvSpPr/>
          <p:nvPr/>
        </p:nvSpPr>
        <p:spPr bwMode="gray">
          <a:xfrm>
            <a:off x="964673" y="3581826"/>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pic>
        <p:nvPicPr>
          <p:cNvPr id="4" name="Picture 3">
            <a:extLst>
              <a:ext uri="{FF2B5EF4-FFF2-40B4-BE49-F238E27FC236}">
                <a16:creationId xmlns:a16="http://schemas.microsoft.com/office/drawing/2014/main" id="{8F4E35A1-7074-51DC-14F7-9081CA3CAC3A}"/>
              </a:ext>
            </a:extLst>
          </p:cNvPr>
          <p:cNvPicPr>
            <a:picLocks noChangeAspect="1"/>
          </p:cNvPicPr>
          <p:nvPr/>
        </p:nvPicPr>
        <p:blipFill>
          <a:blip r:embed="rId10"/>
          <a:stretch>
            <a:fillRect/>
          </a:stretch>
        </p:blipFill>
        <p:spPr>
          <a:xfrm>
            <a:off x="216213" y="6436834"/>
            <a:ext cx="3974937" cy="274344"/>
          </a:xfrm>
          <a:prstGeom prst="rect">
            <a:avLst/>
          </a:prstGeom>
        </p:spPr>
      </p:pic>
    </p:spTree>
    <p:extLst>
      <p:ext uri="{BB962C8B-B14F-4D97-AF65-F5344CB8AC3E}">
        <p14:creationId xmlns:p14="http://schemas.microsoft.com/office/powerpoint/2010/main" val="33328252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B03EC14-FC94-4BA1-93AE-2BF8C3C9BE54}"/>
              </a:ext>
            </a:extLst>
          </p:cNvPr>
          <p:cNvSpPr>
            <a:spLocks noGrp="1"/>
          </p:cNvSpPr>
          <p:nvPr>
            <p:ph type="title"/>
          </p:nvPr>
        </p:nvSpPr>
        <p:spPr>
          <a:xfrm>
            <a:off x="505457" y="504762"/>
            <a:ext cx="11183564" cy="369364"/>
          </a:xfrm>
        </p:spPr>
        <p:txBody>
          <a:bodyPr/>
          <a:lstStyle/>
          <a:p>
            <a:r>
              <a:rPr lang="en-US" dirty="0"/>
              <a:t>Check Service Sheet Status</a:t>
            </a:r>
          </a:p>
        </p:txBody>
      </p:sp>
      <p:sp>
        <p:nvSpPr>
          <p:cNvPr id="16" name="TextBox 15">
            <a:extLst>
              <a:ext uri="{FF2B5EF4-FFF2-40B4-BE49-F238E27FC236}">
                <a16:creationId xmlns:a16="http://schemas.microsoft.com/office/drawing/2014/main" id="{275A0D96-D5E6-47B9-9933-014B492C3A5A}"/>
              </a:ext>
            </a:extLst>
          </p:cNvPr>
          <p:cNvSpPr txBox="1"/>
          <p:nvPr/>
        </p:nvSpPr>
        <p:spPr>
          <a:xfrm>
            <a:off x="505457" y="1437564"/>
            <a:ext cx="2950060" cy="2092881"/>
          </a:xfrm>
          <a:prstGeom prst="rect">
            <a:avLst/>
          </a:prstGeom>
          <a:noFill/>
        </p:spPr>
        <p:txBody>
          <a:bodyPr wrap="square" lIns="0" tIns="0" rIns="0" bIns="0" rtlCol="0">
            <a:spAutoFit/>
          </a:bodyPr>
          <a:lstStyle/>
          <a:p>
            <a:pPr marL="342797" indent="-342797" defTabSz="914126" fontAlgn="base">
              <a:spcBef>
                <a:spcPts val="600"/>
              </a:spcBef>
              <a:spcAft>
                <a:spcPct val="0"/>
              </a:spcAft>
              <a:buClr>
                <a:srgbClr val="F0AB00"/>
              </a:buClr>
              <a:buSzPct val="120000"/>
              <a:buFont typeface="+mj-lt"/>
              <a:buAutoNum type="arabicPeriod"/>
              <a:defRPr/>
            </a:pPr>
            <a:r>
              <a:rPr lang="en-US" sz="1400" b="1" kern="0" dirty="0">
                <a:solidFill>
                  <a:sysClr val="windowText" lastClr="000000"/>
                </a:solidFill>
                <a:ea typeface="Arial Unicode MS" pitchFamily="34" charset="-128"/>
                <a:cs typeface="Arial Unicode MS" pitchFamily="34" charset="-128"/>
              </a:rPr>
              <a:t>Click Outbox </a:t>
            </a:r>
            <a:r>
              <a:rPr lang="en-US" sz="1400" kern="0" dirty="0">
                <a:solidFill>
                  <a:sysClr val="windowText" lastClr="000000"/>
                </a:solidFill>
                <a:ea typeface="Arial Unicode MS" pitchFamily="34" charset="-128"/>
                <a:cs typeface="Arial Unicode MS" pitchFamily="34" charset="-128"/>
              </a:rPr>
              <a:t>and select </a:t>
            </a:r>
            <a:r>
              <a:rPr lang="en-US" sz="1400" b="1" kern="0" dirty="0">
                <a:solidFill>
                  <a:sysClr val="windowText" lastClr="000000"/>
                </a:solidFill>
                <a:ea typeface="Arial Unicode MS" pitchFamily="34" charset="-128"/>
                <a:cs typeface="Arial Unicode MS" pitchFamily="34" charset="-128"/>
              </a:rPr>
              <a:t>Service Sheets </a:t>
            </a:r>
            <a:r>
              <a:rPr lang="en-US" sz="1400" dirty="0"/>
              <a:t>from the dropdown menu.</a:t>
            </a:r>
            <a:endParaRPr lang="en-US" sz="1400" kern="0" dirty="0">
              <a:solidFill>
                <a:sysClr val="windowText" lastClr="000000"/>
              </a:solidFill>
              <a:ea typeface="Arial Unicode MS" pitchFamily="34" charset="-128"/>
              <a:cs typeface="Arial Unicode MS" pitchFamily="34" charset="-128"/>
            </a:endParaRPr>
          </a:p>
          <a:p>
            <a:pPr marL="342797" indent="-342797" defTabSz="914126" fontAlgn="base">
              <a:spcBef>
                <a:spcPts val="600"/>
              </a:spcBef>
              <a:spcAft>
                <a:spcPct val="0"/>
              </a:spcAft>
              <a:buClr>
                <a:srgbClr val="F0AB00"/>
              </a:buClr>
              <a:buSzPct val="120000"/>
              <a:buFont typeface="+mj-lt"/>
              <a:buAutoNum type="arabicPeriod"/>
              <a:defRPr/>
            </a:pPr>
            <a:r>
              <a:rPr lang="en-US" sz="1400" b="1" kern="0" dirty="0">
                <a:solidFill>
                  <a:sysClr val="windowText" lastClr="000000"/>
                </a:solidFill>
                <a:ea typeface="Arial Unicode MS" pitchFamily="34" charset="-128"/>
                <a:cs typeface="Arial Unicode MS" pitchFamily="34" charset="-128"/>
              </a:rPr>
              <a:t>Routing</a:t>
            </a:r>
            <a:r>
              <a:rPr lang="en-US" sz="1400" kern="0" dirty="0">
                <a:solidFill>
                  <a:sysClr val="windowText" lastClr="000000"/>
                </a:solidFill>
                <a:ea typeface="Arial Unicode MS" pitchFamily="34" charset="-128"/>
                <a:cs typeface="Arial Unicode MS" pitchFamily="34" charset="-128"/>
              </a:rPr>
              <a:t> and </a:t>
            </a:r>
            <a:r>
              <a:rPr lang="en-US" sz="1400" b="1" kern="0" dirty="0">
                <a:solidFill>
                  <a:sysClr val="windowText" lastClr="000000"/>
                </a:solidFill>
                <a:ea typeface="Arial Unicode MS" pitchFamily="34" charset="-128"/>
                <a:cs typeface="Arial Unicode MS" pitchFamily="34" charset="-128"/>
              </a:rPr>
              <a:t>Approval Status </a:t>
            </a:r>
            <a:r>
              <a:rPr lang="en-US" sz="1400" kern="0" dirty="0">
                <a:solidFill>
                  <a:sysClr val="windowText" lastClr="000000"/>
                </a:solidFill>
                <a:ea typeface="Arial Unicode MS" pitchFamily="34" charset="-128"/>
                <a:cs typeface="Arial Unicode MS" pitchFamily="34" charset="-128"/>
              </a:rPr>
              <a:t>will be visible on each line.</a:t>
            </a:r>
          </a:p>
          <a:p>
            <a:pPr marL="342797" indent="-342797" defTabSz="914126" fontAlgn="base">
              <a:spcBef>
                <a:spcPts val="600"/>
              </a:spcBef>
              <a:spcAft>
                <a:spcPct val="0"/>
              </a:spcAft>
              <a:buClr>
                <a:srgbClr val="F0AB00"/>
              </a:buClr>
              <a:buSzPct val="120000"/>
              <a:buFont typeface="+mj-lt"/>
              <a:buAutoNum type="arabicPeriod"/>
              <a:defRPr/>
            </a:pPr>
            <a:r>
              <a:rPr lang="en-US" sz="1400" b="1" kern="0" dirty="0">
                <a:solidFill>
                  <a:sysClr val="windowText" lastClr="000000"/>
                </a:solidFill>
                <a:ea typeface="Arial Unicode MS" pitchFamily="34" charset="-128"/>
                <a:cs typeface="Arial Unicode MS" pitchFamily="34" charset="-128"/>
              </a:rPr>
              <a:t>If a Service Sheet is rejected or failed</a:t>
            </a:r>
            <a:r>
              <a:rPr lang="en-US" sz="1400" kern="0" dirty="0">
                <a:solidFill>
                  <a:sysClr val="windowText" lastClr="000000"/>
                </a:solidFill>
                <a:ea typeface="Arial Unicode MS" pitchFamily="34" charset="-128"/>
                <a:cs typeface="Arial Unicode MS" pitchFamily="34" charset="-128"/>
              </a:rPr>
              <a:t>, view the reason by opening the Service Sheet and clicking the </a:t>
            </a:r>
            <a:r>
              <a:rPr lang="en-US" sz="1400" b="1" kern="0" dirty="0">
                <a:solidFill>
                  <a:sysClr val="windowText" lastClr="000000"/>
                </a:solidFill>
                <a:ea typeface="Arial Unicode MS" pitchFamily="34" charset="-128"/>
                <a:cs typeface="Arial Unicode MS" pitchFamily="34" charset="-128"/>
              </a:rPr>
              <a:t>History </a:t>
            </a:r>
            <a:r>
              <a:rPr lang="en-US" sz="1400" kern="0" dirty="0">
                <a:solidFill>
                  <a:sysClr val="windowText" lastClr="000000"/>
                </a:solidFill>
                <a:ea typeface="Arial Unicode MS" pitchFamily="34" charset="-128"/>
                <a:cs typeface="Arial Unicode MS" pitchFamily="34" charset="-128"/>
              </a:rPr>
              <a:t>Tab.</a:t>
            </a:r>
          </a:p>
        </p:txBody>
      </p:sp>
      <p:sp>
        <p:nvSpPr>
          <p:cNvPr id="36" name="object 48">
            <a:extLst>
              <a:ext uri="{FF2B5EF4-FFF2-40B4-BE49-F238E27FC236}">
                <a16:creationId xmlns:a16="http://schemas.microsoft.com/office/drawing/2014/main" id="{F9D7678F-7756-4BD2-954F-C32AE06E12C3}"/>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sp>
        <p:nvSpPr>
          <p:cNvPr id="25" name="object 31">
            <a:hlinkClick r:id="rId2" action="ppaction://hlinksldjump"/>
            <a:extLst>
              <a:ext uri="{FF2B5EF4-FFF2-40B4-BE49-F238E27FC236}">
                <a16:creationId xmlns:a16="http://schemas.microsoft.com/office/drawing/2014/main" id="{2AD7683A-4495-4599-B67B-D32505B320EB}"/>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41" name="object 29">
            <a:hlinkClick r:id="rId3" action="ppaction://hlinksldjump"/>
            <a:extLst>
              <a:ext uri="{FF2B5EF4-FFF2-40B4-BE49-F238E27FC236}">
                <a16:creationId xmlns:a16="http://schemas.microsoft.com/office/drawing/2014/main" id="{18BB8598-C5C1-4E50-8107-87D1C5346874}"/>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42" name="object 31">
            <a:hlinkClick r:id="rId4" action="ppaction://hlinksldjump"/>
            <a:extLst>
              <a:ext uri="{FF2B5EF4-FFF2-40B4-BE49-F238E27FC236}">
                <a16:creationId xmlns:a16="http://schemas.microsoft.com/office/drawing/2014/main" id="{7D12BC5E-23F3-4582-9011-CE132C284480}"/>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43" name="object 31">
            <a:hlinkClick r:id="rId5" action="ppaction://hlinksldjump"/>
            <a:extLst>
              <a:ext uri="{FF2B5EF4-FFF2-40B4-BE49-F238E27FC236}">
                <a16:creationId xmlns:a16="http://schemas.microsoft.com/office/drawing/2014/main" id="{2C97E603-69D2-42FE-8726-E4FDAF5463E4}"/>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44" name="object 31">
            <a:hlinkClick r:id="rId6" action="ppaction://hlinksldjump"/>
            <a:extLst>
              <a:ext uri="{FF2B5EF4-FFF2-40B4-BE49-F238E27FC236}">
                <a16:creationId xmlns:a16="http://schemas.microsoft.com/office/drawing/2014/main" id="{EA37BD84-EF41-464C-AE0F-3BC9E79B996D}"/>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45" name="object 31">
            <a:hlinkClick r:id="rId7" action="ppaction://hlinksldjump"/>
            <a:extLst>
              <a:ext uri="{FF2B5EF4-FFF2-40B4-BE49-F238E27FC236}">
                <a16:creationId xmlns:a16="http://schemas.microsoft.com/office/drawing/2014/main" id="{EFDE941D-975B-40D2-AA9A-6A28DF69DA8E}"/>
              </a:ext>
            </a:extLst>
          </p:cNvPr>
          <p:cNvSpPr txBox="1"/>
          <p:nvPr/>
        </p:nvSpPr>
        <p:spPr>
          <a:xfrm>
            <a:off x="11785579" y="4050478"/>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46" name="object 31">
            <a:hlinkClick r:id="rId8" action="ppaction://hlinksldjump"/>
            <a:extLst>
              <a:ext uri="{FF2B5EF4-FFF2-40B4-BE49-F238E27FC236}">
                <a16:creationId xmlns:a16="http://schemas.microsoft.com/office/drawing/2014/main" id="{9A65C9B4-D1B5-4690-B0A0-A6FEED04F588}"/>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3" name="Picture 32">
            <a:extLst>
              <a:ext uri="{FF2B5EF4-FFF2-40B4-BE49-F238E27FC236}">
                <a16:creationId xmlns:a16="http://schemas.microsoft.com/office/drawing/2014/main" id="{F7FCA1BF-7CEE-4360-803A-3011C140718B}"/>
              </a:ext>
            </a:extLst>
          </p:cNvPr>
          <p:cNvPicPr>
            <a:picLocks noChangeAspect="1"/>
          </p:cNvPicPr>
          <p:nvPr/>
        </p:nvPicPr>
        <p:blipFill>
          <a:blip r:embed="rId9"/>
          <a:stretch>
            <a:fillRect/>
          </a:stretch>
        </p:blipFill>
        <p:spPr>
          <a:xfrm>
            <a:off x="3836857" y="1407989"/>
            <a:ext cx="7493805" cy="2721266"/>
          </a:xfrm>
          <a:prstGeom prst="rect">
            <a:avLst/>
          </a:prstGeom>
        </p:spPr>
      </p:pic>
      <p:sp>
        <p:nvSpPr>
          <p:cNvPr id="34" name="Oval 33">
            <a:extLst>
              <a:ext uri="{FF2B5EF4-FFF2-40B4-BE49-F238E27FC236}">
                <a16:creationId xmlns:a16="http://schemas.microsoft.com/office/drawing/2014/main" id="{304F301B-9B20-4A7F-AA6C-03B3A757D28D}"/>
              </a:ext>
            </a:extLst>
          </p:cNvPr>
          <p:cNvSpPr/>
          <p:nvPr/>
        </p:nvSpPr>
        <p:spPr bwMode="gray">
          <a:xfrm>
            <a:off x="5121728" y="2310516"/>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1</a:t>
            </a:r>
          </a:p>
        </p:txBody>
      </p:sp>
      <p:sp>
        <p:nvSpPr>
          <p:cNvPr id="35" name="Oval 34">
            <a:extLst>
              <a:ext uri="{FF2B5EF4-FFF2-40B4-BE49-F238E27FC236}">
                <a16:creationId xmlns:a16="http://schemas.microsoft.com/office/drawing/2014/main" id="{3E57A071-F8D8-43BA-9878-9507F4D1C6C5}"/>
              </a:ext>
            </a:extLst>
          </p:cNvPr>
          <p:cNvSpPr/>
          <p:nvPr/>
        </p:nvSpPr>
        <p:spPr bwMode="gray">
          <a:xfrm>
            <a:off x="5011623" y="1595231"/>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1</a:t>
            </a:r>
          </a:p>
        </p:txBody>
      </p:sp>
      <p:sp>
        <p:nvSpPr>
          <p:cNvPr id="37" name="Oval 36">
            <a:extLst>
              <a:ext uri="{FF2B5EF4-FFF2-40B4-BE49-F238E27FC236}">
                <a16:creationId xmlns:a16="http://schemas.microsoft.com/office/drawing/2014/main" id="{A7D8B9FB-A0FE-48AD-AAC7-42B4C7D06849}"/>
              </a:ext>
            </a:extLst>
          </p:cNvPr>
          <p:cNvSpPr/>
          <p:nvPr/>
        </p:nvSpPr>
        <p:spPr bwMode="gray">
          <a:xfrm>
            <a:off x="10641410" y="2484004"/>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38" name="Oval 37">
            <a:extLst>
              <a:ext uri="{FF2B5EF4-FFF2-40B4-BE49-F238E27FC236}">
                <a16:creationId xmlns:a16="http://schemas.microsoft.com/office/drawing/2014/main" id="{622980C4-FEB1-4AEB-92E8-4DFF2EF5FE65}"/>
              </a:ext>
            </a:extLst>
          </p:cNvPr>
          <p:cNvSpPr/>
          <p:nvPr/>
        </p:nvSpPr>
        <p:spPr bwMode="gray">
          <a:xfrm>
            <a:off x="10421200" y="3209982"/>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3</a:t>
            </a:r>
          </a:p>
        </p:txBody>
      </p:sp>
      <p:grpSp>
        <p:nvGrpSpPr>
          <p:cNvPr id="39" name="Group 38">
            <a:extLst>
              <a:ext uri="{FF2B5EF4-FFF2-40B4-BE49-F238E27FC236}">
                <a16:creationId xmlns:a16="http://schemas.microsoft.com/office/drawing/2014/main" id="{3FD3A4CC-D5D0-4190-8A0E-7380819918F4}"/>
              </a:ext>
            </a:extLst>
          </p:cNvPr>
          <p:cNvGrpSpPr/>
          <p:nvPr/>
        </p:nvGrpSpPr>
        <p:grpSpPr>
          <a:xfrm>
            <a:off x="7317028" y="4064398"/>
            <a:ext cx="2870318" cy="2006501"/>
            <a:chOff x="5014660" y="4122403"/>
            <a:chExt cx="2871065" cy="2007024"/>
          </a:xfrm>
        </p:grpSpPr>
        <p:pic>
          <p:nvPicPr>
            <p:cNvPr id="40" name="Picture 39">
              <a:extLst>
                <a:ext uri="{FF2B5EF4-FFF2-40B4-BE49-F238E27FC236}">
                  <a16:creationId xmlns:a16="http://schemas.microsoft.com/office/drawing/2014/main" id="{E4E50B2D-F3A5-4DAE-8D72-E62A951A53B9}"/>
                </a:ext>
              </a:extLst>
            </p:cNvPr>
            <p:cNvPicPr>
              <a:picLocks noChangeAspect="1"/>
            </p:cNvPicPr>
            <p:nvPr/>
          </p:nvPicPr>
          <p:blipFill>
            <a:blip r:embed="rId10"/>
            <a:stretch>
              <a:fillRect/>
            </a:stretch>
          </p:blipFill>
          <p:spPr>
            <a:xfrm>
              <a:off x="5014660" y="4122403"/>
              <a:ext cx="2871065" cy="2007024"/>
            </a:xfrm>
            <a:prstGeom prst="rect">
              <a:avLst/>
            </a:prstGeom>
            <a:ln>
              <a:solidFill>
                <a:schemeClr val="tx1"/>
              </a:solidFill>
            </a:ln>
          </p:spPr>
        </p:pic>
        <p:sp>
          <p:nvSpPr>
            <p:cNvPr id="47" name="Rectangle 46">
              <a:extLst>
                <a:ext uri="{FF2B5EF4-FFF2-40B4-BE49-F238E27FC236}">
                  <a16:creationId xmlns:a16="http://schemas.microsoft.com/office/drawing/2014/main" id="{7EA19EB1-F431-4ACC-BE49-36F4A2BF3AB1}"/>
                </a:ext>
              </a:extLst>
            </p:cNvPr>
            <p:cNvSpPr/>
            <p:nvPr/>
          </p:nvSpPr>
          <p:spPr bwMode="gray">
            <a:xfrm>
              <a:off x="5971216" y="4194815"/>
              <a:ext cx="1252253" cy="197386"/>
            </a:xfrm>
            <a:prstGeom prst="rect">
              <a:avLst/>
            </a:prstGeom>
            <a:solidFill>
              <a:schemeClr val="bg1"/>
            </a:solidFill>
            <a:ln w="635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2099" kern="0" dirty="0">
                <a:solidFill>
                  <a:srgbClr val="000000"/>
                </a:solidFill>
                <a:ea typeface="Arial Unicode MS" pitchFamily="34" charset="-128"/>
                <a:cs typeface="Arial Unicode MS" pitchFamily="34" charset="-128"/>
              </a:endParaRPr>
            </a:p>
          </p:txBody>
        </p:sp>
      </p:grpSp>
      <p:cxnSp>
        <p:nvCxnSpPr>
          <p:cNvPr id="48" name="Straight Arrow Connector 47">
            <a:extLst>
              <a:ext uri="{FF2B5EF4-FFF2-40B4-BE49-F238E27FC236}">
                <a16:creationId xmlns:a16="http://schemas.microsoft.com/office/drawing/2014/main" id="{FF66E3BA-93D7-4535-823F-81421A35D346}"/>
              </a:ext>
            </a:extLst>
          </p:cNvPr>
          <p:cNvCxnSpPr>
            <a:stCxn id="38" idx="3"/>
          </p:cNvCxnSpPr>
          <p:nvPr/>
        </p:nvCxnSpPr>
        <p:spPr>
          <a:xfrm flipH="1">
            <a:off x="8518749" y="3396925"/>
            <a:ext cx="1934701" cy="1483780"/>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9F79D6C-91A8-A751-4078-F103F246A0C4}"/>
              </a:ext>
            </a:extLst>
          </p:cNvPr>
          <p:cNvPicPr>
            <a:picLocks noChangeAspect="1"/>
          </p:cNvPicPr>
          <p:nvPr/>
        </p:nvPicPr>
        <p:blipFill>
          <a:blip r:embed="rId11"/>
          <a:stretch>
            <a:fillRect/>
          </a:stretch>
        </p:blipFill>
        <p:spPr>
          <a:xfrm>
            <a:off x="0" y="6539017"/>
            <a:ext cx="3974937" cy="274344"/>
          </a:xfrm>
          <a:prstGeom prst="rect">
            <a:avLst/>
          </a:prstGeom>
        </p:spPr>
      </p:pic>
    </p:spTree>
    <p:extLst>
      <p:ext uri="{BB962C8B-B14F-4D97-AF65-F5344CB8AC3E}">
        <p14:creationId xmlns:p14="http://schemas.microsoft.com/office/powerpoint/2010/main" val="27493286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369460"/>
          </a:xfrm>
        </p:spPr>
        <p:txBody>
          <a:bodyPr/>
          <a:lstStyle/>
          <a:p>
            <a:r>
              <a:rPr lang="en-US" dirty="0"/>
              <a:t>Section 5: Invoice Methods</a:t>
            </a:r>
          </a:p>
        </p:txBody>
      </p:sp>
      <p:sp>
        <p:nvSpPr>
          <p:cNvPr id="11" name="Freeform 3">
            <a:hlinkClick r:id="rId2" action="ppaction://hlinksldjump"/>
            <a:extLst>
              <a:ext uri="{FF2B5EF4-FFF2-40B4-BE49-F238E27FC236}">
                <a16:creationId xmlns:a16="http://schemas.microsoft.com/office/drawing/2014/main" id="{4ACA55C1-01C3-4389-9576-F7ED20A4DE37}"/>
              </a:ext>
            </a:extLst>
          </p:cNvPr>
          <p:cNvSpPr/>
          <p:nvPr/>
        </p:nvSpPr>
        <p:spPr>
          <a:xfrm>
            <a:off x="1533895" y="3311376"/>
            <a:ext cx="2121466"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3"/>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rgbClr val="008FD3"/>
                </a:solidFill>
              </a:rPr>
              <a:t>Invoice Information</a:t>
            </a:r>
          </a:p>
          <a:p>
            <a:pPr algn="ctr" defTabSz="844558">
              <a:lnSpc>
                <a:spcPct val="90000"/>
              </a:lnSpc>
              <a:spcBef>
                <a:spcPct val="0"/>
              </a:spcBef>
              <a:spcAft>
                <a:spcPct val="35000"/>
              </a:spcAft>
              <a:defRPr/>
            </a:pPr>
            <a:endParaRPr lang="en-US" sz="1600" b="1" kern="0" dirty="0">
              <a:solidFill>
                <a:srgbClr val="FFFFFF"/>
              </a:solidFill>
            </a:endParaRPr>
          </a:p>
        </p:txBody>
      </p:sp>
      <p:sp>
        <p:nvSpPr>
          <p:cNvPr id="12" name="Freeform 7">
            <a:hlinkClick r:id="rId3" action="ppaction://hlinksldjump"/>
            <a:extLst>
              <a:ext uri="{FF2B5EF4-FFF2-40B4-BE49-F238E27FC236}">
                <a16:creationId xmlns:a16="http://schemas.microsoft.com/office/drawing/2014/main" id="{A274EB38-33E6-4540-87B0-FB0A6A2179E9}"/>
              </a:ext>
            </a:extLst>
          </p:cNvPr>
          <p:cNvSpPr/>
          <p:nvPr/>
        </p:nvSpPr>
        <p:spPr>
          <a:xfrm>
            <a:off x="4237728" y="3311376"/>
            <a:ext cx="2387007"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4"/>
            </a:solidFill>
          </a:ln>
          <a:effectLst/>
        </p:spPr>
        <p:txBody>
          <a:bodyPr spcFirstLastPara="0" vert="horz" wrap="square" lIns="135129" tIns="135129" rIns="135129" bIns="0" numCol="1" spcCol="1270" anchor="t" anchorCtr="0">
            <a:normAutofit/>
          </a:bodyPr>
          <a:lstStyle/>
          <a:p>
            <a:pPr algn="ctr" defTabSz="844558">
              <a:lnSpc>
                <a:spcPct val="90000"/>
              </a:lnSpc>
              <a:spcBef>
                <a:spcPct val="0"/>
              </a:spcBef>
              <a:spcAft>
                <a:spcPct val="35000"/>
              </a:spcAft>
              <a:defRPr/>
            </a:pPr>
            <a:r>
              <a:rPr lang="en-US" sz="1600" b="1" kern="0" dirty="0">
                <a:solidFill>
                  <a:schemeClr val="accent4"/>
                </a:solidFill>
              </a:rPr>
              <a:t>Invoice Methods</a:t>
            </a:r>
          </a:p>
          <a:p>
            <a:pPr algn="ctr" defTabSz="844558">
              <a:lnSpc>
                <a:spcPct val="90000"/>
              </a:lnSpc>
              <a:spcBef>
                <a:spcPct val="0"/>
              </a:spcBef>
              <a:spcAft>
                <a:spcPct val="35000"/>
              </a:spcAft>
              <a:defRPr/>
            </a:pPr>
            <a:endParaRPr lang="en-US" sz="1600" b="1" kern="0" dirty="0">
              <a:solidFill>
                <a:srgbClr val="FFFFFF"/>
              </a:solidFill>
            </a:endParaRPr>
          </a:p>
        </p:txBody>
      </p:sp>
      <p:sp>
        <p:nvSpPr>
          <p:cNvPr id="13" name="Freeform 5">
            <a:hlinkClick r:id="rId4" action="ppaction://hlinksldjump"/>
            <a:extLst>
              <a:ext uri="{FF2B5EF4-FFF2-40B4-BE49-F238E27FC236}">
                <a16:creationId xmlns:a16="http://schemas.microsoft.com/office/drawing/2014/main" id="{2067FC5D-B705-44F1-8EBC-8AB175240926}"/>
              </a:ext>
            </a:extLst>
          </p:cNvPr>
          <p:cNvSpPr/>
          <p:nvPr/>
        </p:nvSpPr>
        <p:spPr>
          <a:xfrm>
            <a:off x="7324754" y="3311376"/>
            <a:ext cx="2121466"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5"/>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rgbClr val="E35500"/>
                </a:solidFill>
              </a:rPr>
              <a:t>Invoice Management</a:t>
            </a:r>
          </a:p>
        </p:txBody>
      </p:sp>
      <p:sp>
        <p:nvSpPr>
          <p:cNvPr id="14" name="TextBox 13">
            <a:extLst>
              <a:ext uri="{FF2B5EF4-FFF2-40B4-BE49-F238E27FC236}">
                <a16:creationId xmlns:a16="http://schemas.microsoft.com/office/drawing/2014/main" id="{90E81282-22CE-45CE-82D9-E481F17592AB}"/>
              </a:ext>
            </a:extLst>
          </p:cNvPr>
          <p:cNvSpPr txBox="1"/>
          <p:nvPr/>
        </p:nvSpPr>
        <p:spPr>
          <a:xfrm>
            <a:off x="4247027" y="4162855"/>
            <a:ext cx="3021740" cy="1831271"/>
          </a:xfrm>
          <a:prstGeom prst="rect">
            <a:avLst/>
          </a:prstGeom>
          <a:noFill/>
        </p:spPr>
        <p:txBody>
          <a:bodyPr wrap="square" lIns="0" tIns="0" rIns="0" bIns="0" rtlCol="0">
            <a:spAutoFit/>
          </a:bodyPr>
          <a:lstStyle/>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3" action="ppaction://hlinksldjump"/>
              </a:rPr>
              <a:t>PO Flip</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5" action="ppaction://hlinksldjump"/>
              </a:rPr>
              <a:t>Non-PO Invoice</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6" action="ppaction://hlinksldjump"/>
              </a:rPr>
              <a:t>Invoice from a Service Sheet</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7" action="ppaction://hlinksldjump"/>
              </a:rPr>
              <a:t>Credit Memo from a Service Invoice</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8" action="ppaction://hlinksldjump"/>
              </a:rPr>
              <a:t>Credit Memo</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9" action="ppaction://hlinksldjump"/>
              </a:rPr>
              <a:t>Copy Invoices</a:t>
            </a:r>
            <a:endParaRPr lang="en-US" sz="1800" kern="0" dirty="0">
              <a:solidFill>
                <a:srgbClr val="000000"/>
              </a:solidFill>
              <a:ea typeface="Arial Unicode MS" pitchFamily="34" charset="-128"/>
              <a:cs typeface="Arial Unicode MS" pitchFamily="34" charset="-128"/>
            </a:endParaRPr>
          </a:p>
        </p:txBody>
      </p:sp>
      <p:sp>
        <p:nvSpPr>
          <p:cNvPr id="18" name="TextBox 17">
            <a:extLst>
              <a:ext uri="{FF2B5EF4-FFF2-40B4-BE49-F238E27FC236}">
                <a16:creationId xmlns:a16="http://schemas.microsoft.com/office/drawing/2014/main" id="{439F4AC3-D7C6-4D30-BAF2-6252FCBE7630}"/>
              </a:ext>
            </a:extLst>
          </p:cNvPr>
          <p:cNvSpPr txBox="1"/>
          <p:nvPr/>
        </p:nvSpPr>
        <p:spPr>
          <a:xfrm>
            <a:off x="1533896" y="4162855"/>
            <a:ext cx="2083093" cy="954107"/>
          </a:xfrm>
          <a:prstGeom prst="rect">
            <a:avLst/>
          </a:prstGeom>
          <a:noFill/>
        </p:spPr>
        <p:txBody>
          <a:bodyPr wrap="square" lIns="0" tIns="0" rIns="0" bIns="0" rtlCol="0">
            <a:spAutoFit/>
          </a:bodyPr>
          <a:lstStyle/>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2" action="ppaction://hlinksldjump"/>
              </a:rPr>
              <a:t>Customer Specifications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0" action="ppaction://hlinksldjump"/>
              </a:rPr>
              <a:t>Invoice Rules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endParaRPr lang="en-US" sz="1800" kern="0" dirty="0" err="1">
              <a:solidFill>
                <a:srgbClr val="000000"/>
              </a:solidFill>
              <a:ea typeface="Arial Unicode MS" pitchFamily="34" charset="-128"/>
              <a:cs typeface="Arial Unicode MS" pitchFamily="34" charset="-128"/>
            </a:endParaRPr>
          </a:p>
        </p:txBody>
      </p:sp>
      <p:sp>
        <p:nvSpPr>
          <p:cNvPr id="19" name="TextBox 18">
            <a:extLst>
              <a:ext uri="{FF2B5EF4-FFF2-40B4-BE49-F238E27FC236}">
                <a16:creationId xmlns:a16="http://schemas.microsoft.com/office/drawing/2014/main" id="{ADC602E5-23A9-4F62-AF01-109C8F0659D5}"/>
              </a:ext>
            </a:extLst>
          </p:cNvPr>
          <p:cNvSpPr txBox="1"/>
          <p:nvPr/>
        </p:nvSpPr>
        <p:spPr>
          <a:xfrm>
            <a:off x="7376026" y="4162854"/>
            <a:ext cx="2028799" cy="2246769"/>
          </a:xfrm>
          <a:prstGeom prst="rect">
            <a:avLst/>
          </a:prstGeom>
          <a:noFill/>
        </p:spPr>
        <p:txBody>
          <a:bodyPr wrap="square" lIns="0" tIns="0" rIns="0" bIns="0" rtlCol="0">
            <a:spAutoFit/>
          </a:bodyPr>
          <a:lstStyle/>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4" action="ppaction://hlinksldjump"/>
              </a:rPr>
              <a:t>Search for Invoice</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1" action="ppaction://hlinksldjump"/>
              </a:rPr>
              <a:t>Check Invoice Status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2" action="ppaction://hlinksldjump"/>
              </a:rPr>
              <a:t>Invoice History</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3" action="ppaction://hlinksldjump"/>
              </a:rPr>
              <a:t>Modifying Invoices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4" action="ppaction://hlinksldjump"/>
              </a:rPr>
              <a:t>Invoice Reports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5" action="ppaction://hlinksldjump"/>
              </a:rPr>
              <a:t>Invoice Archival</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endParaRPr lang="en-US" sz="1800" kern="0" dirty="0" err="1">
              <a:solidFill>
                <a:srgbClr val="000000"/>
              </a:solidFill>
              <a:ea typeface="Arial Unicode MS" pitchFamily="34" charset="-128"/>
              <a:cs typeface="Arial Unicode MS" pitchFamily="34" charset="-128"/>
            </a:endParaRPr>
          </a:p>
        </p:txBody>
      </p:sp>
      <p:sp>
        <p:nvSpPr>
          <p:cNvPr id="20" name="object 31">
            <a:hlinkClick r:id="rId16" action="ppaction://hlinksldjump"/>
            <a:extLst>
              <a:ext uri="{FF2B5EF4-FFF2-40B4-BE49-F238E27FC236}">
                <a16:creationId xmlns:a16="http://schemas.microsoft.com/office/drawing/2014/main" id="{AEB4E2BA-D1F4-4372-AD7A-F73C7C596654}"/>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rId17" action="ppaction://hlinksldjump"/>
            <a:extLst>
              <a:ext uri="{FF2B5EF4-FFF2-40B4-BE49-F238E27FC236}">
                <a16:creationId xmlns:a16="http://schemas.microsoft.com/office/drawing/2014/main" id="{862F4246-04A0-4151-81AD-6E68F3B6F60B}"/>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rId18" action="ppaction://hlinksldjump"/>
            <a:extLst>
              <a:ext uri="{FF2B5EF4-FFF2-40B4-BE49-F238E27FC236}">
                <a16:creationId xmlns:a16="http://schemas.microsoft.com/office/drawing/2014/main" id="{9425055A-FEE5-462F-A8F9-E89D114FB447}"/>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50159079-4753-49C7-9298-4E827DAEC334}"/>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rId19" action="ppaction://hlinksldjump"/>
            <a:extLst>
              <a:ext uri="{FF2B5EF4-FFF2-40B4-BE49-F238E27FC236}">
                <a16:creationId xmlns:a16="http://schemas.microsoft.com/office/drawing/2014/main" id="{02959D4F-60DB-4689-94C8-8BC4E470F8A1}"/>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rId20" action="ppaction://hlinksldjump"/>
            <a:extLst>
              <a:ext uri="{FF2B5EF4-FFF2-40B4-BE49-F238E27FC236}">
                <a16:creationId xmlns:a16="http://schemas.microsoft.com/office/drawing/2014/main" id="{CD9EA399-85CA-4ABA-80C3-5EDDC7A1E982}"/>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rId20" action="ppaction://hlinksldjump"/>
            <a:extLst>
              <a:ext uri="{FF2B5EF4-FFF2-40B4-BE49-F238E27FC236}">
                <a16:creationId xmlns:a16="http://schemas.microsoft.com/office/drawing/2014/main" id="{19090C07-E031-4718-9369-24BAFC557831}"/>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rId21" action="ppaction://hlinksldjump"/>
            <a:extLst>
              <a:ext uri="{FF2B5EF4-FFF2-40B4-BE49-F238E27FC236}">
                <a16:creationId xmlns:a16="http://schemas.microsoft.com/office/drawing/2014/main" id="{3C601B5C-3C9D-4734-9E19-9128B10982BC}"/>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9" name="Picture 28">
            <a:extLst>
              <a:ext uri="{FF2B5EF4-FFF2-40B4-BE49-F238E27FC236}">
                <a16:creationId xmlns:a16="http://schemas.microsoft.com/office/drawing/2014/main" id="{2EF0AC4B-C5A5-4EF4-883C-3638B904E3C9}"/>
              </a:ext>
            </a:extLst>
          </p:cNvPr>
          <p:cNvPicPr>
            <a:picLocks noChangeAspect="1"/>
          </p:cNvPicPr>
          <p:nvPr/>
        </p:nvPicPr>
        <p:blipFill>
          <a:blip r:embed="rId22"/>
          <a:stretch>
            <a:fillRect/>
          </a:stretch>
        </p:blipFill>
        <p:spPr>
          <a:xfrm>
            <a:off x="1905766" y="1955233"/>
            <a:ext cx="1380748" cy="1380748"/>
          </a:xfrm>
          <a:prstGeom prst="rect">
            <a:avLst/>
          </a:prstGeom>
        </p:spPr>
      </p:pic>
      <p:pic>
        <p:nvPicPr>
          <p:cNvPr id="31" name="Picture 30">
            <a:extLst>
              <a:ext uri="{FF2B5EF4-FFF2-40B4-BE49-F238E27FC236}">
                <a16:creationId xmlns:a16="http://schemas.microsoft.com/office/drawing/2014/main" id="{7480E831-2B40-4CF3-9D5F-337A7CDA86F4}"/>
              </a:ext>
            </a:extLst>
          </p:cNvPr>
          <p:cNvPicPr>
            <a:picLocks noChangeAspect="1"/>
          </p:cNvPicPr>
          <p:nvPr/>
        </p:nvPicPr>
        <p:blipFill>
          <a:blip r:embed="rId23"/>
          <a:stretch>
            <a:fillRect/>
          </a:stretch>
        </p:blipFill>
        <p:spPr>
          <a:xfrm>
            <a:off x="7828273" y="2085962"/>
            <a:ext cx="1119290" cy="1119290"/>
          </a:xfrm>
          <a:prstGeom prst="rect">
            <a:avLst/>
          </a:prstGeom>
        </p:spPr>
      </p:pic>
      <p:pic>
        <p:nvPicPr>
          <p:cNvPr id="33" name="Picture 32">
            <a:extLst>
              <a:ext uri="{FF2B5EF4-FFF2-40B4-BE49-F238E27FC236}">
                <a16:creationId xmlns:a16="http://schemas.microsoft.com/office/drawing/2014/main" id="{A7D7BE04-36FD-4222-BB5D-307BF83F576D}"/>
              </a:ext>
            </a:extLst>
          </p:cNvPr>
          <p:cNvPicPr>
            <a:picLocks noChangeAspect="1"/>
          </p:cNvPicPr>
          <p:nvPr/>
        </p:nvPicPr>
        <p:blipFill>
          <a:blip r:embed="rId24"/>
          <a:stretch>
            <a:fillRect/>
          </a:stretch>
        </p:blipFill>
        <p:spPr>
          <a:xfrm>
            <a:off x="4598040" y="1982221"/>
            <a:ext cx="1326772" cy="1326772"/>
          </a:xfrm>
          <a:prstGeom prst="rect">
            <a:avLst/>
          </a:prstGeom>
        </p:spPr>
      </p:pic>
      <p:pic>
        <p:nvPicPr>
          <p:cNvPr id="3" name="Picture 2">
            <a:extLst>
              <a:ext uri="{FF2B5EF4-FFF2-40B4-BE49-F238E27FC236}">
                <a16:creationId xmlns:a16="http://schemas.microsoft.com/office/drawing/2014/main" id="{6E796A35-FCC9-7532-D7C7-BC38F459F74A}"/>
              </a:ext>
            </a:extLst>
          </p:cNvPr>
          <p:cNvPicPr>
            <a:picLocks noChangeAspect="1"/>
          </p:cNvPicPr>
          <p:nvPr/>
        </p:nvPicPr>
        <p:blipFill>
          <a:blip r:embed="rId25"/>
          <a:stretch>
            <a:fillRect/>
          </a:stretch>
        </p:blipFill>
        <p:spPr>
          <a:xfrm>
            <a:off x="262791" y="6456630"/>
            <a:ext cx="3974937" cy="274344"/>
          </a:xfrm>
          <a:prstGeom prst="rect">
            <a:avLst/>
          </a:prstGeom>
        </p:spPr>
      </p:pic>
    </p:spTree>
    <p:extLst>
      <p:ext uri="{BB962C8B-B14F-4D97-AF65-F5344CB8AC3E}">
        <p14:creationId xmlns:p14="http://schemas.microsoft.com/office/powerpoint/2010/main" val="34674996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T-Mobile  Invoice Requirements</a:t>
            </a:r>
          </a:p>
        </p:txBody>
      </p:sp>
      <p:sp>
        <p:nvSpPr>
          <p:cNvPr id="11" name="object 31">
            <a:hlinkClick r:id="rId2" action="ppaction://hlinksldjump"/>
            <a:extLst>
              <a:ext uri="{FF2B5EF4-FFF2-40B4-BE49-F238E27FC236}">
                <a16:creationId xmlns:a16="http://schemas.microsoft.com/office/drawing/2014/main" id="{72C39337-B8FE-48C0-A669-89FAE287CFC8}"/>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2" name="object 29">
            <a:hlinkClick r:id="rId3" action="ppaction://hlinksldjump"/>
            <a:extLst>
              <a:ext uri="{FF2B5EF4-FFF2-40B4-BE49-F238E27FC236}">
                <a16:creationId xmlns:a16="http://schemas.microsoft.com/office/drawing/2014/main" id="{2794F44D-20F9-4363-87A3-CAE9B96BFDA9}"/>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3" name="object 31">
            <a:hlinkClick r:id="rId4" action="ppaction://hlinksldjump"/>
            <a:extLst>
              <a:ext uri="{FF2B5EF4-FFF2-40B4-BE49-F238E27FC236}">
                <a16:creationId xmlns:a16="http://schemas.microsoft.com/office/drawing/2014/main" id="{63A61291-98C4-4A99-8619-70896CA24150}"/>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4" name="object 48">
            <a:extLst>
              <a:ext uri="{FF2B5EF4-FFF2-40B4-BE49-F238E27FC236}">
                <a16:creationId xmlns:a16="http://schemas.microsoft.com/office/drawing/2014/main" id="{EE1CD7DB-3FBF-40D6-BEA5-A09033C4E9DF}"/>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5" name="object 31">
            <a:hlinkClick r:id="rId5" action="ppaction://hlinksldjump"/>
            <a:extLst>
              <a:ext uri="{FF2B5EF4-FFF2-40B4-BE49-F238E27FC236}">
                <a16:creationId xmlns:a16="http://schemas.microsoft.com/office/drawing/2014/main" id="{CA0FC4B5-AAEB-41FE-BDB6-43F03FAE9C9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6" name="object 31">
            <a:hlinkClick r:id="rId6" action="ppaction://hlinksldjump"/>
            <a:extLst>
              <a:ext uri="{FF2B5EF4-FFF2-40B4-BE49-F238E27FC236}">
                <a16:creationId xmlns:a16="http://schemas.microsoft.com/office/drawing/2014/main" id="{53C5447E-B582-4957-BFA3-B712700F2D62}"/>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7" name="object 31">
            <a:hlinkClick r:id="rId6" action="ppaction://hlinksldjump"/>
            <a:extLst>
              <a:ext uri="{FF2B5EF4-FFF2-40B4-BE49-F238E27FC236}">
                <a16:creationId xmlns:a16="http://schemas.microsoft.com/office/drawing/2014/main" id="{0EF4B0D0-4CF8-46FD-B867-2DDD409DBF48}"/>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18" name="object 31">
            <a:hlinkClick r:id="rId7" action="ppaction://hlinksldjump"/>
            <a:extLst>
              <a:ext uri="{FF2B5EF4-FFF2-40B4-BE49-F238E27FC236}">
                <a16:creationId xmlns:a16="http://schemas.microsoft.com/office/drawing/2014/main" id="{211066E0-E6B0-44B3-85A7-4DDD251CCD06}"/>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3" name="TextBox 2">
            <a:extLst>
              <a:ext uri="{FF2B5EF4-FFF2-40B4-BE49-F238E27FC236}">
                <a16:creationId xmlns:a16="http://schemas.microsoft.com/office/drawing/2014/main" id="{A102BDD3-CABF-4C58-A95B-3F8B95A7E0A1}"/>
              </a:ext>
            </a:extLst>
          </p:cNvPr>
          <p:cNvSpPr txBox="1"/>
          <p:nvPr/>
        </p:nvSpPr>
        <p:spPr>
          <a:xfrm>
            <a:off x="504001" y="1704740"/>
            <a:ext cx="10613178" cy="4154984"/>
          </a:xfrm>
          <a:prstGeom prst="rect">
            <a:avLst/>
          </a:prstGeom>
          <a:noFill/>
        </p:spPr>
        <p:txBody>
          <a:bodyPr wrap="square" lIns="0" tIns="0" rIns="0" bIns="0" rtlCol="0">
            <a:spAutoFit/>
          </a:bodyPr>
          <a:lstStyle/>
          <a:p>
            <a:pPr marL="342900" indent="-342900" fontAlgn="base">
              <a:spcBef>
                <a:spcPct val="50000"/>
              </a:spcBef>
              <a:spcAft>
                <a:spcPct val="0"/>
              </a:spcAft>
              <a:buClr>
                <a:srgbClr val="F0AB00"/>
              </a:buClr>
              <a:buSzPct val="80000"/>
              <a:buAutoNum type="arabicPeriod"/>
            </a:pPr>
            <a:r>
              <a:rPr lang="en-US" sz="1800" kern="0" dirty="0">
                <a:ea typeface="Arial Unicode MS" pitchFamily="34" charset="-128"/>
                <a:cs typeface="Arial Unicode MS" pitchFamily="34" charset="-128"/>
              </a:rPr>
              <a:t>Sufficient goods receipts for the amounts being invoiced on each PO line must be present before an invoice can be created. </a:t>
            </a:r>
          </a:p>
          <a:p>
            <a:pPr marL="342900" indent="-342900" fontAlgn="base">
              <a:spcBef>
                <a:spcPct val="50000"/>
              </a:spcBef>
              <a:spcAft>
                <a:spcPct val="0"/>
              </a:spcAft>
              <a:buClr>
                <a:srgbClr val="F0AB00"/>
              </a:buClr>
              <a:buSzPct val="80000"/>
              <a:buAutoNum type="arabicPeriod"/>
            </a:pPr>
            <a:r>
              <a:rPr lang="en-US" sz="1800" dirty="0"/>
              <a:t>The valid T-Mobile email address of the person who requested the goods/services MUST be entered on the invoice </a:t>
            </a:r>
          </a:p>
          <a:p>
            <a:pPr marL="342900" indent="-342900" fontAlgn="base">
              <a:spcBef>
                <a:spcPct val="50000"/>
              </a:spcBef>
              <a:spcAft>
                <a:spcPct val="0"/>
              </a:spcAft>
              <a:buClr>
                <a:srgbClr val="F0AB00"/>
              </a:buClr>
              <a:buSzPct val="80000"/>
              <a:buAutoNum type="arabicPeriod"/>
            </a:pPr>
            <a:r>
              <a:rPr lang="en-US" sz="1800" kern="0" dirty="0">
                <a:ea typeface="Arial Unicode MS" pitchFamily="34" charset="-128"/>
                <a:cs typeface="Arial Unicode MS" pitchFamily="34" charset="-128"/>
              </a:rPr>
              <a:t>Suppliers are required to include a Remit To address on invoice</a:t>
            </a:r>
          </a:p>
          <a:p>
            <a:pPr marL="342900" indent="-342900" fontAlgn="base">
              <a:spcBef>
                <a:spcPct val="50000"/>
              </a:spcBef>
              <a:spcAft>
                <a:spcPct val="0"/>
              </a:spcAft>
              <a:buClr>
                <a:srgbClr val="F0AB00"/>
              </a:buClr>
              <a:buSzPct val="80000"/>
              <a:buAutoNum type="arabicPeriod"/>
            </a:pPr>
            <a:r>
              <a:rPr lang="en-US" sz="1800" kern="0" dirty="0">
                <a:ea typeface="Arial Unicode MS" pitchFamily="34" charset="-128"/>
                <a:cs typeface="Arial Unicode MS" pitchFamily="34" charset="-128"/>
              </a:rPr>
              <a:t>Suppliers must enter taxes and freight at the header level</a:t>
            </a:r>
          </a:p>
          <a:p>
            <a:pPr marL="342900" indent="-342900" fontAlgn="base">
              <a:spcBef>
                <a:spcPct val="50000"/>
              </a:spcBef>
              <a:spcAft>
                <a:spcPct val="0"/>
              </a:spcAft>
              <a:buClr>
                <a:srgbClr val="F0AB00"/>
              </a:buClr>
              <a:buSzPct val="80000"/>
              <a:buAutoNum type="arabicPeriod"/>
            </a:pPr>
            <a:endParaRPr lang="en-US" sz="1800" kern="0" dirty="0">
              <a:ea typeface="Arial Unicode MS" pitchFamily="34" charset="-128"/>
              <a:cs typeface="Arial Unicode MS" pitchFamily="34" charset="-128"/>
            </a:endParaRPr>
          </a:p>
          <a:p>
            <a:pPr marL="342900" indent="-342900" fontAlgn="base">
              <a:spcBef>
                <a:spcPct val="50000"/>
              </a:spcBef>
              <a:spcAft>
                <a:spcPct val="0"/>
              </a:spcAft>
              <a:buClr>
                <a:srgbClr val="F0AB00"/>
              </a:buClr>
              <a:buSzPct val="80000"/>
              <a:buAutoNum type="arabicPeriod"/>
            </a:pPr>
            <a:endParaRPr lang="en-US" sz="1800" kern="0" dirty="0">
              <a:ea typeface="Arial Unicode MS" pitchFamily="34" charset="-128"/>
              <a:cs typeface="Arial Unicode MS" pitchFamily="34" charset="-128"/>
            </a:endParaRPr>
          </a:p>
          <a:p>
            <a:pPr marL="342900" indent="-342900" fontAlgn="base">
              <a:spcBef>
                <a:spcPct val="50000"/>
              </a:spcBef>
              <a:spcAft>
                <a:spcPct val="0"/>
              </a:spcAft>
              <a:buClr>
                <a:srgbClr val="F0AB00"/>
              </a:buClr>
              <a:buSzPct val="80000"/>
              <a:buAutoNum type="arabicPeriod"/>
            </a:pPr>
            <a:endParaRPr lang="en-US" sz="1800" kern="0" dirty="0">
              <a:ea typeface="Arial Unicode MS" pitchFamily="34" charset="-128"/>
              <a:cs typeface="Arial Unicode MS" pitchFamily="34" charset="-128"/>
            </a:endParaRPr>
          </a:p>
          <a:p>
            <a:pPr marL="342900" indent="-342900" fontAlgn="base">
              <a:spcBef>
                <a:spcPct val="50000"/>
              </a:spcBef>
              <a:spcAft>
                <a:spcPct val="0"/>
              </a:spcAft>
              <a:buClr>
                <a:srgbClr val="F0AB00"/>
              </a:buClr>
              <a:buSzPct val="80000"/>
              <a:buAutoNum type="arabicPeriod"/>
            </a:pPr>
            <a:endParaRPr lang="en-US" sz="1800" kern="0" dirty="0">
              <a:ea typeface="Arial Unicode MS" pitchFamily="34" charset="-128"/>
              <a:cs typeface="Arial Unicode MS" pitchFamily="34" charset="-128"/>
            </a:endParaRPr>
          </a:p>
          <a:p>
            <a:pPr marL="342900" indent="-342900" fontAlgn="base">
              <a:spcBef>
                <a:spcPct val="50000"/>
              </a:spcBef>
              <a:spcAft>
                <a:spcPct val="0"/>
              </a:spcAft>
              <a:buClr>
                <a:srgbClr val="F0AB00"/>
              </a:buClr>
              <a:buSzPct val="80000"/>
              <a:buAutoNum type="arabicPeriod"/>
            </a:pPr>
            <a:endParaRPr lang="en-US" sz="1800" kern="0" dirty="0">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F4A48E53-FD6F-ADBC-414C-29B23335EE1C}"/>
              </a:ext>
            </a:extLst>
          </p:cNvPr>
          <p:cNvPicPr>
            <a:picLocks noChangeAspect="1"/>
          </p:cNvPicPr>
          <p:nvPr/>
        </p:nvPicPr>
        <p:blipFill>
          <a:blip r:embed="rId8"/>
          <a:stretch>
            <a:fillRect/>
          </a:stretch>
        </p:blipFill>
        <p:spPr>
          <a:xfrm>
            <a:off x="318954" y="6416788"/>
            <a:ext cx="3974937" cy="274344"/>
          </a:xfrm>
          <a:prstGeom prst="rect">
            <a:avLst/>
          </a:prstGeom>
        </p:spPr>
      </p:pic>
    </p:spTree>
    <p:extLst>
      <p:ext uri="{BB962C8B-B14F-4D97-AF65-F5344CB8AC3E}">
        <p14:creationId xmlns:p14="http://schemas.microsoft.com/office/powerpoint/2010/main" val="17440541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T-Mobile Invoice Restrictions</a:t>
            </a:r>
          </a:p>
        </p:txBody>
      </p:sp>
      <p:sp>
        <p:nvSpPr>
          <p:cNvPr id="11" name="object 31">
            <a:hlinkClick r:id="rId2" action="ppaction://hlinksldjump"/>
            <a:extLst>
              <a:ext uri="{FF2B5EF4-FFF2-40B4-BE49-F238E27FC236}">
                <a16:creationId xmlns:a16="http://schemas.microsoft.com/office/drawing/2014/main" id="{72C39337-B8FE-48C0-A669-89FAE287CFC8}"/>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2" name="object 29">
            <a:hlinkClick r:id="rId3" action="ppaction://hlinksldjump"/>
            <a:extLst>
              <a:ext uri="{FF2B5EF4-FFF2-40B4-BE49-F238E27FC236}">
                <a16:creationId xmlns:a16="http://schemas.microsoft.com/office/drawing/2014/main" id="{2794F44D-20F9-4363-87A3-CAE9B96BFDA9}"/>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3" name="object 31">
            <a:hlinkClick r:id="rId4" action="ppaction://hlinksldjump"/>
            <a:extLst>
              <a:ext uri="{FF2B5EF4-FFF2-40B4-BE49-F238E27FC236}">
                <a16:creationId xmlns:a16="http://schemas.microsoft.com/office/drawing/2014/main" id="{63A61291-98C4-4A99-8619-70896CA24150}"/>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4" name="object 48">
            <a:extLst>
              <a:ext uri="{FF2B5EF4-FFF2-40B4-BE49-F238E27FC236}">
                <a16:creationId xmlns:a16="http://schemas.microsoft.com/office/drawing/2014/main" id="{EE1CD7DB-3FBF-40D6-BEA5-A09033C4E9DF}"/>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5" name="object 31">
            <a:hlinkClick r:id="rId5" action="ppaction://hlinksldjump"/>
            <a:extLst>
              <a:ext uri="{FF2B5EF4-FFF2-40B4-BE49-F238E27FC236}">
                <a16:creationId xmlns:a16="http://schemas.microsoft.com/office/drawing/2014/main" id="{CA0FC4B5-AAEB-41FE-BDB6-43F03FAE9C9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6" name="object 31">
            <a:hlinkClick r:id="rId6" action="ppaction://hlinksldjump"/>
            <a:extLst>
              <a:ext uri="{FF2B5EF4-FFF2-40B4-BE49-F238E27FC236}">
                <a16:creationId xmlns:a16="http://schemas.microsoft.com/office/drawing/2014/main" id="{53C5447E-B582-4957-BFA3-B712700F2D62}"/>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7" name="object 31">
            <a:hlinkClick r:id="rId6" action="ppaction://hlinksldjump"/>
            <a:extLst>
              <a:ext uri="{FF2B5EF4-FFF2-40B4-BE49-F238E27FC236}">
                <a16:creationId xmlns:a16="http://schemas.microsoft.com/office/drawing/2014/main" id="{0EF4B0D0-4CF8-46FD-B867-2DDD409DBF48}"/>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18" name="object 31">
            <a:hlinkClick r:id="rId7" action="ppaction://hlinksldjump"/>
            <a:extLst>
              <a:ext uri="{FF2B5EF4-FFF2-40B4-BE49-F238E27FC236}">
                <a16:creationId xmlns:a16="http://schemas.microsoft.com/office/drawing/2014/main" id="{211066E0-E6B0-44B3-85A7-4DDD251CCD06}"/>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3" name="TextBox 2">
            <a:extLst>
              <a:ext uri="{FF2B5EF4-FFF2-40B4-BE49-F238E27FC236}">
                <a16:creationId xmlns:a16="http://schemas.microsoft.com/office/drawing/2014/main" id="{A102BDD3-CABF-4C58-A95B-3F8B95A7E0A1}"/>
              </a:ext>
            </a:extLst>
          </p:cNvPr>
          <p:cNvSpPr txBox="1"/>
          <p:nvPr/>
        </p:nvSpPr>
        <p:spPr>
          <a:xfrm>
            <a:off x="832943" y="981114"/>
            <a:ext cx="9535850" cy="2600712"/>
          </a:xfrm>
          <a:prstGeom prst="rect">
            <a:avLst/>
          </a:prstGeom>
          <a:noFill/>
        </p:spPr>
        <p:txBody>
          <a:bodyPr wrap="square" lIns="0" tIns="0" rIns="0" bIns="0" rtlCol="0">
            <a:spAutoFit/>
          </a:bodyPr>
          <a:lstStyle/>
          <a:p>
            <a:endParaRPr lang="en-US" dirty="0"/>
          </a:p>
          <a:p>
            <a:r>
              <a:rPr lang="en-US" sz="1800" dirty="0"/>
              <a:t>Invoice numbers are restricted to the following</a:t>
            </a:r>
          </a:p>
          <a:p>
            <a:endParaRPr lang="en-US" sz="1800" dirty="0"/>
          </a:p>
          <a:p>
            <a:pPr marL="887288" lvl="1" indent="-342900"/>
            <a:r>
              <a:rPr lang="en-US" sz="1400" dirty="0"/>
              <a:t>Alphanumeric characters only up to 16 digits</a:t>
            </a:r>
          </a:p>
          <a:p>
            <a:pPr marL="887288" lvl="1" indent="-342900"/>
            <a:r>
              <a:rPr lang="en-US" sz="1400" dirty="0"/>
              <a:t>Letters must be capitalized</a:t>
            </a:r>
          </a:p>
          <a:p>
            <a:pPr marL="887288" lvl="1" indent="-342900"/>
            <a:r>
              <a:rPr lang="en-US" sz="1400" dirty="0"/>
              <a:t>Cannot include leading zeros</a:t>
            </a:r>
          </a:p>
          <a:p>
            <a:pPr marL="887288" lvl="1" indent="-342900"/>
            <a:r>
              <a:rPr lang="en-US" sz="1400" dirty="0"/>
              <a:t>Underscores are not permitted</a:t>
            </a:r>
          </a:p>
          <a:p>
            <a:pPr marL="887288" lvl="1" indent="-342900"/>
            <a:r>
              <a:rPr lang="en-US" sz="1400" dirty="0"/>
              <a:t>Dashes are not permitted</a:t>
            </a:r>
          </a:p>
          <a:p>
            <a:pPr marL="887288" lvl="1" indent="-342900"/>
            <a:r>
              <a:rPr lang="en-US" sz="1400" dirty="0"/>
              <a:t>Special characters are not permitted. Examples: !@#$%^&amp;*</a:t>
            </a:r>
          </a:p>
          <a:p>
            <a:pPr marL="887288" lvl="1" indent="-342900"/>
            <a:r>
              <a:rPr lang="en-US" sz="1400" dirty="0"/>
              <a:t>Line item discounts are not allowed</a:t>
            </a:r>
          </a:p>
          <a:p>
            <a:pPr lvl="1">
              <a:buNone/>
            </a:pPr>
            <a:endParaRPr lang="en-US" sz="1400" dirty="0"/>
          </a:p>
        </p:txBody>
      </p:sp>
      <p:sp>
        <p:nvSpPr>
          <p:cNvPr id="7" name="TextBox 6">
            <a:extLst>
              <a:ext uri="{FF2B5EF4-FFF2-40B4-BE49-F238E27FC236}">
                <a16:creationId xmlns:a16="http://schemas.microsoft.com/office/drawing/2014/main" id="{7717C774-B1D7-4AD1-9025-AA5DAFC6CD19}"/>
              </a:ext>
            </a:extLst>
          </p:cNvPr>
          <p:cNvSpPr txBox="1"/>
          <p:nvPr/>
        </p:nvSpPr>
        <p:spPr>
          <a:xfrm>
            <a:off x="299075" y="3689608"/>
            <a:ext cx="10101809" cy="707886"/>
          </a:xfrm>
          <a:prstGeom prst="rect">
            <a:avLst/>
          </a:prstGeom>
          <a:noFill/>
        </p:spPr>
        <p:txBody>
          <a:bodyPr wrap="square" lIns="0" tIns="0" rIns="0" bIns="0" rtlCol="0">
            <a:spAutoFit/>
          </a:bodyPr>
          <a:lstStyle/>
          <a:p>
            <a:pPr lvl="1">
              <a:buNone/>
            </a:pPr>
            <a:r>
              <a:rPr lang="en-US" sz="1800" dirty="0"/>
              <a:t>Additional restrictions</a:t>
            </a:r>
          </a:p>
          <a:p>
            <a:pPr lvl="1">
              <a:buNone/>
            </a:pPr>
            <a:r>
              <a:rPr lang="en-US" sz="1400" dirty="0"/>
              <a:t>	</a:t>
            </a:r>
          </a:p>
          <a:p>
            <a:pPr lvl="1">
              <a:buNone/>
            </a:pPr>
            <a:endParaRPr lang="en-US" sz="1400" dirty="0">
              <a:solidFill>
                <a:srgbClr val="FF0000"/>
              </a:solidFill>
            </a:endParaRPr>
          </a:p>
        </p:txBody>
      </p:sp>
      <p:sp>
        <p:nvSpPr>
          <p:cNvPr id="4" name="TextBox 3">
            <a:extLst>
              <a:ext uri="{FF2B5EF4-FFF2-40B4-BE49-F238E27FC236}">
                <a16:creationId xmlns:a16="http://schemas.microsoft.com/office/drawing/2014/main" id="{CA03E0AE-ADF2-4C52-8718-91969510A1A8}"/>
              </a:ext>
            </a:extLst>
          </p:cNvPr>
          <p:cNvSpPr txBox="1"/>
          <p:nvPr/>
        </p:nvSpPr>
        <p:spPr>
          <a:xfrm>
            <a:off x="832943" y="4152829"/>
            <a:ext cx="9535850" cy="1077218"/>
          </a:xfrm>
          <a:prstGeom prst="rect">
            <a:avLst/>
          </a:prstGeom>
          <a:noFill/>
        </p:spPr>
        <p:txBody>
          <a:bodyPr wrap="square" lIns="0" tIns="0" rIns="0" bIns="0" rtlCol="0">
            <a:spAutoFit/>
          </a:bodyPr>
          <a:lstStyle/>
          <a:p>
            <a:pPr marL="830138" lvl="1" indent="-285750"/>
            <a:r>
              <a:rPr lang="en-US" sz="1400" dirty="0"/>
              <a:t>Part numbers are limited to 35 characters</a:t>
            </a:r>
          </a:p>
          <a:p>
            <a:pPr marL="830138" lvl="1" indent="-285750"/>
            <a:r>
              <a:rPr lang="en-US" sz="1400" dirty="0"/>
              <a:t>Payment terms cannot be altered</a:t>
            </a:r>
          </a:p>
          <a:p>
            <a:pPr marL="830138" lvl="1" indent="-285750"/>
            <a:r>
              <a:rPr lang="en-US" sz="1400" dirty="0"/>
              <a:t>Invoice attachment file names should be limited to 45 alphanumeric characters</a:t>
            </a:r>
          </a:p>
          <a:p>
            <a:pPr marL="830138" lvl="1" indent="-285750"/>
            <a:r>
              <a:rPr lang="en-US" sz="1400" dirty="0"/>
              <a:t>Invoices can be back dated up to 120 days. However, payment is issued per your company’s payment terms based on the date the invoice is received by T-Mobile.</a:t>
            </a:r>
          </a:p>
        </p:txBody>
      </p:sp>
      <p:pic>
        <p:nvPicPr>
          <p:cNvPr id="5" name="Picture 4">
            <a:extLst>
              <a:ext uri="{FF2B5EF4-FFF2-40B4-BE49-F238E27FC236}">
                <a16:creationId xmlns:a16="http://schemas.microsoft.com/office/drawing/2014/main" id="{CCDA0953-17AD-A407-01C9-9E689C85D687}"/>
              </a:ext>
            </a:extLst>
          </p:cNvPr>
          <p:cNvPicPr>
            <a:picLocks noChangeAspect="1"/>
          </p:cNvPicPr>
          <p:nvPr/>
        </p:nvPicPr>
        <p:blipFill>
          <a:blip r:embed="rId8"/>
          <a:stretch>
            <a:fillRect/>
          </a:stretch>
        </p:blipFill>
        <p:spPr>
          <a:xfrm>
            <a:off x="299075" y="6519361"/>
            <a:ext cx="3974937" cy="274344"/>
          </a:xfrm>
          <a:prstGeom prst="rect">
            <a:avLst/>
          </a:prstGeom>
        </p:spPr>
      </p:pic>
    </p:spTree>
    <p:extLst>
      <p:ext uri="{BB962C8B-B14F-4D97-AF65-F5344CB8AC3E}">
        <p14:creationId xmlns:p14="http://schemas.microsoft.com/office/powerpoint/2010/main" val="7864871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Review T-Mobile  Invoice Rules</a:t>
            </a:r>
          </a:p>
        </p:txBody>
      </p:sp>
      <p:sp>
        <p:nvSpPr>
          <p:cNvPr id="11" name="Text Placeholder 5">
            <a:extLst>
              <a:ext uri="{FF2B5EF4-FFF2-40B4-BE49-F238E27FC236}">
                <a16:creationId xmlns:a16="http://schemas.microsoft.com/office/drawing/2014/main" id="{59121326-05A7-446E-A201-62C390B5E64A}"/>
              </a:ext>
            </a:extLst>
          </p:cNvPr>
          <p:cNvSpPr txBox="1">
            <a:spLocks/>
          </p:cNvSpPr>
          <p:nvPr/>
        </p:nvSpPr>
        <p:spPr>
          <a:xfrm>
            <a:off x="504000" y="1512000"/>
            <a:ext cx="5865695" cy="5131558"/>
          </a:xfrm>
          <a:prstGeom prst="rect">
            <a:avLst/>
          </a:prstGeom>
          <a:noFill/>
        </p:spPr>
        <p:txBody>
          <a:bodyPr wrap="square" lIns="0" tIns="0" rIns="0" bIns="0" rtlCol="0">
            <a:noAutofit/>
          </a:bodyPr>
          <a:lstStyle>
            <a:lvl1pPr marL="0" indent="0" algn="l" defTabSz="1088567" rtl="0" eaLnBrk="1" latinLnBrk="0" hangingPunct="1">
              <a:spcBef>
                <a:spcPts val="1800"/>
              </a:spcBef>
              <a:buClr>
                <a:schemeClr val="accent1"/>
              </a:buClr>
              <a:buSzPct val="80000"/>
              <a:buFontTx/>
              <a:buNone/>
              <a:defRPr sz="2001" b="0" kern="1200">
                <a:solidFill>
                  <a:schemeClr val="tx1"/>
                </a:solidFill>
                <a:latin typeface="+mn-lt"/>
                <a:ea typeface="+mn-ea"/>
                <a:cs typeface="+mn-cs"/>
              </a:defRPr>
            </a:lvl1pPr>
            <a:lvl2pPr marL="179965" indent="-179965" algn="l" defTabSz="1088567"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7" indent="-179389" algn="l" defTabSz="1088567"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6" indent="-179965" algn="l" defTabSz="1088567"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62" indent="-179965" algn="l" defTabSz="1088567"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60" indent="-272143" algn="l" defTabSz="1088567" rtl="0" eaLnBrk="1" latinLnBrk="0" hangingPunct="1">
              <a:spcBef>
                <a:spcPct val="20000"/>
              </a:spcBef>
              <a:buFont typeface="Arial" pitchFamily="34" charset="0"/>
              <a:buChar char="•"/>
              <a:defRPr sz="2401" kern="1200">
                <a:solidFill>
                  <a:schemeClr val="tx1"/>
                </a:solidFill>
                <a:latin typeface="+mn-lt"/>
                <a:ea typeface="+mn-ea"/>
                <a:cs typeface="+mn-cs"/>
              </a:defRPr>
            </a:lvl6pPr>
            <a:lvl7pPr marL="3537843" indent="-272143" algn="l" defTabSz="1088567" rtl="0" eaLnBrk="1" latinLnBrk="0" hangingPunct="1">
              <a:spcBef>
                <a:spcPct val="20000"/>
              </a:spcBef>
              <a:buFont typeface="Arial" pitchFamily="34" charset="0"/>
              <a:buChar char="•"/>
              <a:defRPr sz="2401" kern="1200">
                <a:solidFill>
                  <a:schemeClr val="tx1"/>
                </a:solidFill>
                <a:latin typeface="+mn-lt"/>
                <a:ea typeface="+mn-ea"/>
                <a:cs typeface="+mn-cs"/>
              </a:defRPr>
            </a:lvl7pPr>
            <a:lvl8pPr marL="4082126" indent="-272143" algn="l" defTabSz="1088567" rtl="0" eaLnBrk="1" latinLnBrk="0" hangingPunct="1">
              <a:spcBef>
                <a:spcPct val="20000"/>
              </a:spcBef>
              <a:buFont typeface="Arial" pitchFamily="34" charset="0"/>
              <a:buChar char="•"/>
              <a:defRPr sz="2401" kern="1200">
                <a:solidFill>
                  <a:schemeClr val="tx1"/>
                </a:solidFill>
                <a:latin typeface="+mn-lt"/>
                <a:ea typeface="+mn-ea"/>
                <a:cs typeface="+mn-cs"/>
              </a:defRPr>
            </a:lvl8pPr>
            <a:lvl9pPr marL="4626411" indent="-272143" algn="l" defTabSz="1088567" rtl="0" eaLnBrk="1" latinLnBrk="0" hangingPunct="1">
              <a:spcBef>
                <a:spcPct val="20000"/>
              </a:spcBef>
              <a:buFont typeface="Arial" pitchFamily="34" charset="0"/>
              <a:buChar char="•"/>
              <a:defRPr sz="2401" kern="1200">
                <a:solidFill>
                  <a:schemeClr val="tx1"/>
                </a:solidFill>
                <a:latin typeface="+mn-lt"/>
                <a:ea typeface="+mn-ea"/>
                <a:cs typeface="+mn-cs"/>
              </a:defRPr>
            </a:lvl9pPr>
          </a:lstStyle>
          <a:p>
            <a:pPr fontAlgn="base">
              <a:lnSpc>
                <a:spcPts val="2000"/>
              </a:lnSpc>
              <a:spcBef>
                <a:spcPts val="0"/>
              </a:spcBef>
              <a:spcAft>
                <a:spcPts val="600"/>
              </a:spcAft>
              <a:buClr>
                <a:srgbClr val="F0AB00"/>
              </a:buClr>
              <a:buSzPct val="120000"/>
            </a:pPr>
            <a:r>
              <a:rPr lang="en-US" altLang="ja-JP" sz="1400" dirty="0">
                <a:latin typeface="+mj-lt"/>
              </a:rPr>
              <a:t>These rules determine what you can enter when you create invoices.</a:t>
            </a:r>
          </a:p>
          <a:p>
            <a:pPr marL="342900" indent="-342900" fontAlgn="base">
              <a:lnSpc>
                <a:spcPts val="2000"/>
              </a:lnSpc>
              <a:spcBef>
                <a:spcPts val="0"/>
              </a:spcBef>
              <a:spcAft>
                <a:spcPts val="600"/>
              </a:spcAft>
              <a:buClr>
                <a:srgbClr val="F0AB00"/>
              </a:buClr>
              <a:buSzPct val="100000"/>
              <a:buFontTx/>
              <a:buAutoNum type="arabicPeriod"/>
            </a:pPr>
            <a:r>
              <a:rPr lang="en-US" altLang="ja-JP" sz="1400" dirty="0">
                <a:latin typeface="+mj-lt"/>
              </a:rPr>
              <a:t>Login to your SAP Business Network account via supplier.ariba.com</a:t>
            </a:r>
          </a:p>
          <a:p>
            <a:pPr marL="342900" indent="-342900" fontAlgn="base">
              <a:lnSpc>
                <a:spcPts val="2000"/>
              </a:lnSpc>
              <a:spcBef>
                <a:spcPts val="0"/>
              </a:spcBef>
              <a:spcAft>
                <a:spcPts val="600"/>
              </a:spcAft>
              <a:buClr>
                <a:srgbClr val="F0AB00"/>
              </a:buClr>
              <a:buSzPct val="100000"/>
              <a:buFontTx/>
              <a:buAutoNum type="arabicPeriod"/>
            </a:pPr>
            <a:r>
              <a:rPr lang="en-US" altLang="ja-JP" sz="1400" dirty="0">
                <a:latin typeface="+mj-lt"/>
              </a:rPr>
              <a:t>Select the Company Settings dropdown menu and under Account Settings, click Customer Relationships.</a:t>
            </a:r>
          </a:p>
          <a:p>
            <a:pPr marL="342900" indent="-342900" fontAlgn="base">
              <a:lnSpc>
                <a:spcPts val="2000"/>
              </a:lnSpc>
              <a:spcBef>
                <a:spcPts val="0"/>
              </a:spcBef>
              <a:spcAft>
                <a:spcPts val="600"/>
              </a:spcAft>
              <a:buClr>
                <a:srgbClr val="F0AB00"/>
              </a:buClr>
              <a:buSzPct val="100000"/>
              <a:buFontTx/>
              <a:buAutoNum type="arabicPeriod"/>
            </a:pPr>
            <a:r>
              <a:rPr lang="en-US" altLang="ja-JP" sz="1400" dirty="0">
                <a:latin typeface="+mj-lt"/>
              </a:rPr>
              <a:t>A list of your Customers is displayed. Click the name of your customer (</a:t>
            </a:r>
            <a:r>
              <a:rPr lang="en-US" sz="1400" dirty="0"/>
              <a:t>T-Mobile ).</a:t>
            </a:r>
            <a:endParaRPr lang="en-US" altLang="ja-JP" sz="1400" dirty="0">
              <a:latin typeface="+mj-lt"/>
            </a:endParaRPr>
          </a:p>
          <a:p>
            <a:pPr marL="342900" indent="-342900" fontAlgn="base">
              <a:lnSpc>
                <a:spcPts val="2000"/>
              </a:lnSpc>
              <a:spcBef>
                <a:spcPts val="0"/>
              </a:spcBef>
              <a:spcAft>
                <a:spcPts val="600"/>
              </a:spcAft>
              <a:buClr>
                <a:srgbClr val="F0AB00"/>
              </a:buClr>
              <a:buSzPct val="100000"/>
              <a:buFontTx/>
              <a:buAutoNum type="arabicPeriod"/>
            </a:pPr>
            <a:r>
              <a:rPr lang="en-US" altLang="ja-JP" sz="1400" dirty="0">
                <a:latin typeface="+mj-lt"/>
              </a:rPr>
              <a:t>Scroll down to the Invoice Setup section and view the General Invoice Rules.</a:t>
            </a:r>
          </a:p>
          <a:p>
            <a:pPr marL="342900" indent="-342900" fontAlgn="base">
              <a:lnSpc>
                <a:spcPts val="2000"/>
              </a:lnSpc>
              <a:spcBef>
                <a:spcPts val="0"/>
              </a:spcBef>
              <a:spcAft>
                <a:spcPts val="600"/>
              </a:spcAft>
              <a:buClr>
                <a:srgbClr val="F0AB00"/>
              </a:buClr>
              <a:buSzPct val="100000"/>
              <a:buFontTx/>
              <a:buAutoNum type="arabicPeriod"/>
            </a:pPr>
            <a:r>
              <a:rPr lang="en-US" altLang="ja-JP" sz="1400" dirty="0">
                <a:latin typeface="+mj-lt"/>
              </a:rPr>
              <a:t>Click Done when finished.</a:t>
            </a:r>
            <a:endParaRPr lang="en-US" sz="1400" dirty="0">
              <a:latin typeface="+mj-lt"/>
            </a:endParaRPr>
          </a:p>
        </p:txBody>
      </p:sp>
      <p:grpSp>
        <p:nvGrpSpPr>
          <p:cNvPr id="12" name="Group 11">
            <a:extLst>
              <a:ext uri="{FF2B5EF4-FFF2-40B4-BE49-F238E27FC236}">
                <a16:creationId xmlns:a16="http://schemas.microsoft.com/office/drawing/2014/main" id="{D83B17EC-0705-4982-8B36-42CEC33CCC3E}"/>
              </a:ext>
            </a:extLst>
          </p:cNvPr>
          <p:cNvGrpSpPr/>
          <p:nvPr/>
        </p:nvGrpSpPr>
        <p:grpSpPr>
          <a:xfrm>
            <a:off x="6522621" y="3737571"/>
            <a:ext cx="3882463" cy="2905987"/>
            <a:chOff x="4937537" y="3097626"/>
            <a:chExt cx="3882463" cy="2905987"/>
          </a:xfrm>
        </p:grpSpPr>
        <p:pic>
          <p:nvPicPr>
            <p:cNvPr id="14" name="Picture 13">
              <a:extLst>
                <a:ext uri="{FF2B5EF4-FFF2-40B4-BE49-F238E27FC236}">
                  <a16:creationId xmlns:a16="http://schemas.microsoft.com/office/drawing/2014/main" id="{31A99BD0-4751-4442-98B0-9FF15B535805}"/>
                </a:ext>
              </a:extLst>
            </p:cNvPr>
            <p:cNvPicPr>
              <a:picLocks noChangeAspect="1"/>
            </p:cNvPicPr>
            <p:nvPr/>
          </p:nvPicPr>
          <p:blipFill rotWithShape="1">
            <a:blip r:embed="rId2"/>
            <a:srcRect t="5972" r="53314" b="12551"/>
            <a:stretch/>
          </p:blipFill>
          <p:spPr>
            <a:xfrm>
              <a:off x="6267300" y="3097626"/>
              <a:ext cx="2552700" cy="1193800"/>
            </a:xfrm>
            <a:prstGeom prst="rect">
              <a:avLst/>
            </a:prstGeom>
            <a:ln>
              <a:solidFill>
                <a:schemeClr val="tx1"/>
              </a:solidFill>
            </a:ln>
            <a:effectLst/>
          </p:spPr>
        </p:pic>
        <p:pic>
          <p:nvPicPr>
            <p:cNvPr id="15" name="Picture 14">
              <a:extLst>
                <a:ext uri="{FF2B5EF4-FFF2-40B4-BE49-F238E27FC236}">
                  <a16:creationId xmlns:a16="http://schemas.microsoft.com/office/drawing/2014/main" id="{6FABDBA2-E605-4D87-B88C-704DBC278EA7}"/>
                </a:ext>
              </a:extLst>
            </p:cNvPr>
            <p:cNvPicPr>
              <a:picLocks noChangeAspect="1"/>
            </p:cNvPicPr>
            <p:nvPr/>
          </p:nvPicPr>
          <p:blipFill>
            <a:blip r:embed="rId3"/>
            <a:stretch>
              <a:fillRect/>
            </a:stretch>
          </p:blipFill>
          <p:spPr>
            <a:xfrm>
              <a:off x="4937537" y="4437005"/>
              <a:ext cx="3882463" cy="1566608"/>
            </a:xfrm>
            <a:prstGeom prst="rect">
              <a:avLst/>
            </a:prstGeom>
            <a:ln>
              <a:solidFill>
                <a:schemeClr val="tx1"/>
              </a:solidFill>
            </a:ln>
            <a:effectLst/>
          </p:spPr>
        </p:pic>
        <p:sp>
          <p:nvSpPr>
            <p:cNvPr id="17" name="Oval 16">
              <a:extLst>
                <a:ext uri="{FF2B5EF4-FFF2-40B4-BE49-F238E27FC236}">
                  <a16:creationId xmlns:a16="http://schemas.microsoft.com/office/drawing/2014/main" id="{B88BAEFF-5EB5-4615-AD83-D533D0F8C5E8}"/>
                </a:ext>
              </a:extLst>
            </p:cNvPr>
            <p:cNvSpPr/>
            <p:nvPr/>
          </p:nvSpPr>
          <p:spPr bwMode="gray">
            <a:xfrm>
              <a:off x="8406997" y="340917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18" name="Oval 17">
              <a:extLst>
                <a:ext uri="{FF2B5EF4-FFF2-40B4-BE49-F238E27FC236}">
                  <a16:creationId xmlns:a16="http://schemas.microsoft.com/office/drawing/2014/main" id="{26D4C042-994C-42B7-BB40-4E132FE69490}"/>
                </a:ext>
              </a:extLst>
            </p:cNvPr>
            <p:cNvSpPr/>
            <p:nvPr/>
          </p:nvSpPr>
          <p:spPr bwMode="gray">
            <a:xfrm>
              <a:off x="8406996" y="443700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grpSp>
      <p:sp>
        <p:nvSpPr>
          <p:cNvPr id="19" name="object 31">
            <a:hlinkClick r:id="rId4" action="ppaction://hlinksldjump"/>
            <a:extLst>
              <a:ext uri="{FF2B5EF4-FFF2-40B4-BE49-F238E27FC236}">
                <a16:creationId xmlns:a16="http://schemas.microsoft.com/office/drawing/2014/main" id="{5ADE6ACA-2492-4163-8F0F-93DF5B376F59}"/>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5" action="ppaction://hlinksldjump"/>
            <a:extLst>
              <a:ext uri="{FF2B5EF4-FFF2-40B4-BE49-F238E27FC236}">
                <a16:creationId xmlns:a16="http://schemas.microsoft.com/office/drawing/2014/main" id="{28637EB0-2A1A-4032-840A-D9469EA52CAC}"/>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6" action="ppaction://hlinksldjump"/>
            <a:extLst>
              <a:ext uri="{FF2B5EF4-FFF2-40B4-BE49-F238E27FC236}">
                <a16:creationId xmlns:a16="http://schemas.microsoft.com/office/drawing/2014/main" id="{8E9F9CB9-DFD8-4375-B147-ADDBBC5F3945}"/>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D3C192B8-FBFE-440B-99E3-9779E5BEF7A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rId7" action="ppaction://hlinksldjump"/>
            <a:extLst>
              <a:ext uri="{FF2B5EF4-FFF2-40B4-BE49-F238E27FC236}">
                <a16:creationId xmlns:a16="http://schemas.microsoft.com/office/drawing/2014/main" id="{25D47BB7-5369-4195-8BE6-50EA2D88CCD2}"/>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rId8" action="ppaction://hlinksldjump"/>
            <a:extLst>
              <a:ext uri="{FF2B5EF4-FFF2-40B4-BE49-F238E27FC236}">
                <a16:creationId xmlns:a16="http://schemas.microsoft.com/office/drawing/2014/main" id="{4F2B7920-E1C3-4B2D-94AF-93DC81AF9B7C}"/>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rId8" action="ppaction://hlinksldjump"/>
            <a:extLst>
              <a:ext uri="{FF2B5EF4-FFF2-40B4-BE49-F238E27FC236}">
                <a16:creationId xmlns:a16="http://schemas.microsoft.com/office/drawing/2014/main" id="{B925C254-16EB-4B92-955F-9C39ED406316}"/>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rId9" action="ppaction://hlinksldjump"/>
            <a:extLst>
              <a:ext uri="{FF2B5EF4-FFF2-40B4-BE49-F238E27FC236}">
                <a16:creationId xmlns:a16="http://schemas.microsoft.com/office/drawing/2014/main" id="{2191948F-8350-445D-8366-547E23ABEE21}"/>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7" name="Picture 26">
            <a:extLst>
              <a:ext uri="{FF2B5EF4-FFF2-40B4-BE49-F238E27FC236}">
                <a16:creationId xmlns:a16="http://schemas.microsoft.com/office/drawing/2014/main" id="{7C3B5802-79C9-44CB-816A-68CBFD951E71}"/>
              </a:ext>
            </a:extLst>
          </p:cNvPr>
          <p:cNvPicPr>
            <a:picLocks noChangeAspect="1"/>
          </p:cNvPicPr>
          <p:nvPr/>
        </p:nvPicPr>
        <p:blipFill>
          <a:blip r:embed="rId10"/>
          <a:stretch>
            <a:fillRect/>
          </a:stretch>
        </p:blipFill>
        <p:spPr>
          <a:xfrm>
            <a:off x="8294258" y="1485179"/>
            <a:ext cx="2110826" cy="2188309"/>
          </a:xfrm>
          <a:prstGeom prst="rect">
            <a:avLst/>
          </a:prstGeom>
        </p:spPr>
      </p:pic>
      <p:sp>
        <p:nvSpPr>
          <p:cNvPr id="28" name="Oval 27">
            <a:extLst>
              <a:ext uri="{FF2B5EF4-FFF2-40B4-BE49-F238E27FC236}">
                <a16:creationId xmlns:a16="http://schemas.microsoft.com/office/drawing/2014/main" id="{F98C63F4-92F2-4A87-9374-F51F5FC41B0F}"/>
              </a:ext>
            </a:extLst>
          </p:cNvPr>
          <p:cNvSpPr/>
          <p:nvPr/>
        </p:nvSpPr>
        <p:spPr bwMode="gray">
          <a:xfrm>
            <a:off x="9132211" y="225748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pic>
        <p:nvPicPr>
          <p:cNvPr id="3" name="Picture 2">
            <a:extLst>
              <a:ext uri="{FF2B5EF4-FFF2-40B4-BE49-F238E27FC236}">
                <a16:creationId xmlns:a16="http://schemas.microsoft.com/office/drawing/2014/main" id="{6C1407CF-282F-4E34-BF63-914CDC97982E}"/>
              </a:ext>
            </a:extLst>
          </p:cNvPr>
          <p:cNvPicPr>
            <a:picLocks noChangeAspect="1"/>
          </p:cNvPicPr>
          <p:nvPr/>
        </p:nvPicPr>
        <p:blipFill>
          <a:blip r:embed="rId11"/>
          <a:stretch>
            <a:fillRect/>
          </a:stretch>
        </p:blipFill>
        <p:spPr>
          <a:xfrm>
            <a:off x="8996396" y="308570"/>
            <a:ext cx="1408688" cy="1112526"/>
          </a:xfrm>
          <a:prstGeom prst="rect">
            <a:avLst/>
          </a:prstGeom>
        </p:spPr>
      </p:pic>
      <p:sp>
        <p:nvSpPr>
          <p:cNvPr id="29" name="Oval 28">
            <a:extLst>
              <a:ext uri="{FF2B5EF4-FFF2-40B4-BE49-F238E27FC236}">
                <a16:creationId xmlns:a16="http://schemas.microsoft.com/office/drawing/2014/main" id="{12B69BAD-FD4C-4E5A-B42C-7337710AFCEC}"/>
              </a:ext>
            </a:extLst>
          </p:cNvPr>
          <p:cNvSpPr/>
          <p:nvPr/>
        </p:nvSpPr>
        <p:spPr bwMode="gray">
          <a:xfrm>
            <a:off x="9700740" y="105064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1</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A63C3697-71E2-D1BB-CE0A-B15DC81FA582}"/>
              </a:ext>
            </a:extLst>
          </p:cNvPr>
          <p:cNvPicPr>
            <a:picLocks noChangeAspect="1"/>
          </p:cNvPicPr>
          <p:nvPr/>
        </p:nvPicPr>
        <p:blipFill>
          <a:blip r:embed="rId12"/>
          <a:stretch>
            <a:fillRect/>
          </a:stretch>
        </p:blipFill>
        <p:spPr>
          <a:xfrm>
            <a:off x="0" y="6387684"/>
            <a:ext cx="3974937" cy="274344"/>
          </a:xfrm>
          <a:prstGeom prst="rect">
            <a:avLst/>
          </a:prstGeom>
        </p:spPr>
      </p:pic>
    </p:spTree>
    <p:extLst>
      <p:ext uri="{BB962C8B-B14F-4D97-AF65-F5344CB8AC3E}">
        <p14:creationId xmlns:p14="http://schemas.microsoft.com/office/powerpoint/2010/main" val="600390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p:cNvSpPr>
            <a:spLocks noGrp="1"/>
          </p:cNvSpPr>
          <p:nvPr>
            <p:ph type="title"/>
          </p:nvPr>
        </p:nvSpPr>
        <p:spPr bwMode="gray">
          <a:xfrm>
            <a:off x="504002" y="504001"/>
            <a:ext cx="11186476" cy="369332"/>
          </a:xfrm>
        </p:spPr>
        <p:txBody>
          <a:bodyPr/>
          <a:lstStyle/>
          <a:p>
            <a:r>
              <a:rPr lang="en-US" dirty="0"/>
              <a:t>T-Mobile Message</a:t>
            </a:r>
          </a:p>
        </p:txBody>
      </p:sp>
      <p:sp>
        <p:nvSpPr>
          <p:cNvPr id="3" name="Rounded Rectangle 78">
            <a:extLst>
              <a:ext uri="{FF2B5EF4-FFF2-40B4-BE49-F238E27FC236}">
                <a16:creationId xmlns:a16="http://schemas.microsoft.com/office/drawing/2014/main" id="{DF68FD72-907B-4B5B-94E5-C53EAD4AF98F}"/>
              </a:ext>
            </a:extLst>
          </p:cNvPr>
          <p:cNvSpPr/>
          <p:nvPr/>
        </p:nvSpPr>
        <p:spPr bwMode="gray">
          <a:xfrm>
            <a:off x="132836" y="873333"/>
            <a:ext cx="8525361" cy="5614551"/>
          </a:xfrm>
          <a:prstGeom prst="roundRect">
            <a:avLst/>
          </a:prstGeom>
          <a:noFill/>
          <a:ln w="6350" algn="ctr">
            <a:noFill/>
            <a:miter lim="800000"/>
            <a:headEnd/>
            <a:tailEnd/>
          </a:ln>
        </p:spPr>
        <p:txBody>
          <a:bodyPr lIns="120001" tIns="96000" rIns="120001" bIns="96000" rtlCol="0" anchor="ctr">
            <a:noAutofit/>
          </a:bodyPr>
          <a:lstStyle/>
          <a:p>
            <a:r>
              <a:rPr lang="en-US" sz="1400" dirty="0"/>
              <a:t>You’ve now completed (2/5) steps to become a T-Mobile supplier. At this time we request you to complete the enablement activities on the SAP Business Network as indicated below in steps (3/5) to begin receiving payments from T-Mobile. The SAP Business Network is the primary method for sending</a:t>
            </a:r>
          </a:p>
          <a:p>
            <a:endParaRPr lang="en-US" sz="1400" dirty="0"/>
          </a:p>
          <a:p>
            <a:endParaRPr lang="en-US" sz="1400" dirty="0"/>
          </a:p>
          <a:p>
            <a:endParaRPr lang="en-US" sz="1400" dirty="0"/>
          </a:p>
          <a:p>
            <a:endParaRPr lang="en-US" sz="1400" dirty="0"/>
          </a:p>
          <a:p>
            <a:endParaRPr lang="en-US" sz="1400" dirty="0"/>
          </a:p>
          <a:p>
            <a:r>
              <a:rPr lang="en-US" sz="1400" dirty="0"/>
              <a:t> electronic ACH payments to our suppliers via AribaPay.</a:t>
            </a:r>
          </a:p>
          <a:p>
            <a:endParaRPr lang="en-US" sz="1400" dirty="0"/>
          </a:p>
          <a:p>
            <a:endParaRPr lang="en-US" sz="1400" dirty="0"/>
          </a:p>
          <a:p>
            <a:endParaRPr lang="en-US" sz="1400" dirty="0"/>
          </a:p>
          <a:p>
            <a:endParaRPr lang="en-US" sz="1400" b="1" dirty="0"/>
          </a:p>
          <a:p>
            <a:endParaRPr lang="en-US" sz="1400" b="1" dirty="0"/>
          </a:p>
          <a:p>
            <a:endParaRPr lang="en-US" sz="1400" b="1" dirty="0"/>
          </a:p>
          <a:p>
            <a:r>
              <a:rPr lang="en-US" sz="1400" b="1" dirty="0"/>
              <a:t>This initiative is a T-Mobile REQUIREMENT for suppliers to receive payment. </a:t>
            </a:r>
            <a:r>
              <a:rPr lang="en-US" sz="1400" dirty="0"/>
              <a:t>Supplier participation will be closely monitored to ensure suppliers are responsive to and compliant with creating a SAP Business Network account and exchanging purchase orders and invoices via the SAP Business Network. </a:t>
            </a:r>
            <a:r>
              <a:rPr lang="en-US" sz="1400" b="1" dirty="0"/>
              <a:t>Non-compliance of this initiative could result in delay of invoice processing and payment.</a:t>
            </a:r>
            <a:endParaRPr lang="en-US" sz="1400" dirty="0"/>
          </a:p>
          <a:p>
            <a:r>
              <a:rPr lang="en-US" sz="1400" dirty="0"/>
              <a:t> </a:t>
            </a:r>
          </a:p>
          <a:p>
            <a:r>
              <a:rPr lang="en-US" sz="1400" b="1" dirty="0"/>
              <a:t>You will receive an email from SAP (</a:t>
            </a:r>
            <a:r>
              <a:rPr lang="en-US" sz="1400" b="1" u="sng" dirty="0">
                <a:hlinkClick r:id="rId2"/>
              </a:rPr>
              <a:t>ordersender-prod@ansmtp.ariba.com</a:t>
            </a:r>
            <a:r>
              <a:rPr lang="en-US" sz="1400" b="1" dirty="0"/>
              <a:t>) with detailed instructions for setting up your SAP Business Network account. We ask that you set-up your account within 5 days after receiving the email from SAP. You will be notified once T-Mobile is ready to transact with you via the SAP Business Network.</a:t>
            </a:r>
          </a:p>
        </p:txBody>
      </p:sp>
      <p:sp>
        <p:nvSpPr>
          <p:cNvPr id="12" name="object 31">
            <a:hlinkClick r:id="rId3" action="ppaction://hlinksldjump"/>
            <a:extLst>
              <a:ext uri="{FF2B5EF4-FFF2-40B4-BE49-F238E27FC236}">
                <a16:creationId xmlns:a16="http://schemas.microsoft.com/office/drawing/2014/main" id="{1405A288-1A87-410A-913D-DCE54D2EC063}"/>
              </a:ext>
            </a:extLst>
          </p:cNvPr>
          <p:cNvSpPr txBox="1"/>
          <p:nvPr/>
        </p:nvSpPr>
        <p:spPr>
          <a:xfrm>
            <a:off x="11785579" y="4050478"/>
            <a:ext cx="409595" cy="94914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sz="1000" dirty="0">
              <a:solidFill>
                <a:prstClr val="black"/>
              </a:solidFill>
              <a:cs typeface="Arial"/>
            </a:endParaRPr>
          </a:p>
        </p:txBody>
      </p:sp>
      <p:sp>
        <p:nvSpPr>
          <p:cNvPr id="13" name="object 29">
            <a:hlinkClick r:id="rId4" action="ppaction://hlinksldjump"/>
            <a:extLst>
              <a:ext uri="{FF2B5EF4-FFF2-40B4-BE49-F238E27FC236}">
                <a16:creationId xmlns:a16="http://schemas.microsoft.com/office/drawing/2014/main" id="{582BBEC7-2332-489B-B5BB-F27A9D68015B}"/>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sz="1000" dirty="0">
              <a:solidFill>
                <a:prstClr val="black"/>
              </a:solidFill>
              <a:cs typeface="Arial"/>
            </a:endParaRPr>
          </a:p>
        </p:txBody>
      </p:sp>
      <p:sp>
        <p:nvSpPr>
          <p:cNvPr id="14" name="object 31">
            <a:hlinkClick r:id="rId5" action="ppaction://hlinksldjump"/>
            <a:extLst>
              <a:ext uri="{FF2B5EF4-FFF2-40B4-BE49-F238E27FC236}">
                <a16:creationId xmlns:a16="http://schemas.microsoft.com/office/drawing/2014/main" id="{12A4827A-0E99-4BFE-845B-0F658B61C0ED}"/>
              </a:ext>
            </a:extLst>
          </p:cNvPr>
          <p:cNvSpPr txBox="1"/>
          <p:nvPr/>
        </p:nvSpPr>
        <p:spPr>
          <a:xfrm>
            <a:off x="11787364" y="1229858"/>
            <a:ext cx="407810" cy="949765"/>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sz="1000" dirty="0">
              <a:solidFill>
                <a:prstClr val="black"/>
              </a:solidFill>
              <a:cs typeface="Arial"/>
            </a:endParaRPr>
          </a:p>
        </p:txBody>
      </p:sp>
      <p:sp>
        <p:nvSpPr>
          <p:cNvPr id="15" name="object 48">
            <a:extLst>
              <a:ext uri="{FF2B5EF4-FFF2-40B4-BE49-F238E27FC236}">
                <a16:creationId xmlns:a16="http://schemas.microsoft.com/office/drawing/2014/main" id="{EBFA1F12-6EA9-438E-BE48-E925F362330E}"/>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sz="1799" kern="0" dirty="0">
              <a:solidFill>
                <a:prstClr val="black"/>
              </a:solidFill>
            </a:endParaRPr>
          </a:p>
        </p:txBody>
      </p:sp>
      <p:sp>
        <p:nvSpPr>
          <p:cNvPr id="16" name="object 31">
            <a:hlinkClick r:id="rId6" action="ppaction://hlinksldjump"/>
            <a:extLst>
              <a:ext uri="{FF2B5EF4-FFF2-40B4-BE49-F238E27FC236}">
                <a16:creationId xmlns:a16="http://schemas.microsoft.com/office/drawing/2014/main" id="{CC0E816B-8C90-42ED-B60A-4DE35816DF09}"/>
              </a:ext>
            </a:extLst>
          </p:cNvPr>
          <p:cNvSpPr txBox="1"/>
          <p:nvPr/>
        </p:nvSpPr>
        <p:spPr>
          <a:xfrm>
            <a:off x="11785579" y="2175290"/>
            <a:ext cx="409595" cy="980601"/>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sz="1000" dirty="0">
              <a:solidFill>
                <a:prstClr val="black"/>
              </a:solidFill>
              <a:cs typeface="Arial"/>
            </a:endParaRPr>
          </a:p>
        </p:txBody>
      </p:sp>
      <p:sp>
        <p:nvSpPr>
          <p:cNvPr id="17" name="object 31">
            <a:hlinkClick r:id="rId3" action="ppaction://hlinksldjump"/>
            <a:extLst>
              <a:ext uri="{FF2B5EF4-FFF2-40B4-BE49-F238E27FC236}">
                <a16:creationId xmlns:a16="http://schemas.microsoft.com/office/drawing/2014/main" id="{76212CCE-5D0F-4E70-9485-22C91D971621}"/>
              </a:ext>
            </a:extLst>
          </p:cNvPr>
          <p:cNvSpPr txBox="1"/>
          <p:nvPr/>
        </p:nvSpPr>
        <p:spPr>
          <a:xfrm>
            <a:off x="11778214" y="3117139"/>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sz="1000" dirty="0">
              <a:solidFill>
                <a:prstClr val="black"/>
              </a:solidFill>
              <a:cs typeface="Arial"/>
            </a:endParaRPr>
          </a:p>
        </p:txBody>
      </p:sp>
      <p:sp>
        <p:nvSpPr>
          <p:cNvPr id="18" name="object 31">
            <a:hlinkClick r:id="rId7" action="ppaction://hlinksldjump"/>
            <a:extLst>
              <a:ext uri="{FF2B5EF4-FFF2-40B4-BE49-F238E27FC236}">
                <a16:creationId xmlns:a16="http://schemas.microsoft.com/office/drawing/2014/main" id="{C195171D-7D63-4393-8DD1-67D8F71B1102}"/>
              </a:ext>
            </a:extLst>
          </p:cNvPr>
          <p:cNvSpPr txBox="1"/>
          <p:nvPr/>
        </p:nvSpPr>
        <p:spPr>
          <a:xfrm>
            <a:off x="11778214" y="4991828"/>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sz="1000" dirty="0">
              <a:solidFill>
                <a:prstClr val="black"/>
              </a:solidFill>
              <a:cs typeface="Arial"/>
            </a:endParaRPr>
          </a:p>
        </p:txBody>
      </p:sp>
      <p:sp>
        <p:nvSpPr>
          <p:cNvPr id="19" name="object 31">
            <a:hlinkClick r:id="rId8" action="ppaction://hlinksldjump"/>
            <a:extLst>
              <a:ext uri="{FF2B5EF4-FFF2-40B4-BE49-F238E27FC236}">
                <a16:creationId xmlns:a16="http://schemas.microsoft.com/office/drawing/2014/main" id="{CC84AACC-3FC6-48B4-AB9A-2B27D25B2A68}"/>
              </a:ext>
            </a:extLst>
          </p:cNvPr>
          <p:cNvSpPr txBox="1"/>
          <p:nvPr/>
        </p:nvSpPr>
        <p:spPr>
          <a:xfrm>
            <a:off x="11785579" y="591736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sz="1000" dirty="0">
              <a:solidFill>
                <a:prstClr val="black"/>
              </a:solidFill>
              <a:cs typeface="Arial"/>
            </a:endParaRPr>
          </a:p>
        </p:txBody>
      </p:sp>
      <p:pic>
        <p:nvPicPr>
          <p:cNvPr id="20" name="Picture 19">
            <a:extLst>
              <a:ext uri="{FF2B5EF4-FFF2-40B4-BE49-F238E27FC236}">
                <a16:creationId xmlns:a16="http://schemas.microsoft.com/office/drawing/2014/main" id="{854566A3-3045-4589-94F1-96147D2005E8}"/>
              </a:ext>
            </a:extLst>
          </p:cNvPr>
          <p:cNvPicPr/>
          <p:nvPr/>
        </p:nvPicPr>
        <p:blipFill rotWithShape="1">
          <a:blip r:embed="rId9"/>
          <a:srcRect l="-1" t="3" r="21500" b="1"/>
          <a:stretch/>
        </p:blipFill>
        <p:spPr>
          <a:xfrm>
            <a:off x="504002" y="1996441"/>
            <a:ext cx="5210998" cy="2318960"/>
          </a:xfrm>
          <a:prstGeom prst="rect">
            <a:avLst/>
          </a:prstGeom>
        </p:spPr>
      </p:pic>
      <p:pic>
        <p:nvPicPr>
          <p:cNvPr id="2" name="Picture 1">
            <a:extLst>
              <a:ext uri="{FF2B5EF4-FFF2-40B4-BE49-F238E27FC236}">
                <a16:creationId xmlns:a16="http://schemas.microsoft.com/office/drawing/2014/main" id="{ED638251-4312-EA58-CF9D-37630960658B}"/>
              </a:ext>
            </a:extLst>
          </p:cNvPr>
          <p:cNvPicPr>
            <a:picLocks noChangeAspect="1"/>
          </p:cNvPicPr>
          <p:nvPr/>
        </p:nvPicPr>
        <p:blipFill>
          <a:blip r:embed="rId10"/>
          <a:stretch>
            <a:fillRect/>
          </a:stretch>
        </p:blipFill>
        <p:spPr>
          <a:xfrm>
            <a:off x="205938" y="6487884"/>
            <a:ext cx="3974937" cy="274344"/>
          </a:xfrm>
          <a:prstGeom prst="rect">
            <a:avLst/>
          </a:prstGeom>
        </p:spPr>
      </p:pic>
    </p:spTree>
    <p:extLst>
      <p:ext uri="{BB962C8B-B14F-4D97-AF65-F5344CB8AC3E}">
        <p14:creationId xmlns:p14="http://schemas.microsoft.com/office/powerpoint/2010/main" val="36027494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Invoice via PO Flip</a:t>
            </a:r>
          </a:p>
        </p:txBody>
      </p:sp>
      <p:sp>
        <p:nvSpPr>
          <p:cNvPr id="11" name="TextBox 10">
            <a:extLst>
              <a:ext uri="{FF2B5EF4-FFF2-40B4-BE49-F238E27FC236}">
                <a16:creationId xmlns:a16="http://schemas.microsoft.com/office/drawing/2014/main" id="{B7178A4B-6F50-46F9-8EF7-E78B1993BB57}"/>
              </a:ext>
            </a:extLst>
          </p:cNvPr>
          <p:cNvSpPr txBox="1"/>
          <p:nvPr/>
        </p:nvSpPr>
        <p:spPr>
          <a:xfrm>
            <a:off x="504001" y="1510731"/>
            <a:ext cx="6232465" cy="3409135"/>
          </a:xfrm>
          <a:prstGeom prst="rect">
            <a:avLst/>
          </a:prstGeom>
          <a:noFill/>
        </p:spPr>
        <p:txBody>
          <a:bodyPr wrap="square" lIns="0" tIns="0" rIns="0" bIns="0" rtlCol="0">
            <a:noAutofit/>
          </a:bodyPr>
          <a:lstStyle/>
          <a:p>
            <a:pPr>
              <a:lnSpc>
                <a:spcPts val="2000"/>
              </a:lnSpc>
              <a:spcBef>
                <a:spcPts val="0"/>
              </a:spcBef>
              <a:spcAft>
                <a:spcPts val="600"/>
              </a:spcAft>
              <a:buClr>
                <a:srgbClr val="F0AB00"/>
              </a:buClr>
              <a:buSzPct val="120000"/>
            </a:pPr>
            <a:r>
              <a:rPr lang="en-US" sz="1400" dirty="0">
                <a:latin typeface="+mj-lt"/>
              </a:rPr>
              <a:t>To create a PO-Flip invoice (or an invoice derived from a PO that you received via SAP Business Network):</a:t>
            </a:r>
          </a:p>
          <a:p>
            <a:pPr marL="342900" indent="-342900">
              <a:lnSpc>
                <a:spcPts val="2000"/>
              </a:lnSpc>
              <a:spcAft>
                <a:spcPts val="600"/>
              </a:spcAft>
              <a:buClr>
                <a:srgbClr val="F0AB00"/>
              </a:buClr>
              <a:buSzPct val="100000"/>
              <a:buFontTx/>
              <a:buAutoNum type="arabicPeriod"/>
            </a:pPr>
            <a:r>
              <a:rPr lang="en-US" sz="1400" dirty="0"/>
              <a:t>From the home screen within your SAP Business Network account, select the </a:t>
            </a:r>
            <a:r>
              <a:rPr lang="en-US" sz="1400" b="1" dirty="0"/>
              <a:t>Create</a:t>
            </a:r>
            <a:r>
              <a:rPr lang="en-US" sz="1400" dirty="0"/>
              <a:t> dropdown menu and select </a:t>
            </a:r>
            <a:r>
              <a:rPr lang="en-US" sz="1400" b="1" dirty="0"/>
              <a:t>PO Invoice</a:t>
            </a:r>
            <a:r>
              <a:rPr lang="en-US" sz="1400" dirty="0"/>
              <a:t>.</a:t>
            </a:r>
          </a:p>
          <a:p>
            <a:pPr marL="342900" indent="-342900">
              <a:lnSpc>
                <a:spcPts val="2000"/>
              </a:lnSpc>
              <a:spcBef>
                <a:spcPts val="0"/>
              </a:spcBef>
              <a:spcAft>
                <a:spcPts val="600"/>
              </a:spcAft>
              <a:buClr>
                <a:srgbClr val="F0AB00"/>
              </a:buClr>
              <a:buSzPct val="100000"/>
              <a:buAutoNum type="arabicPeriod"/>
            </a:pPr>
            <a:r>
              <a:rPr lang="en-US" sz="1400" dirty="0">
                <a:latin typeface="+mj-lt"/>
              </a:rPr>
              <a:t>For PO Invoice select a </a:t>
            </a:r>
            <a:r>
              <a:rPr lang="en-US" sz="1400" b="1" dirty="0">
                <a:latin typeface="+mj-lt"/>
              </a:rPr>
              <a:t>PO number</a:t>
            </a:r>
            <a:r>
              <a:rPr lang="en-US" sz="1400" dirty="0">
                <a:latin typeface="+mj-lt"/>
              </a:rPr>
              <a:t>.</a:t>
            </a:r>
          </a:p>
          <a:p>
            <a:pPr marL="342900" indent="-342900">
              <a:lnSpc>
                <a:spcPts val="2000"/>
              </a:lnSpc>
              <a:spcBef>
                <a:spcPts val="0"/>
              </a:spcBef>
              <a:spcAft>
                <a:spcPts val="600"/>
              </a:spcAft>
              <a:buClr>
                <a:srgbClr val="F0AB00"/>
              </a:buClr>
              <a:buSzPct val="100000"/>
              <a:buAutoNum type="arabicPeriod"/>
            </a:pPr>
            <a:r>
              <a:rPr lang="en-US" sz="1400" dirty="0">
                <a:latin typeface="+mj-lt"/>
              </a:rPr>
              <a:t>Click on the </a:t>
            </a:r>
            <a:r>
              <a:rPr lang="en-US" sz="1400" b="1" dirty="0">
                <a:latin typeface="+mj-lt"/>
              </a:rPr>
              <a:t>Create Invoice </a:t>
            </a:r>
            <a:r>
              <a:rPr lang="en-US" sz="1400" dirty="0">
                <a:latin typeface="+mj-lt"/>
              </a:rPr>
              <a:t>button and then choose </a:t>
            </a:r>
            <a:r>
              <a:rPr lang="en-US" sz="1400" b="1" dirty="0">
                <a:latin typeface="+mj-lt"/>
              </a:rPr>
              <a:t>Standard Invoice</a:t>
            </a:r>
            <a:r>
              <a:rPr lang="en-US" sz="1400" dirty="0">
                <a:latin typeface="+mj-lt"/>
              </a:rPr>
              <a:t>.</a:t>
            </a:r>
          </a:p>
          <a:p>
            <a:pPr marL="342900" indent="-342900">
              <a:lnSpc>
                <a:spcPts val="2000"/>
              </a:lnSpc>
              <a:spcBef>
                <a:spcPts val="0"/>
              </a:spcBef>
              <a:spcAft>
                <a:spcPts val="600"/>
              </a:spcAft>
              <a:buClr>
                <a:srgbClr val="F0AB00"/>
              </a:buClr>
              <a:buSzPct val="100000"/>
              <a:buAutoNum type="arabicPeriod"/>
            </a:pPr>
            <a:r>
              <a:rPr lang="en-US" sz="1400" dirty="0">
                <a:latin typeface="+mj-lt"/>
              </a:rPr>
              <a:t>Invoice is automatically pre-populated with the PO data. </a:t>
            </a:r>
            <a:r>
              <a:rPr lang="en-US" sz="1400" b="1" dirty="0">
                <a:latin typeface="+mj-lt"/>
              </a:rPr>
              <a:t>Complete all fields marked with an asterisk and add tax as applicable</a:t>
            </a:r>
            <a:r>
              <a:rPr lang="en-US" sz="1400" b="1" dirty="0">
                <a:solidFill>
                  <a:srgbClr val="FF0000"/>
                </a:solidFill>
                <a:latin typeface="+mj-lt"/>
              </a:rPr>
              <a:t> </a:t>
            </a:r>
            <a:r>
              <a:rPr lang="en-US" sz="1400" b="1" dirty="0">
                <a:latin typeface="+mj-lt"/>
              </a:rPr>
              <a:t>at the header level</a:t>
            </a:r>
            <a:r>
              <a:rPr lang="en-US" sz="1400" dirty="0">
                <a:latin typeface="+mj-lt"/>
              </a:rPr>
              <a:t>. Review</a:t>
            </a:r>
            <a:r>
              <a:rPr lang="en-US" sz="1400" dirty="0">
                <a:cs typeface="Arial" charset="0"/>
              </a:rPr>
              <a:t> your invoice for </a:t>
            </a:r>
            <a:r>
              <a:rPr lang="en-US" altLang="ja-JP" sz="1400" dirty="0">
                <a:ea typeface="ＭＳ Ｐゴシック" charset="-128"/>
                <a:cs typeface="Arial" charset="0"/>
              </a:rPr>
              <a:t>accuracy on the </a:t>
            </a:r>
            <a:r>
              <a:rPr lang="en-US" altLang="ja-JP" sz="1400" b="1" dirty="0">
                <a:ea typeface="ＭＳ Ｐゴシック" charset="-128"/>
                <a:cs typeface="Arial" charset="0"/>
              </a:rPr>
              <a:t>Review</a:t>
            </a:r>
            <a:r>
              <a:rPr lang="en-US" altLang="ja-JP" sz="1400" dirty="0">
                <a:ea typeface="ＭＳ Ｐゴシック" charset="-128"/>
                <a:cs typeface="Arial" charset="0"/>
              </a:rPr>
              <a:t> page. </a:t>
            </a:r>
            <a:r>
              <a:rPr lang="en-US" sz="1400" dirty="0">
                <a:cs typeface="Arial" charset="0"/>
              </a:rPr>
              <a:t>If no changes are needed, click </a:t>
            </a:r>
            <a:r>
              <a:rPr lang="en-US" sz="1400" b="1" dirty="0">
                <a:cs typeface="Arial" charset="0"/>
              </a:rPr>
              <a:t>Submit</a:t>
            </a:r>
            <a:r>
              <a:rPr lang="en-US" sz="1400" dirty="0">
                <a:cs typeface="Arial" charset="0"/>
              </a:rPr>
              <a:t> to send the invoice to </a:t>
            </a:r>
            <a:r>
              <a:rPr lang="en-US" sz="1400" dirty="0"/>
              <a:t>T-Mobile .</a:t>
            </a:r>
            <a:endParaRPr lang="en-US" sz="1400" b="1" dirty="0">
              <a:latin typeface="+mj-lt"/>
            </a:endParaRPr>
          </a:p>
          <a:p>
            <a:pPr marL="342900" indent="-342900">
              <a:lnSpc>
                <a:spcPts val="2000"/>
              </a:lnSpc>
              <a:spcBef>
                <a:spcPts val="600"/>
              </a:spcBef>
              <a:buClr>
                <a:srgbClr val="F0AB00"/>
              </a:buClr>
              <a:buSzPct val="120000"/>
              <a:buAutoNum type="arabicPeriod"/>
            </a:pPr>
            <a:endParaRPr lang="en-US" sz="1400" dirty="0">
              <a:latin typeface="+mj-lt"/>
            </a:endParaRPr>
          </a:p>
          <a:p>
            <a:pPr marL="342900" indent="-342900">
              <a:lnSpc>
                <a:spcPts val="2000"/>
              </a:lnSpc>
              <a:spcBef>
                <a:spcPts val="600"/>
              </a:spcBef>
              <a:buClr>
                <a:srgbClr val="F0AB00"/>
              </a:buClr>
              <a:buSzPct val="120000"/>
              <a:buAutoNum type="arabicPeriod"/>
            </a:pPr>
            <a:endParaRPr lang="en-US" sz="1400" dirty="0">
              <a:latin typeface="+mj-lt"/>
            </a:endParaRPr>
          </a:p>
          <a:p>
            <a:pPr>
              <a:lnSpc>
                <a:spcPts val="2000"/>
              </a:lnSpc>
              <a:spcBef>
                <a:spcPts val="600"/>
              </a:spcBef>
              <a:buClr>
                <a:srgbClr val="F0AB00"/>
              </a:buClr>
              <a:buSzPct val="120000"/>
            </a:pPr>
            <a:endParaRPr lang="en-US" sz="1400" dirty="0">
              <a:latin typeface="+mj-lt"/>
            </a:endParaRPr>
          </a:p>
          <a:p>
            <a:pPr marL="342900" indent="-342900">
              <a:lnSpc>
                <a:spcPts val="2000"/>
              </a:lnSpc>
              <a:spcBef>
                <a:spcPts val="600"/>
              </a:spcBef>
              <a:buClr>
                <a:srgbClr val="F0AB00"/>
              </a:buClr>
              <a:buSzPct val="120000"/>
              <a:buAutoNum type="arabicPeriod"/>
            </a:pPr>
            <a:endParaRPr lang="en-US" sz="1400" dirty="0">
              <a:latin typeface="+mj-lt"/>
            </a:endParaRPr>
          </a:p>
          <a:p>
            <a:pPr marL="342900" indent="-342900">
              <a:lnSpc>
                <a:spcPts val="2000"/>
              </a:lnSpc>
              <a:spcBef>
                <a:spcPts val="600"/>
              </a:spcBef>
              <a:buClr>
                <a:srgbClr val="F0AB00"/>
              </a:buClr>
              <a:buSzPct val="120000"/>
              <a:buAutoNum type="arabicPeriod"/>
            </a:pPr>
            <a:endParaRPr lang="en-US" sz="1400" dirty="0">
              <a:latin typeface="+mj-lt"/>
            </a:endParaRPr>
          </a:p>
        </p:txBody>
      </p:sp>
      <p:pic>
        <p:nvPicPr>
          <p:cNvPr id="15" name="Picture 14">
            <a:extLst>
              <a:ext uri="{FF2B5EF4-FFF2-40B4-BE49-F238E27FC236}">
                <a16:creationId xmlns:a16="http://schemas.microsoft.com/office/drawing/2014/main" id="{DDE4E925-5394-4365-9AD2-8FECBC8DB790}"/>
              </a:ext>
            </a:extLst>
          </p:cNvPr>
          <p:cNvPicPr>
            <a:picLocks noChangeAspect="1"/>
          </p:cNvPicPr>
          <p:nvPr/>
        </p:nvPicPr>
        <p:blipFill>
          <a:blip r:embed="rId2"/>
          <a:stretch>
            <a:fillRect/>
          </a:stretch>
        </p:blipFill>
        <p:spPr>
          <a:xfrm>
            <a:off x="5529809" y="4650129"/>
            <a:ext cx="2637823" cy="1401912"/>
          </a:xfrm>
          <a:prstGeom prst="rect">
            <a:avLst/>
          </a:prstGeom>
          <a:ln>
            <a:solidFill>
              <a:schemeClr val="tx1"/>
            </a:solidFill>
          </a:ln>
        </p:spPr>
      </p:pic>
      <p:grpSp>
        <p:nvGrpSpPr>
          <p:cNvPr id="16" name="Group 15">
            <a:extLst>
              <a:ext uri="{FF2B5EF4-FFF2-40B4-BE49-F238E27FC236}">
                <a16:creationId xmlns:a16="http://schemas.microsoft.com/office/drawing/2014/main" id="{505A5A0C-49D5-40C4-B12B-44877D0D102D}"/>
              </a:ext>
            </a:extLst>
          </p:cNvPr>
          <p:cNvGrpSpPr/>
          <p:nvPr/>
        </p:nvGrpSpPr>
        <p:grpSpPr>
          <a:xfrm>
            <a:off x="7689046" y="2435795"/>
            <a:ext cx="2637823" cy="2086830"/>
            <a:chOff x="6074377" y="2609416"/>
            <a:chExt cx="2637823" cy="2086830"/>
          </a:xfrm>
        </p:grpSpPr>
        <p:pic>
          <p:nvPicPr>
            <p:cNvPr id="17" name="Picture 16">
              <a:extLst>
                <a:ext uri="{FF2B5EF4-FFF2-40B4-BE49-F238E27FC236}">
                  <a16:creationId xmlns:a16="http://schemas.microsoft.com/office/drawing/2014/main" id="{A87D307B-EEEC-4E53-93B5-4BAB699A3EF8}"/>
                </a:ext>
              </a:extLst>
            </p:cNvPr>
            <p:cNvPicPr>
              <a:picLocks noChangeAspect="1"/>
            </p:cNvPicPr>
            <p:nvPr/>
          </p:nvPicPr>
          <p:blipFill>
            <a:blip r:embed="rId3"/>
            <a:stretch>
              <a:fillRect/>
            </a:stretch>
          </p:blipFill>
          <p:spPr>
            <a:xfrm>
              <a:off x="6074377" y="2609416"/>
              <a:ext cx="2637823" cy="2086830"/>
            </a:xfrm>
            <a:prstGeom prst="rect">
              <a:avLst/>
            </a:prstGeom>
            <a:ln>
              <a:solidFill>
                <a:schemeClr val="tx1"/>
              </a:solidFill>
            </a:ln>
          </p:spPr>
        </p:pic>
        <p:sp>
          <p:nvSpPr>
            <p:cNvPr id="18" name="Oval 17">
              <a:extLst>
                <a:ext uri="{FF2B5EF4-FFF2-40B4-BE49-F238E27FC236}">
                  <a16:creationId xmlns:a16="http://schemas.microsoft.com/office/drawing/2014/main" id="{54BEA3F0-38C0-473C-BF71-AFAEEFC71259}"/>
                </a:ext>
              </a:extLst>
            </p:cNvPr>
            <p:cNvSpPr/>
            <p:nvPr/>
          </p:nvSpPr>
          <p:spPr bwMode="gray">
            <a:xfrm>
              <a:off x="7172487" y="378458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grpSp>
      <p:pic>
        <p:nvPicPr>
          <p:cNvPr id="19" name="Picture 18">
            <a:extLst>
              <a:ext uri="{FF2B5EF4-FFF2-40B4-BE49-F238E27FC236}">
                <a16:creationId xmlns:a16="http://schemas.microsoft.com/office/drawing/2014/main" id="{1E604D68-34D5-4F4D-82AC-F5991784FA4C}"/>
              </a:ext>
            </a:extLst>
          </p:cNvPr>
          <p:cNvPicPr>
            <a:picLocks noChangeAspect="1"/>
          </p:cNvPicPr>
          <p:nvPr/>
        </p:nvPicPr>
        <p:blipFill>
          <a:blip r:embed="rId4"/>
          <a:stretch>
            <a:fillRect/>
          </a:stretch>
        </p:blipFill>
        <p:spPr>
          <a:xfrm>
            <a:off x="8346938" y="4650129"/>
            <a:ext cx="1979931" cy="1401912"/>
          </a:xfrm>
          <a:prstGeom prst="rect">
            <a:avLst/>
          </a:prstGeom>
          <a:ln>
            <a:solidFill>
              <a:schemeClr val="tx1"/>
            </a:solidFill>
          </a:ln>
        </p:spPr>
      </p:pic>
      <p:sp>
        <p:nvSpPr>
          <p:cNvPr id="20" name="Oval 19">
            <a:extLst>
              <a:ext uri="{FF2B5EF4-FFF2-40B4-BE49-F238E27FC236}">
                <a16:creationId xmlns:a16="http://schemas.microsoft.com/office/drawing/2014/main" id="{8403BEEE-DF36-4F28-AC6E-189B02472265}"/>
              </a:ext>
            </a:extLst>
          </p:cNvPr>
          <p:cNvSpPr/>
          <p:nvPr/>
        </p:nvSpPr>
        <p:spPr bwMode="gray">
          <a:xfrm>
            <a:off x="7121699" y="568135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21" name="Oval 20">
            <a:extLst>
              <a:ext uri="{FF2B5EF4-FFF2-40B4-BE49-F238E27FC236}">
                <a16:creationId xmlns:a16="http://schemas.microsoft.com/office/drawing/2014/main" id="{F3B61867-758E-4C4B-B446-4D4533620488}"/>
              </a:ext>
            </a:extLst>
          </p:cNvPr>
          <p:cNvSpPr/>
          <p:nvPr/>
        </p:nvSpPr>
        <p:spPr bwMode="gray">
          <a:xfrm>
            <a:off x="8589892" y="557182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sp>
        <p:nvSpPr>
          <p:cNvPr id="22" name="object 31">
            <a:hlinkClick r:id="rId5" action="ppaction://hlinksldjump"/>
            <a:extLst>
              <a:ext uri="{FF2B5EF4-FFF2-40B4-BE49-F238E27FC236}">
                <a16:creationId xmlns:a16="http://schemas.microsoft.com/office/drawing/2014/main" id="{5617420E-DC75-4950-9105-6B02DEAD4BFA}"/>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3" name="object 29">
            <a:hlinkClick r:id="rId6" action="ppaction://hlinksldjump"/>
            <a:extLst>
              <a:ext uri="{FF2B5EF4-FFF2-40B4-BE49-F238E27FC236}">
                <a16:creationId xmlns:a16="http://schemas.microsoft.com/office/drawing/2014/main" id="{07B04D56-2DB9-457A-8C42-C8B6BCDE86F9}"/>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4" name="object 31">
            <a:hlinkClick r:id="rId7" action="ppaction://hlinksldjump"/>
            <a:extLst>
              <a:ext uri="{FF2B5EF4-FFF2-40B4-BE49-F238E27FC236}">
                <a16:creationId xmlns:a16="http://schemas.microsoft.com/office/drawing/2014/main" id="{6A29BFC3-0E4F-4B77-B4AC-2E966E3CD596}"/>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5" name="object 48">
            <a:extLst>
              <a:ext uri="{FF2B5EF4-FFF2-40B4-BE49-F238E27FC236}">
                <a16:creationId xmlns:a16="http://schemas.microsoft.com/office/drawing/2014/main" id="{A21D486D-4139-47A8-8F06-AECF083FD48B}"/>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6" name="object 31">
            <a:hlinkClick r:id="rId8" action="ppaction://hlinksldjump"/>
            <a:extLst>
              <a:ext uri="{FF2B5EF4-FFF2-40B4-BE49-F238E27FC236}">
                <a16:creationId xmlns:a16="http://schemas.microsoft.com/office/drawing/2014/main" id="{187C42BE-11DD-40A7-9735-BB324A074870}"/>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7" name="object 31">
            <a:hlinkClick r:id="rId9" action="ppaction://hlinksldjump"/>
            <a:extLst>
              <a:ext uri="{FF2B5EF4-FFF2-40B4-BE49-F238E27FC236}">
                <a16:creationId xmlns:a16="http://schemas.microsoft.com/office/drawing/2014/main" id="{43746547-B930-4CD3-B283-BCED555D131D}"/>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8" name="object 31">
            <a:hlinkClick r:id="rId9" action="ppaction://hlinksldjump"/>
            <a:extLst>
              <a:ext uri="{FF2B5EF4-FFF2-40B4-BE49-F238E27FC236}">
                <a16:creationId xmlns:a16="http://schemas.microsoft.com/office/drawing/2014/main" id="{96878FA6-BBAB-4BCA-8B88-702F9D1614AE}"/>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9" name="object 31">
            <a:hlinkClick r:id="rId10" action="ppaction://hlinksldjump"/>
            <a:extLst>
              <a:ext uri="{FF2B5EF4-FFF2-40B4-BE49-F238E27FC236}">
                <a16:creationId xmlns:a16="http://schemas.microsoft.com/office/drawing/2014/main" id="{017BF898-7D5B-41EF-91AD-1B07BEEB5D84}"/>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5A18B05E-2472-4572-9C7A-AF7567BFDA64}"/>
              </a:ext>
            </a:extLst>
          </p:cNvPr>
          <p:cNvPicPr>
            <a:picLocks noChangeAspect="1"/>
          </p:cNvPicPr>
          <p:nvPr/>
        </p:nvPicPr>
        <p:blipFill>
          <a:blip r:embed="rId11"/>
          <a:stretch>
            <a:fillRect/>
          </a:stretch>
        </p:blipFill>
        <p:spPr>
          <a:xfrm>
            <a:off x="8167632" y="487718"/>
            <a:ext cx="1794657" cy="1820573"/>
          </a:xfrm>
          <a:prstGeom prst="rect">
            <a:avLst/>
          </a:prstGeom>
        </p:spPr>
      </p:pic>
      <p:sp>
        <p:nvSpPr>
          <p:cNvPr id="30" name="Oval 29">
            <a:extLst>
              <a:ext uri="{FF2B5EF4-FFF2-40B4-BE49-F238E27FC236}">
                <a16:creationId xmlns:a16="http://schemas.microsoft.com/office/drawing/2014/main" id="{7DE2F1D7-119B-44D9-BCD7-11C4EBC12164}"/>
              </a:ext>
            </a:extLst>
          </p:cNvPr>
          <p:cNvSpPr/>
          <p:nvPr/>
        </p:nvSpPr>
        <p:spPr bwMode="gray">
          <a:xfrm>
            <a:off x="9631890" y="129165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4" name="Rectangle 3">
            <a:extLst>
              <a:ext uri="{FF2B5EF4-FFF2-40B4-BE49-F238E27FC236}">
                <a16:creationId xmlns:a16="http://schemas.microsoft.com/office/drawing/2014/main" id="{88077CC0-484D-4744-9F54-DB3675D7F14C}"/>
              </a:ext>
            </a:extLst>
          </p:cNvPr>
          <p:cNvSpPr/>
          <p:nvPr/>
        </p:nvSpPr>
        <p:spPr bwMode="gray">
          <a:xfrm>
            <a:off x="7689046" y="2435795"/>
            <a:ext cx="2637823" cy="156330"/>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5" name="Picture 4">
            <a:extLst>
              <a:ext uri="{FF2B5EF4-FFF2-40B4-BE49-F238E27FC236}">
                <a16:creationId xmlns:a16="http://schemas.microsoft.com/office/drawing/2014/main" id="{E2DFE029-6EBE-4AEA-1035-A598DFBC2AF8}"/>
              </a:ext>
            </a:extLst>
          </p:cNvPr>
          <p:cNvPicPr>
            <a:picLocks noChangeAspect="1"/>
          </p:cNvPicPr>
          <p:nvPr/>
        </p:nvPicPr>
        <p:blipFill>
          <a:blip r:embed="rId12"/>
          <a:stretch>
            <a:fillRect/>
          </a:stretch>
        </p:blipFill>
        <p:spPr>
          <a:xfrm>
            <a:off x="134019" y="6387684"/>
            <a:ext cx="3974937" cy="274344"/>
          </a:xfrm>
          <a:prstGeom prst="rect">
            <a:avLst/>
          </a:prstGeom>
        </p:spPr>
      </p:pic>
    </p:spTree>
    <p:extLst>
      <p:ext uri="{BB962C8B-B14F-4D97-AF65-F5344CB8AC3E}">
        <p14:creationId xmlns:p14="http://schemas.microsoft.com/office/powerpoint/2010/main" val="12178787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via PO Flip</a:t>
            </a:r>
            <a:br>
              <a:rPr lang="en-US" dirty="0"/>
            </a:br>
            <a:r>
              <a:rPr lang="en-US" sz="2000" b="0" dirty="0"/>
              <a:t>Header </a:t>
            </a:r>
            <a:endParaRPr lang="en-US" dirty="0"/>
          </a:p>
        </p:txBody>
      </p:sp>
      <p:sp>
        <p:nvSpPr>
          <p:cNvPr id="11" name="TextBox 10">
            <a:extLst>
              <a:ext uri="{FF2B5EF4-FFF2-40B4-BE49-F238E27FC236}">
                <a16:creationId xmlns:a16="http://schemas.microsoft.com/office/drawing/2014/main" id="{9966C893-7593-4151-B4B4-80F5F0172A5A}"/>
              </a:ext>
            </a:extLst>
          </p:cNvPr>
          <p:cNvSpPr txBox="1"/>
          <p:nvPr/>
        </p:nvSpPr>
        <p:spPr>
          <a:xfrm>
            <a:off x="504001" y="1512000"/>
            <a:ext cx="6236892" cy="4808575"/>
          </a:xfrm>
          <a:prstGeom prst="rect">
            <a:avLst/>
          </a:prstGeom>
          <a:noFill/>
        </p:spPr>
        <p:txBody>
          <a:bodyPr wrap="square" lIns="0" tIns="0" rIns="0" bIns="0" rtlCol="0">
            <a:noAutofit/>
          </a:bodyPr>
          <a:lstStyle/>
          <a:p>
            <a:pPr>
              <a:lnSpc>
                <a:spcPts val="1700"/>
              </a:lnSpc>
              <a:spcBef>
                <a:spcPts val="0"/>
              </a:spcBef>
              <a:spcAft>
                <a:spcPts val="600"/>
              </a:spcAft>
              <a:buClr>
                <a:srgbClr val="F0AB00"/>
              </a:buClr>
              <a:buSzPct val="120000"/>
            </a:pPr>
            <a:r>
              <a:rPr lang="en-US" sz="1400" dirty="0">
                <a:latin typeface="+mj-lt"/>
              </a:rPr>
              <a:t>Invoice is automatically pre-populated with the PO data. Complete all fields marked with an asterisk and add tax as applicable. </a:t>
            </a:r>
          </a:p>
          <a:p>
            <a:pPr marL="342900" indent="-342900">
              <a:lnSpc>
                <a:spcPts val="1700"/>
              </a:lnSpc>
              <a:spcBef>
                <a:spcPts val="0"/>
              </a:spcBef>
              <a:spcAft>
                <a:spcPts val="600"/>
              </a:spcAft>
              <a:buClr>
                <a:srgbClr val="F0AB00"/>
              </a:buClr>
              <a:buSzPct val="100000"/>
              <a:buAutoNum type="arabicPeriod"/>
            </a:pPr>
            <a:r>
              <a:rPr lang="en-US" sz="1400" b="1" dirty="0">
                <a:latin typeface="+mj-lt"/>
              </a:rPr>
              <a:t>Enter an Invoice # </a:t>
            </a:r>
            <a:r>
              <a:rPr lang="en-US" sz="1400" dirty="0">
                <a:latin typeface="+mj-lt"/>
              </a:rPr>
              <a:t>which is your unique number for invoice identification. The Invoice Date will auto-populate.  </a:t>
            </a:r>
          </a:p>
          <a:p>
            <a:pPr marL="342900" indent="-342900">
              <a:lnSpc>
                <a:spcPts val="1700"/>
              </a:lnSpc>
              <a:spcBef>
                <a:spcPts val="0"/>
              </a:spcBef>
              <a:spcAft>
                <a:spcPts val="600"/>
              </a:spcAft>
              <a:buClr>
                <a:srgbClr val="F0AB00"/>
              </a:buClr>
              <a:buSzPct val="100000"/>
              <a:buAutoNum type="arabicPeriod"/>
            </a:pPr>
            <a:r>
              <a:rPr lang="en-US" sz="1400" b="1" dirty="0">
                <a:latin typeface="+mj-lt"/>
              </a:rPr>
              <a:t>Select Remit-To</a:t>
            </a:r>
            <a:r>
              <a:rPr lang="en-US" sz="1400" dirty="0">
                <a:latin typeface="+mj-lt"/>
              </a:rPr>
              <a:t> address from the drop down box if you have entered more than one.</a:t>
            </a:r>
          </a:p>
          <a:p>
            <a:pPr marL="342900" indent="-342900">
              <a:lnSpc>
                <a:spcPts val="1700"/>
              </a:lnSpc>
              <a:spcBef>
                <a:spcPts val="0"/>
              </a:spcBef>
              <a:spcAft>
                <a:spcPts val="600"/>
              </a:spcAft>
              <a:buClr>
                <a:srgbClr val="F0AB00"/>
              </a:buClr>
              <a:buSzPct val="100000"/>
              <a:buAutoNum type="arabicPeriod"/>
            </a:pPr>
            <a:r>
              <a:rPr lang="en-US" sz="1400" b="1" dirty="0">
                <a:latin typeface="+mj-lt"/>
              </a:rPr>
              <a:t>Tax and Shipping can be entered</a:t>
            </a:r>
            <a:r>
              <a:rPr lang="en-US" sz="1400" dirty="0">
                <a:latin typeface="+mj-lt"/>
              </a:rPr>
              <a:t> at either the Header or Line level by selecting the appropriate radio button.</a:t>
            </a:r>
          </a:p>
          <a:p>
            <a:pPr marL="342900" indent="-342900">
              <a:lnSpc>
                <a:spcPts val="1700"/>
              </a:lnSpc>
              <a:spcBef>
                <a:spcPts val="0"/>
              </a:spcBef>
              <a:spcAft>
                <a:spcPts val="600"/>
              </a:spcAft>
              <a:buClr>
                <a:srgbClr val="F0AB00"/>
              </a:buClr>
              <a:buSzPct val="100000"/>
              <a:buAutoNum type="arabicPeriod"/>
            </a:pPr>
            <a:r>
              <a:rPr lang="en-US" sz="1400" b="1" dirty="0">
                <a:latin typeface="+mj-lt"/>
              </a:rPr>
              <a:t>You can also add some additional information</a:t>
            </a:r>
            <a:r>
              <a:rPr lang="en-US" sz="1400" dirty="0">
                <a:latin typeface="+mj-lt"/>
              </a:rPr>
              <a:t> to the Header of the invoice such as: Special Handling, Payment Term, Comment, Attachment, Shipping Documents.</a:t>
            </a:r>
          </a:p>
          <a:p>
            <a:pPr marL="342900" indent="-342900">
              <a:lnSpc>
                <a:spcPts val="1700"/>
              </a:lnSpc>
              <a:spcBef>
                <a:spcPts val="0"/>
              </a:spcBef>
              <a:spcAft>
                <a:spcPts val="600"/>
              </a:spcAft>
              <a:buClr>
                <a:srgbClr val="F0AB00"/>
              </a:buClr>
              <a:buSzPct val="100000"/>
              <a:buAutoNum type="arabicPeriod"/>
            </a:pPr>
            <a:r>
              <a:rPr lang="en-US" sz="1400" b="1" dirty="0">
                <a:latin typeface="+mj-lt"/>
              </a:rPr>
              <a:t>Scroll</a:t>
            </a:r>
            <a:r>
              <a:rPr lang="en-US" sz="1400" dirty="0">
                <a:latin typeface="+mj-lt"/>
              </a:rPr>
              <a:t> down to the Line items section to select the line items being invoiced.</a:t>
            </a:r>
          </a:p>
          <a:p>
            <a:pPr>
              <a:lnSpc>
                <a:spcPts val="1700"/>
              </a:lnSpc>
              <a:spcBef>
                <a:spcPts val="0"/>
              </a:spcBef>
              <a:spcAft>
                <a:spcPts val="600"/>
              </a:spcAft>
              <a:buClr>
                <a:srgbClr val="F0AB00"/>
              </a:buClr>
              <a:buSzPct val="120000"/>
            </a:pPr>
            <a:r>
              <a:rPr lang="en-US" sz="1400" b="1" dirty="0"/>
              <a:t>Note: </a:t>
            </a:r>
            <a:r>
              <a:rPr lang="en-US" sz="1400" dirty="0">
                <a:latin typeface="+mj-lt"/>
              </a:rPr>
              <a:t>Attachment file size should not exceed 40MB.</a:t>
            </a:r>
          </a:p>
        </p:txBody>
      </p:sp>
      <p:grpSp>
        <p:nvGrpSpPr>
          <p:cNvPr id="12" name="Group 11">
            <a:extLst>
              <a:ext uri="{FF2B5EF4-FFF2-40B4-BE49-F238E27FC236}">
                <a16:creationId xmlns:a16="http://schemas.microsoft.com/office/drawing/2014/main" id="{6FB5307B-C690-41C2-8007-8362238AF891}"/>
              </a:ext>
            </a:extLst>
          </p:cNvPr>
          <p:cNvGrpSpPr/>
          <p:nvPr/>
        </p:nvGrpSpPr>
        <p:grpSpPr>
          <a:xfrm>
            <a:off x="7142198" y="1512000"/>
            <a:ext cx="2982114" cy="1561543"/>
            <a:chOff x="5717735" y="1511999"/>
            <a:chExt cx="2982114" cy="1561543"/>
          </a:xfrm>
        </p:grpSpPr>
        <p:pic>
          <p:nvPicPr>
            <p:cNvPr id="13" name="Picture 12">
              <a:extLst>
                <a:ext uri="{FF2B5EF4-FFF2-40B4-BE49-F238E27FC236}">
                  <a16:creationId xmlns:a16="http://schemas.microsoft.com/office/drawing/2014/main" id="{89A16D62-6F17-40E9-86EA-9A85E72F1C3D}"/>
                </a:ext>
              </a:extLst>
            </p:cNvPr>
            <p:cNvPicPr>
              <a:picLocks noChangeAspect="1"/>
            </p:cNvPicPr>
            <p:nvPr/>
          </p:nvPicPr>
          <p:blipFill>
            <a:blip r:embed="rId2"/>
            <a:stretch>
              <a:fillRect/>
            </a:stretch>
          </p:blipFill>
          <p:spPr>
            <a:xfrm>
              <a:off x="5717735" y="1511999"/>
              <a:ext cx="2982114" cy="1561543"/>
            </a:xfrm>
            <a:prstGeom prst="rect">
              <a:avLst/>
            </a:prstGeom>
            <a:ln>
              <a:solidFill>
                <a:schemeClr val="tx1"/>
              </a:solidFill>
            </a:ln>
          </p:spPr>
        </p:pic>
        <p:sp>
          <p:nvSpPr>
            <p:cNvPr id="14" name="Oval 13">
              <a:extLst>
                <a:ext uri="{FF2B5EF4-FFF2-40B4-BE49-F238E27FC236}">
                  <a16:creationId xmlns:a16="http://schemas.microsoft.com/office/drawing/2014/main" id="{86BE0AD6-C64E-4F76-85D2-D14478D6C802}"/>
                </a:ext>
              </a:extLst>
            </p:cNvPr>
            <p:cNvSpPr/>
            <p:nvPr/>
          </p:nvSpPr>
          <p:spPr bwMode="gray">
            <a:xfrm>
              <a:off x="8240465" y="223662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15" name="Oval 14">
              <a:extLst>
                <a:ext uri="{FF2B5EF4-FFF2-40B4-BE49-F238E27FC236}">
                  <a16:creationId xmlns:a16="http://schemas.microsoft.com/office/drawing/2014/main" id="{BDB1C730-DEB0-4675-A3B8-A31BE5CC49CB}"/>
                </a:ext>
              </a:extLst>
            </p:cNvPr>
            <p:cNvSpPr/>
            <p:nvPr/>
          </p:nvSpPr>
          <p:spPr bwMode="gray">
            <a:xfrm>
              <a:off x="8236370" y="274912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grpSp>
      <p:grpSp>
        <p:nvGrpSpPr>
          <p:cNvPr id="16" name="Group 15">
            <a:extLst>
              <a:ext uri="{FF2B5EF4-FFF2-40B4-BE49-F238E27FC236}">
                <a16:creationId xmlns:a16="http://schemas.microsoft.com/office/drawing/2014/main" id="{27012779-8DCB-48B8-B6EA-E9299F84075E}"/>
              </a:ext>
            </a:extLst>
          </p:cNvPr>
          <p:cNvGrpSpPr/>
          <p:nvPr/>
        </p:nvGrpSpPr>
        <p:grpSpPr>
          <a:xfrm>
            <a:off x="7150489" y="3281293"/>
            <a:ext cx="2973823" cy="513835"/>
            <a:chOff x="5726025" y="3281292"/>
            <a:chExt cx="2973823" cy="513835"/>
          </a:xfrm>
        </p:grpSpPr>
        <p:pic>
          <p:nvPicPr>
            <p:cNvPr id="17" name="Picture 16">
              <a:extLst>
                <a:ext uri="{FF2B5EF4-FFF2-40B4-BE49-F238E27FC236}">
                  <a16:creationId xmlns:a16="http://schemas.microsoft.com/office/drawing/2014/main" id="{D1E3AEA9-DD36-480A-984F-EE8E66CE3C60}"/>
                </a:ext>
              </a:extLst>
            </p:cNvPr>
            <p:cNvPicPr>
              <a:picLocks noChangeAspect="1"/>
            </p:cNvPicPr>
            <p:nvPr/>
          </p:nvPicPr>
          <p:blipFill>
            <a:blip r:embed="rId3"/>
            <a:stretch>
              <a:fillRect/>
            </a:stretch>
          </p:blipFill>
          <p:spPr>
            <a:xfrm>
              <a:off x="5726025" y="3281292"/>
              <a:ext cx="2973823" cy="513835"/>
            </a:xfrm>
            <a:prstGeom prst="rect">
              <a:avLst/>
            </a:prstGeom>
            <a:ln>
              <a:solidFill>
                <a:schemeClr val="tx1"/>
              </a:solidFill>
            </a:ln>
          </p:spPr>
        </p:pic>
        <p:sp>
          <p:nvSpPr>
            <p:cNvPr id="18" name="Oval 17">
              <a:extLst>
                <a:ext uri="{FF2B5EF4-FFF2-40B4-BE49-F238E27FC236}">
                  <a16:creationId xmlns:a16="http://schemas.microsoft.com/office/drawing/2014/main" id="{57182BFB-77A3-44A0-8527-00D7C41CEF80}"/>
                </a:ext>
              </a:extLst>
            </p:cNvPr>
            <p:cNvSpPr/>
            <p:nvPr/>
          </p:nvSpPr>
          <p:spPr bwMode="gray">
            <a:xfrm>
              <a:off x="7246923" y="331913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grpSp>
        <p:nvGrpSpPr>
          <p:cNvPr id="19" name="Group 18">
            <a:extLst>
              <a:ext uri="{FF2B5EF4-FFF2-40B4-BE49-F238E27FC236}">
                <a16:creationId xmlns:a16="http://schemas.microsoft.com/office/drawing/2014/main" id="{E5BA9095-933E-42FA-8AB7-E526F99AF6B4}"/>
              </a:ext>
            </a:extLst>
          </p:cNvPr>
          <p:cNvGrpSpPr/>
          <p:nvPr/>
        </p:nvGrpSpPr>
        <p:grpSpPr>
          <a:xfrm>
            <a:off x="7185826" y="3998257"/>
            <a:ext cx="2938486" cy="473603"/>
            <a:chOff x="5761362" y="3998256"/>
            <a:chExt cx="2938486" cy="473603"/>
          </a:xfrm>
        </p:grpSpPr>
        <p:pic>
          <p:nvPicPr>
            <p:cNvPr id="20" name="Picture 19">
              <a:extLst>
                <a:ext uri="{FF2B5EF4-FFF2-40B4-BE49-F238E27FC236}">
                  <a16:creationId xmlns:a16="http://schemas.microsoft.com/office/drawing/2014/main" id="{DC4FCDCD-D97B-4F02-8FA9-5A3F68E6A9B9}"/>
                </a:ext>
              </a:extLst>
            </p:cNvPr>
            <p:cNvPicPr>
              <a:picLocks noChangeAspect="1"/>
            </p:cNvPicPr>
            <p:nvPr/>
          </p:nvPicPr>
          <p:blipFill>
            <a:blip r:embed="rId4"/>
            <a:stretch>
              <a:fillRect/>
            </a:stretch>
          </p:blipFill>
          <p:spPr>
            <a:xfrm>
              <a:off x="5761362" y="3998256"/>
              <a:ext cx="2938486" cy="473603"/>
            </a:xfrm>
            <a:prstGeom prst="rect">
              <a:avLst/>
            </a:prstGeom>
            <a:ln>
              <a:solidFill>
                <a:schemeClr val="tx1"/>
              </a:solidFill>
            </a:ln>
          </p:spPr>
        </p:pic>
        <p:sp>
          <p:nvSpPr>
            <p:cNvPr id="21" name="Oval 20">
              <a:extLst>
                <a:ext uri="{FF2B5EF4-FFF2-40B4-BE49-F238E27FC236}">
                  <a16:creationId xmlns:a16="http://schemas.microsoft.com/office/drawing/2014/main" id="{FBEBDE3D-2810-4F5D-9FBC-11BC26AE594C}"/>
                </a:ext>
              </a:extLst>
            </p:cNvPr>
            <p:cNvSpPr/>
            <p:nvPr/>
          </p:nvSpPr>
          <p:spPr bwMode="gray">
            <a:xfrm>
              <a:off x="7246923" y="401598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sp>
        <p:nvSpPr>
          <p:cNvPr id="22" name="Oval 21">
            <a:extLst>
              <a:ext uri="{FF2B5EF4-FFF2-40B4-BE49-F238E27FC236}">
                <a16:creationId xmlns:a16="http://schemas.microsoft.com/office/drawing/2014/main" id="{360BB820-A9C2-40FC-B6CE-80C4884C8E27}"/>
              </a:ext>
            </a:extLst>
          </p:cNvPr>
          <p:cNvSpPr/>
          <p:nvPr/>
        </p:nvSpPr>
        <p:spPr bwMode="gray">
          <a:xfrm>
            <a:off x="9652578" y="4763925"/>
            <a:ext cx="220267" cy="219075"/>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grpSp>
        <p:nvGrpSpPr>
          <p:cNvPr id="23" name="Group 22">
            <a:extLst>
              <a:ext uri="{FF2B5EF4-FFF2-40B4-BE49-F238E27FC236}">
                <a16:creationId xmlns:a16="http://schemas.microsoft.com/office/drawing/2014/main" id="{84612E4C-F016-4BC0-841E-803C3BF79423}"/>
              </a:ext>
            </a:extLst>
          </p:cNvPr>
          <p:cNvGrpSpPr/>
          <p:nvPr/>
        </p:nvGrpSpPr>
        <p:grpSpPr>
          <a:xfrm>
            <a:off x="8474153" y="4674989"/>
            <a:ext cx="1650159" cy="1790931"/>
            <a:chOff x="7049689" y="4674988"/>
            <a:chExt cx="1650159" cy="1790931"/>
          </a:xfrm>
        </p:grpSpPr>
        <p:pic>
          <p:nvPicPr>
            <p:cNvPr id="24" name="Picture 23">
              <a:extLst>
                <a:ext uri="{FF2B5EF4-FFF2-40B4-BE49-F238E27FC236}">
                  <a16:creationId xmlns:a16="http://schemas.microsoft.com/office/drawing/2014/main" id="{5D8FC236-BCD9-4EA6-96AB-F6B8F6A8556A}"/>
                </a:ext>
              </a:extLst>
            </p:cNvPr>
            <p:cNvPicPr>
              <a:picLocks noChangeAspect="1"/>
            </p:cNvPicPr>
            <p:nvPr/>
          </p:nvPicPr>
          <p:blipFill>
            <a:blip r:embed="rId5"/>
            <a:stretch>
              <a:fillRect/>
            </a:stretch>
          </p:blipFill>
          <p:spPr>
            <a:xfrm>
              <a:off x="7049689" y="4674988"/>
              <a:ext cx="1650159" cy="1790931"/>
            </a:xfrm>
            <a:prstGeom prst="rect">
              <a:avLst/>
            </a:prstGeom>
            <a:ln>
              <a:solidFill>
                <a:schemeClr val="tx1"/>
              </a:solidFill>
            </a:ln>
          </p:spPr>
        </p:pic>
        <p:sp>
          <p:nvSpPr>
            <p:cNvPr id="25" name="Oval 24">
              <a:extLst>
                <a:ext uri="{FF2B5EF4-FFF2-40B4-BE49-F238E27FC236}">
                  <a16:creationId xmlns:a16="http://schemas.microsoft.com/office/drawing/2014/main" id="{2818586B-9C3A-4663-98EA-A05DFC576492}"/>
                </a:ext>
              </a:extLst>
            </p:cNvPr>
            <p:cNvSpPr/>
            <p:nvPr/>
          </p:nvSpPr>
          <p:spPr bwMode="gray">
            <a:xfrm>
              <a:off x="8107289" y="489530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grpSp>
      <p:sp>
        <p:nvSpPr>
          <p:cNvPr id="26" name="object 31">
            <a:hlinkClick r:id="rId6" action="ppaction://hlinksldjump"/>
            <a:extLst>
              <a:ext uri="{FF2B5EF4-FFF2-40B4-BE49-F238E27FC236}">
                <a16:creationId xmlns:a16="http://schemas.microsoft.com/office/drawing/2014/main" id="{01136B18-9B1F-4EA5-8865-CC55D8F41934}"/>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7" name="object 29">
            <a:hlinkClick r:id="rId7" action="ppaction://hlinksldjump"/>
            <a:extLst>
              <a:ext uri="{FF2B5EF4-FFF2-40B4-BE49-F238E27FC236}">
                <a16:creationId xmlns:a16="http://schemas.microsoft.com/office/drawing/2014/main" id="{62FEF37A-7E12-45D6-9BB9-C4AB43F52122}"/>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8" name="object 31">
            <a:hlinkClick r:id="rId8" action="ppaction://hlinksldjump"/>
            <a:extLst>
              <a:ext uri="{FF2B5EF4-FFF2-40B4-BE49-F238E27FC236}">
                <a16:creationId xmlns:a16="http://schemas.microsoft.com/office/drawing/2014/main" id="{6C4B3944-82CE-4EDD-829F-FCA84AABF6C7}"/>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9" name="object 48">
            <a:extLst>
              <a:ext uri="{FF2B5EF4-FFF2-40B4-BE49-F238E27FC236}">
                <a16:creationId xmlns:a16="http://schemas.microsoft.com/office/drawing/2014/main" id="{F04F0EE6-6244-4569-A455-33262886DDF1}"/>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30" name="object 31">
            <a:hlinkClick r:id="rId9" action="ppaction://hlinksldjump"/>
            <a:extLst>
              <a:ext uri="{FF2B5EF4-FFF2-40B4-BE49-F238E27FC236}">
                <a16:creationId xmlns:a16="http://schemas.microsoft.com/office/drawing/2014/main" id="{E38416AD-8F7F-4E6D-AD7C-D18D3F30C87F}"/>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31" name="object 31">
            <a:hlinkClick r:id="rId10" action="ppaction://hlinksldjump"/>
            <a:extLst>
              <a:ext uri="{FF2B5EF4-FFF2-40B4-BE49-F238E27FC236}">
                <a16:creationId xmlns:a16="http://schemas.microsoft.com/office/drawing/2014/main" id="{04EED6E7-6D8B-469E-845C-90A841CAC897}"/>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2" name="object 31">
            <a:hlinkClick r:id="rId10" action="ppaction://hlinksldjump"/>
            <a:extLst>
              <a:ext uri="{FF2B5EF4-FFF2-40B4-BE49-F238E27FC236}">
                <a16:creationId xmlns:a16="http://schemas.microsoft.com/office/drawing/2014/main" id="{A9CC9575-8B7E-42B2-9A35-EC8BD6A102E5}"/>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33" name="object 31">
            <a:hlinkClick r:id="rId11" action="ppaction://hlinksldjump"/>
            <a:extLst>
              <a:ext uri="{FF2B5EF4-FFF2-40B4-BE49-F238E27FC236}">
                <a16:creationId xmlns:a16="http://schemas.microsoft.com/office/drawing/2014/main" id="{2F7A987B-0F11-4D6E-8E48-9FD6EFA641FD}"/>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3FD2A4CD-47FC-481B-9462-5B2C23E8A46A}"/>
              </a:ext>
            </a:extLst>
          </p:cNvPr>
          <p:cNvPicPr>
            <a:picLocks noChangeAspect="1"/>
          </p:cNvPicPr>
          <p:nvPr/>
        </p:nvPicPr>
        <p:blipFill>
          <a:blip r:embed="rId12"/>
          <a:stretch>
            <a:fillRect/>
          </a:stretch>
        </p:blipFill>
        <p:spPr>
          <a:xfrm>
            <a:off x="4576226" y="5237018"/>
            <a:ext cx="3654786" cy="1228902"/>
          </a:xfrm>
          <a:prstGeom prst="rect">
            <a:avLst/>
          </a:prstGeom>
        </p:spPr>
      </p:pic>
      <p:sp>
        <p:nvSpPr>
          <p:cNvPr id="34" name="Oval 33">
            <a:extLst>
              <a:ext uri="{FF2B5EF4-FFF2-40B4-BE49-F238E27FC236}">
                <a16:creationId xmlns:a16="http://schemas.microsoft.com/office/drawing/2014/main" id="{A1AE7C15-681D-42F7-82EC-9088267FFA10}"/>
              </a:ext>
            </a:extLst>
          </p:cNvPr>
          <p:cNvSpPr/>
          <p:nvPr/>
        </p:nvSpPr>
        <p:spPr bwMode="gray">
          <a:xfrm>
            <a:off x="5543514" y="524271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5</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510BFC88-1F0E-689F-3173-D1018BCAF3ED}"/>
              </a:ext>
            </a:extLst>
          </p:cNvPr>
          <p:cNvPicPr>
            <a:picLocks noChangeAspect="1"/>
          </p:cNvPicPr>
          <p:nvPr/>
        </p:nvPicPr>
        <p:blipFill>
          <a:blip r:embed="rId13"/>
          <a:stretch>
            <a:fillRect/>
          </a:stretch>
        </p:blipFill>
        <p:spPr>
          <a:xfrm>
            <a:off x="409596" y="6426212"/>
            <a:ext cx="3974937" cy="274344"/>
          </a:xfrm>
          <a:prstGeom prst="rect">
            <a:avLst/>
          </a:prstGeom>
        </p:spPr>
      </p:pic>
    </p:spTree>
    <p:extLst>
      <p:ext uri="{BB962C8B-B14F-4D97-AF65-F5344CB8AC3E}">
        <p14:creationId xmlns:p14="http://schemas.microsoft.com/office/powerpoint/2010/main" val="1300145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via PO Flip</a:t>
            </a:r>
            <a:br>
              <a:rPr lang="en-US" dirty="0"/>
            </a:br>
            <a:r>
              <a:rPr lang="en-US" sz="2000" b="0" dirty="0"/>
              <a:t>Line Items</a:t>
            </a:r>
            <a:endParaRPr lang="en-US" dirty="0"/>
          </a:p>
        </p:txBody>
      </p:sp>
      <p:grpSp>
        <p:nvGrpSpPr>
          <p:cNvPr id="12" name="Group 11">
            <a:extLst>
              <a:ext uri="{FF2B5EF4-FFF2-40B4-BE49-F238E27FC236}">
                <a16:creationId xmlns:a16="http://schemas.microsoft.com/office/drawing/2014/main" id="{9503CF76-0218-4D8A-84E2-AD7F2654AE03}"/>
              </a:ext>
            </a:extLst>
          </p:cNvPr>
          <p:cNvGrpSpPr/>
          <p:nvPr/>
        </p:nvGrpSpPr>
        <p:grpSpPr>
          <a:xfrm>
            <a:off x="8043893" y="1512000"/>
            <a:ext cx="2091994" cy="598653"/>
            <a:chOff x="6620206" y="1471919"/>
            <a:chExt cx="2091994" cy="598653"/>
          </a:xfrm>
        </p:grpSpPr>
        <p:pic>
          <p:nvPicPr>
            <p:cNvPr id="13" name="Picture 12">
              <a:extLst>
                <a:ext uri="{FF2B5EF4-FFF2-40B4-BE49-F238E27FC236}">
                  <a16:creationId xmlns:a16="http://schemas.microsoft.com/office/drawing/2014/main" id="{4C58408C-D9A8-47D8-A9CF-EE1E2B0EE8E2}"/>
                </a:ext>
              </a:extLst>
            </p:cNvPr>
            <p:cNvPicPr>
              <a:picLocks noChangeAspect="1"/>
            </p:cNvPicPr>
            <p:nvPr/>
          </p:nvPicPr>
          <p:blipFill>
            <a:blip r:embed="rId2"/>
            <a:stretch>
              <a:fillRect/>
            </a:stretch>
          </p:blipFill>
          <p:spPr>
            <a:xfrm>
              <a:off x="6620206" y="1471919"/>
              <a:ext cx="2091994" cy="598653"/>
            </a:xfrm>
            <a:prstGeom prst="rect">
              <a:avLst/>
            </a:prstGeom>
            <a:ln>
              <a:solidFill>
                <a:schemeClr val="tx1"/>
              </a:solidFill>
            </a:ln>
          </p:spPr>
        </p:pic>
        <p:sp>
          <p:nvSpPr>
            <p:cNvPr id="14" name="Oval 13">
              <a:extLst>
                <a:ext uri="{FF2B5EF4-FFF2-40B4-BE49-F238E27FC236}">
                  <a16:creationId xmlns:a16="http://schemas.microsoft.com/office/drawing/2014/main" id="{9B6E764B-AC60-4B28-858F-9284DE2B02B1}"/>
                </a:ext>
              </a:extLst>
            </p:cNvPr>
            <p:cNvSpPr/>
            <p:nvPr/>
          </p:nvSpPr>
          <p:spPr bwMode="gray">
            <a:xfrm>
              <a:off x="7153346" y="153651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grpSp>
      <p:grpSp>
        <p:nvGrpSpPr>
          <p:cNvPr id="15" name="Group 14">
            <a:extLst>
              <a:ext uri="{FF2B5EF4-FFF2-40B4-BE49-F238E27FC236}">
                <a16:creationId xmlns:a16="http://schemas.microsoft.com/office/drawing/2014/main" id="{FFDAFB43-8AC4-47B4-A923-B7B084FFC5A0}"/>
              </a:ext>
            </a:extLst>
          </p:cNvPr>
          <p:cNvGrpSpPr/>
          <p:nvPr/>
        </p:nvGrpSpPr>
        <p:grpSpPr>
          <a:xfrm>
            <a:off x="8043893" y="2261306"/>
            <a:ext cx="2091994" cy="1596282"/>
            <a:chOff x="6630455" y="2217653"/>
            <a:chExt cx="2091994" cy="1596282"/>
          </a:xfrm>
        </p:grpSpPr>
        <p:pic>
          <p:nvPicPr>
            <p:cNvPr id="16" name="Picture 15">
              <a:extLst>
                <a:ext uri="{FF2B5EF4-FFF2-40B4-BE49-F238E27FC236}">
                  <a16:creationId xmlns:a16="http://schemas.microsoft.com/office/drawing/2014/main" id="{D43EAE86-7B21-4F52-86A3-0ACF8ACBA602}"/>
                </a:ext>
              </a:extLst>
            </p:cNvPr>
            <p:cNvPicPr>
              <a:picLocks noChangeAspect="1"/>
            </p:cNvPicPr>
            <p:nvPr/>
          </p:nvPicPr>
          <p:blipFill>
            <a:blip r:embed="rId3"/>
            <a:stretch>
              <a:fillRect/>
            </a:stretch>
          </p:blipFill>
          <p:spPr>
            <a:xfrm>
              <a:off x="6630455" y="2217653"/>
              <a:ext cx="2091994" cy="1596282"/>
            </a:xfrm>
            <a:prstGeom prst="rect">
              <a:avLst/>
            </a:prstGeom>
            <a:ln>
              <a:solidFill>
                <a:schemeClr val="tx1"/>
              </a:solidFill>
            </a:ln>
          </p:spPr>
        </p:pic>
        <p:sp>
          <p:nvSpPr>
            <p:cNvPr id="17" name="Oval 16">
              <a:extLst>
                <a:ext uri="{FF2B5EF4-FFF2-40B4-BE49-F238E27FC236}">
                  <a16:creationId xmlns:a16="http://schemas.microsoft.com/office/drawing/2014/main" id="{F468F7EE-9A87-43B0-8EB8-727DE99C82E1}"/>
                </a:ext>
              </a:extLst>
            </p:cNvPr>
            <p:cNvSpPr/>
            <p:nvPr/>
          </p:nvSpPr>
          <p:spPr bwMode="gray">
            <a:xfrm>
              <a:off x="7331161" y="264852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grpSp>
      <p:grpSp>
        <p:nvGrpSpPr>
          <p:cNvPr id="18" name="Group 17">
            <a:extLst>
              <a:ext uri="{FF2B5EF4-FFF2-40B4-BE49-F238E27FC236}">
                <a16:creationId xmlns:a16="http://schemas.microsoft.com/office/drawing/2014/main" id="{44888E6F-D598-4517-8E33-E5F6D6FF024B}"/>
              </a:ext>
            </a:extLst>
          </p:cNvPr>
          <p:cNvGrpSpPr/>
          <p:nvPr/>
        </p:nvGrpSpPr>
        <p:grpSpPr>
          <a:xfrm>
            <a:off x="8033644" y="4003471"/>
            <a:ext cx="2102243" cy="547604"/>
            <a:chOff x="6620206" y="3959818"/>
            <a:chExt cx="2102243" cy="547604"/>
          </a:xfrm>
        </p:grpSpPr>
        <p:pic>
          <p:nvPicPr>
            <p:cNvPr id="19" name="Picture 18">
              <a:extLst>
                <a:ext uri="{FF2B5EF4-FFF2-40B4-BE49-F238E27FC236}">
                  <a16:creationId xmlns:a16="http://schemas.microsoft.com/office/drawing/2014/main" id="{C6551625-58CF-48F0-8529-62FB1C615B66}"/>
                </a:ext>
              </a:extLst>
            </p:cNvPr>
            <p:cNvPicPr>
              <a:picLocks noChangeAspect="1"/>
            </p:cNvPicPr>
            <p:nvPr/>
          </p:nvPicPr>
          <p:blipFill>
            <a:blip r:embed="rId4"/>
            <a:stretch>
              <a:fillRect/>
            </a:stretch>
          </p:blipFill>
          <p:spPr>
            <a:xfrm>
              <a:off x="6620206" y="3959818"/>
              <a:ext cx="2102243" cy="547604"/>
            </a:xfrm>
            <a:prstGeom prst="rect">
              <a:avLst/>
            </a:prstGeom>
            <a:ln>
              <a:solidFill>
                <a:schemeClr val="tx1"/>
              </a:solidFill>
            </a:ln>
          </p:spPr>
        </p:pic>
        <p:sp>
          <p:nvSpPr>
            <p:cNvPr id="20" name="Oval 19">
              <a:extLst>
                <a:ext uri="{FF2B5EF4-FFF2-40B4-BE49-F238E27FC236}">
                  <a16:creationId xmlns:a16="http://schemas.microsoft.com/office/drawing/2014/main" id="{BCE21316-6358-4EE4-B27E-7DB1314F47A1}"/>
                </a:ext>
              </a:extLst>
            </p:cNvPr>
            <p:cNvSpPr/>
            <p:nvPr/>
          </p:nvSpPr>
          <p:spPr bwMode="gray">
            <a:xfrm>
              <a:off x="6640704" y="401454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grpSp>
        <p:nvGrpSpPr>
          <p:cNvPr id="21" name="Group 20">
            <a:extLst>
              <a:ext uri="{FF2B5EF4-FFF2-40B4-BE49-F238E27FC236}">
                <a16:creationId xmlns:a16="http://schemas.microsoft.com/office/drawing/2014/main" id="{4C195FF0-2100-4B17-A5C8-832C47C4F9AF}"/>
              </a:ext>
            </a:extLst>
          </p:cNvPr>
          <p:cNvGrpSpPr/>
          <p:nvPr/>
        </p:nvGrpSpPr>
        <p:grpSpPr>
          <a:xfrm>
            <a:off x="8054142" y="4701728"/>
            <a:ext cx="2081745" cy="1020898"/>
            <a:chOff x="6625330" y="4658075"/>
            <a:chExt cx="2081745" cy="1020898"/>
          </a:xfrm>
        </p:grpSpPr>
        <p:pic>
          <p:nvPicPr>
            <p:cNvPr id="22" name="Picture 21">
              <a:extLst>
                <a:ext uri="{FF2B5EF4-FFF2-40B4-BE49-F238E27FC236}">
                  <a16:creationId xmlns:a16="http://schemas.microsoft.com/office/drawing/2014/main" id="{707F6F09-BCAB-4937-91ED-6E40447DFCF8}"/>
                </a:ext>
              </a:extLst>
            </p:cNvPr>
            <p:cNvPicPr>
              <a:picLocks noChangeAspect="1"/>
            </p:cNvPicPr>
            <p:nvPr/>
          </p:nvPicPr>
          <p:blipFill>
            <a:blip r:embed="rId5"/>
            <a:stretch>
              <a:fillRect/>
            </a:stretch>
          </p:blipFill>
          <p:spPr>
            <a:xfrm>
              <a:off x="6625330" y="4658075"/>
              <a:ext cx="2081745" cy="1020898"/>
            </a:xfrm>
            <a:prstGeom prst="rect">
              <a:avLst/>
            </a:prstGeom>
            <a:ln>
              <a:solidFill>
                <a:schemeClr val="tx1"/>
              </a:solidFill>
            </a:ln>
          </p:spPr>
        </p:pic>
        <p:sp>
          <p:nvSpPr>
            <p:cNvPr id="23" name="Oval 22">
              <a:extLst>
                <a:ext uri="{FF2B5EF4-FFF2-40B4-BE49-F238E27FC236}">
                  <a16:creationId xmlns:a16="http://schemas.microsoft.com/office/drawing/2014/main" id="{A9BCF48B-B309-4C52-875C-CB0FAF590585}"/>
                </a:ext>
              </a:extLst>
            </p:cNvPr>
            <p:cNvSpPr/>
            <p:nvPr/>
          </p:nvSpPr>
          <p:spPr bwMode="gray">
            <a:xfrm>
              <a:off x="7863859" y="4842050"/>
              <a:ext cx="211979"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grpSp>
      <p:grpSp>
        <p:nvGrpSpPr>
          <p:cNvPr id="24" name="Group 23">
            <a:extLst>
              <a:ext uri="{FF2B5EF4-FFF2-40B4-BE49-F238E27FC236}">
                <a16:creationId xmlns:a16="http://schemas.microsoft.com/office/drawing/2014/main" id="{98CCAD62-6CE3-4C17-9340-81E0EF7BA963}"/>
              </a:ext>
            </a:extLst>
          </p:cNvPr>
          <p:cNvGrpSpPr/>
          <p:nvPr/>
        </p:nvGrpSpPr>
        <p:grpSpPr>
          <a:xfrm>
            <a:off x="8054142" y="5862369"/>
            <a:ext cx="2081745" cy="546956"/>
            <a:chOff x="6630454" y="5849712"/>
            <a:chExt cx="2081745" cy="546956"/>
          </a:xfrm>
        </p:grpSpPr>
        <p:pic>
          <p:nvPicPr>
            <p:cNvPr id="25" name="Picture 24">
              <a:extLst>
                <a:ext uri="{FF2B5EF4-FFF2-40B4-BE49-F238E27FC236}">
                  <a16:creationId xmlns:a16="http://schemas.microsoft.com/office/drawing/2014/main" id="{C4094FDC-4BB0-4FDC-B287-75D1121B4FF8}"/>
                </a:ext>
              </a:extLst>
            </p:cNvPr>
            <p:cNvPicPr>
              <a:picLocks noChangeAspect="1"/>
            </p:cNvPicPr>
            <p:nvPr/>
          </p:nvPicPr>
          <p:blipFill rotWithShape="1">
            <a:blip r:embed="rId6"/>
            <a:srcRect b="51264"/>
            <a:stretch/>
          </p:blipFill>
          <p:spPr>
            <a:xfrm>
              <a:off x="6630454" y="5849712"/>
              <a:ext cx="2081745" cy="546956"/>
            </a:xfrm>
            <a:prstGeom prst="rect">
              <a:avLst/>
            </a:prstGeom>
            <a:ln>
              <a:solidFill>
                <a:schemeClr val="tx1"/>
              </a:solidFill>
            </a:ln>
          </p:spPr>
        </p:pic>
        <p:sp>
          <p:nvSpPr>
            <p:cNvPr id="26" name="Oval 25">
              <a:extLst>
                <a:ext uri="{FF2B5EF4-FFF2-40B4-BE49-F238E27FC236}">
                  <a16:creationId xmlns:a16="http://schemas.microsoft.com/office/drawing/2014/main" id="{5BAD0A18-A237-4014-BBB4-C49D8BA9B4B8}"/>
                </a:ext>
              </a:extLst>
            </p:cNvPr>
            <p:cNvSpPr/>
            <p:nvPr/>
          </p:nvSpPr>
          <p:spPr bwMode="gray">
            <a:xfrm>
              <a:off x="7863859" y="6123190"/>
              <a:ext cx="211979"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5</a:t>
              </a:r>
            </a:p>
          </p:txBody>
        </p:sp>
      </p:grpSp>
      <p:sp>
        <p:nvSpPr>
          <p:cNvPr id="27" name="object 31">
            <a:hlinkClick r:id="rId7" action="ppaction://hlinksldjump"/>
            <a:extLst>
              <a:ext uri="{FF2B5EF4-FFF2-40B4-BE49-F238E27FC236}">
                <a16:creationId xmlns:a16="http://schemas.microsoft.com/office/drawing/2014/main" id="{0FBCB503-77A4-4116-8D35-6412C57B475F}"/>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8" name="object 29">
            <a:hlinkClick r:id="rId8" action="ppaction://hlinksldjump"/>
            <a:extLst>
              <a:ext uri="{FF2B5EF4-FFF2-40B4-BE49-F238E27FC236}">
                <a16:creationId xmlns:a16="http://schemas.microsoft.com/office/drawing/2014/main" id="{AB00A833-E828-48A5-839E-E1134AC144AB}"/>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9" name="object 31">
            <a:hlinkClick r:id="rId9" action="ppaction://hlinksldjump"/>
            <a:extLst>
              <a:ext uri="{FF2B5EF4-FFF2-40B4-BE49-F238E27FC236}">
                <a16:creationId xmlns:a16="http://schemas.microsoft.com/office/drawing/2014/main" id="{2B995BB5-CC6E-4D10-9BDD-682FF5724A3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30" name="object 48">
            <a:extLst>
              <a:ext uri="{FF2B5EF4-FFF2-40B4-BE49-F238E27FC236}">
                <a16:creationId xmlns:a16="http://schemas.microsoft.com/office/drawing/2014/main" id="{C89B7177-3909-41DF-8191-7D0F2C8AD742}"/>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31" name="object 31">
            <a:hlinkClick r:id="rId10" action="ppaction://hlinksldjump"/>
            <a:extLst>
              <a:ext uri="{FF2B5EF4-FFF2-40B4-BE49-F238E27FC236}">
                <a16:creationId xmlns:a16="http://schemas.microsoft.com/office/drawing/2014/main" id="{C5C86B50-851C-4C0B-BE1C-04822D1197B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32" name="object 31">
            <a:hlinkClick r:id="rId11" action="ppaction://hlinksldjump"/>
            <a:extLst>
              <a:ext uri="{FF2B5EF4-FFF2-40B4-BE49-F238E27FC236}">
                <a16:creationId xmlns:a16="http://schemas.microsoft.com/office/drawing/2014/main" id="{1BA7F1AA-5AEA-441D-AC01-66C63ECAD231}"/>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3" name="object 31">
            <a:hlinkClick r:id="rId11" action="ppaction://hlinksldjump"/>
            <a:extLst>
              <a:ext uri="{FF2B5EF4-FFF2-40B4-BE49-F238E27FC236}">
                <a16:creationId xmlns:a16="http://schemas.microsoft.com/office/drawing/2014/main" id="{44164A3B-4C5D-4364-81DD-1EAC4FA144FA}"/>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34" name="object 31">
            <a:hlinkClick r:id="rId12" action="ppaction://hlinksldjump"/>
            <a:extLst>
              <a:ext uri="{FF2B5EF4-FFF2-40B4-BE49-F238E27FC236}">
                <a16:creationId xmlns:a16="http://schemas.microsoft.com/office/drawing/2014/main" id="{D025479F-8280-49FE-8E7A-2050606D1F1A}"/>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35" name="TextBox 34">
            <a:extLst>
              <a:ext uri="{FF2B5EF4-FFF2-40B4-BE49-F238E27FC236}">
                <a16:creationId xmlns:a16="http://schemas.microsoft.com/office/drawing/2014/main" id="{9A7ED122-04BF-4A0D-B13F-C1C7C41D139D}"/>
              </a:ext>
            </a:extLst>
          </p:cNvPr>
          <p:cNvSpPr txBox="1"/>
          <p:nvPr/>
        </p:nvSpPr>
        <p:spPr>
          <a:xfrm>
            <a:off x="504001" y="1512000"/>
            <a:ext cx="6296126" cy="4669725"/>
          </a:xfrm>
          <a:prstGeom prst="rect">
            <a:avLst/>
          </a:prstGeom>
          <a:noFill/>
        </p:spPr>
        <p:txBody>
          <a:bodyPr wrap="square" lIns="0" tIns="0" rIns="0" bIns="0" rtlCol="0">
            <a:noAutofit/>
          </a:bodyPr>
          <a:lstStyle/>
          <a:p>
            <a:pPr>
              <a:lnSpc>
                <a:spcPts val="1700"/>
              </a:lnSpc>
              <a:spcBef>
                <a:spcPts val="0"/>
              </a:spcBef>
              <a:spcAft>
                <a:spcPts val="600"/>
              </a:spcAft>
              <a:buClr>
                <a:srgbClr val="F0AB00"/>
              </a:buClr>
              <a:buSzPct val="120000"/>
            </a:pPr>
            <a:r>
              <a:rPr lang="en-US" sz="1400" dirty="0">
                <a:latin typeface="+mj-lt"/>
              </a:rPr>
              <a:t>Line Items section shows the line items from the Purchase Order.</a:t>
            </a:r>
          </a:p>
          <a:p>
            <a:pPr marL="342900" indent="-342900">
              <a:lnSpc>
                <a:spcPts val="1700"/>
              </a:lnSpc>
              <a:spcBef>
                <a:spcPts val="0"/>
              </a:spcBef>
              <a:spcAft>
                <a:spcPts val="600"/>
              </a:spcAft>
              <a:buClr>
                <a:srgbClr val="F0AB00"/>
              </a:buClr>
              <a:buSzPct val="100000"/>
              <a:buAutoNum type="arabicPeriod"/>
            </a:pPr>
            <a:r>
              <a:rPr lang="en-US" sz="1400" b="1" dirty="0">
                <a:latin typeface="+mj-lt"/>
              </a:rPr>
              <a:t>Review or update Quantity </a:t>
            </a:r>
            <a:r>
              <a:rPr lang="en-US" sz="1400" dirty="0">
                <a:latin typeface="+mj-lt"/>
              </a:rPr>
              <a:t>for each line item you are invoicing.</a:t>
            </a:r>
          </a:p>
          <a:p>
            <a:pPr marL="342900" indent="-342900">
              <a:lnSpc>
                <a:spcPts val="1700"/>
              </a:lnSpc>
              <a:spcBef>
                <a:spcPts val="0"/>
              </a:spcBef>
              <a:spcAft>
                <a:spcPts val="600"/>
              </a:spcAft>
              <a:buClr>
                <a:srgbClr val="F0AB00"/>
              </a:buClr>
              <a:buSzPct val="100000"/>
              <a:buAutoNum type="arabicPeriod"/>
            </a:pPr>
            <a:r>
              <a:rPr lang="en-US" sz="1400" b="1" dirty="0">
                <a:latin typeface="+mj-lt"/>
              </a:rPr>
              <a:t>If you wish </a:t>
            </a:r>
            <a:r>
              <a:rPr lang="en-US" sz="1400" dirty="0">
                <a:latin typeface="+mj-lt"/>
              </a:rPr>
              <a:t>to exclude a line item from the invoice, click on the line item’s green slider. You can also exclude the line item by clicking the check box to the left and clicking ‘Delete’. </a:t>
            </a:r>
            <a:endParaRPr lang="en-US" sz="1400" b="1" dirty="0">
              <a:latin typeface="+mj-lt"/>
            </a:endParaRPr>
          </a:p>
          <a:p>
            <a:pPr>
              <a:lnSpc>
                <a:spcPts val="1700"/>
              </a:lnSpc>
              <a:spcBef>
                <a:spcPts val="0"/>
              </a:spcBef>
              <a:spcAft>
                <a:spcPts val="600"/>
              </a:spcAft>
              <a:buClr>
                <a:srgbClr val="F0AB00"/>
              </a:buClr>
              <a:buSzPct val="100000"/>
            </a:pPr>
            <a:r>
              <a:rPr lang="en-US" sz="1400" b="1" dirty="0">
                <a:latin typeface="+mj-lt"/>
              </a:rPr>
              <a:t>Note: </a:t>
            </a:r>
            <a:r>
              <a:rPr lang="en-US" sz="1400" dirty="0">
                <a:latin typeface="+mj-lt"/>
              </a:rPr>
              <a:t>You can generate another invoice later to bill for the excluded item.</a:t>
            </a:r>
          </a:p>
        </p:txBody>
      </p:sp>
      <p:pic>
        <p:nvPicPr>
          <p:cNvPr id="3" name="Picture 2">
            <a:extLst>
              <a:ext uri="{FF2B5EF4-FFF2-40B4-BE49-F238E27FC236}">
                <a16:creationId xmlns:a16="http://schemas.microsoft.com/office/drawing/2014/main" id="{5D8EE5CA-1BF8-28AF-FCAF-E860C5E0431D}"/>
              </a:ext>
            </a:extLst>
          </p:cNvPr>
          <p:cNvPicPr>
            <a:picLocks noChangeAspect="1"/>
          </p:cNvPicPr>
          <p:nvPr/>
        </p:nvPicPr>
        <p:blipFill>
          <a:blip r:embed="rId13"/>
          <a:stretch>
            <a:fillRect/>
          </a:stretch>
        </p:blipFill>
        <p:spPr>
          <a:xfrm>
            <a:off x="166096" y="6387684"/>
            <a:ext cx="3974937" cy="274344"/>
          </a:xfrm>
          <a:prstGeom prst="rect">
            <a:avLst/>
          </a:prstGeom>
        </p:spPr>
      </p:pic>
    </p:spTree>
    <p:extLst>
      <p:ext uri="{BB962C8B-B14F-4D97-AF65-F5344CB8AC3E}">
        <p14:creationId xmlns:p14="http://schemas.microsoft.com/office/powerpoint/2010/main" val="20546248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via PO Flip</a:t>
            </a:r>
            <a:br>
              <a:rPr lang="en-US" dirty="0"/>
            </a:br>
            <a:r>
              <a:rPr lang="en-US" sz="2000" b="0" dirty="0"/>
              <a:t>Additional Tax Options &amp; Line Item Shipping</a:t>
            </a:r>
            <a:endParaRPr lang="en-US" dirty="0"/>
          </a:p>
        </p:txBody>
      </p:sp>
      <p:sp>
        <p:nvSpPr>
          <p:cNvPr id="11" name="TextBox 10">
            <a:extLst>
              <a:ext uri="{FF2B5EF4-FFF2-40B4-BE49-F238E27FC236}">
                <a16:creationId xmlns:a16="http://schemas.microsoft.com/office/drawing/2014/main" id="{4FB1BCC0-AFA3-411A-9BD1-9190A49A58E1}"/>
              </a:ext>
            </a:extLst>
          </p:cNvPr>
          <p:cNvSpPr txBox="1"/>
          <p:nvPr/>
        </p:nvSpPr>
        <p:spPr>
          <a:xfrm>
            <a:off x="504001" y="1512000"/>
            <a:ext cx="5690301" cy="3742052"/>
          </a:xfrm>
          <a:prstGeom prst="rect">
            <a:avLst/>
          </a:prstGeom>
          <a:noFill/>
        </p:spPr>
        <p:txBody>
          <a:bodyPr wrap="square" lIns="0" tIns="0" rIns="0" bIns="0" rtlCol="0">
            <a:noAutofit/>
          </a:bodyPr>
          <a:lstStyle/>
          <a:p>
            <a:pPr>
              <a:lnSpc>
                <a:spcPts val="1700"/>
              </a:lnSpc>
              <a:spcBef>
                <a:spcPts val="0"/>
              </a:spcBef>
              <a:spcAft>
                <a:spcPts val="600"/>
              </a:spcAft>
              <a:buClr>
                <a:srgbClr val="F0AB00"/>
              </a:buClr>
              <a:buSzPct val="120000"/>
            </a:pPr>
            <a:r>
              <a:rPr lang="en-US" sz="1400" dirty="0">
                <a:latin typeface="+mj-lt"/>
              </a:rPr>
              <a:t>To configure additional tax options click Configure Tax Menu under the Tax Category drop down. Create new tax categories and as needed.</a:t>
            </a:r>
          </a:p>
          <a:p>
            <a:pPr marL="342900" indent="-342900">
              <a:lnSpc>
                <a:spcPts val="1700"/>
              </a:lnSpc>
              <a:spcBef>
                <a:spcPts val="0"/>
              </a:spcBef>
              <a:spcAft>
                <a:spcPts val="600"/>
              </a:spcAft>
              <a:buClr>
                <a:srgbClr val="F0AB00"/>
              </a:buClr>
              <a:buSzPct val="100000"/>
              <a:buAutoNum type="arabicPeriod"/>
            </a:pPr>
            <a:r>
              <a:rPr lang="en-US" sz="1400" b="1" dirty="0"/>
              <a:t>Select</a:t>
            </a:r>
            <a:r>
              <a:rPr lang="en-US" sz="1400" dirty="0"/>
              <a:t> the </a:t>
            </a:r>
            <a:r>
              <a:rPr lang="en-US" sz="1400" b="1" dirty="0"/>
              <a:t>Line Item </a:t>
            </a:r>
            <a:r>
              <a:rPr lang="en-US" sz="1400" dirty="0">
                <a:latin typeface="+mj-lt"/>
              </a:rPr>
              <a:t>to apply different tax rates to each line item. </a:t>
            </a:r>
          </a:p>
          <a:p>
            <a:pPr marL="342900" indent="-342900">
              <a:lnSpc>
                <a:spcPts val="1700"/>
              </a:lnSpc>
              <a:spcBef>
                <a:spcPts val="0"/>
              </a:spcBef>
              <a:spcAft>
                <a:spcPts val="600"/>
              </a:spcAft>
              <a:buClr>
                <a:srgbClr val="F0AB00"/>
              </a:buClr>
              <a:buSzPct val="100000"/>
              <a:buAutoNum type="arabicPeriod"/>
            </a:pPr>
            <a:r>
              <a:rPr lang="en-US" sz="1400" b="1" dirty="0">
                <a:latin typeface="+mj-lt"/>
              </a:rPr>
              <a:t>Click</a:t>
            </a:r>
            <a:r>
              <a:rPr lang="en-US" sz="1400" dirty="0">
                <a:latin typeface="+mj-lt"/>
              </a:rPr>
              <a:t> </a:t>
            </a:r>
            <a:r>
              <a:rPr lang="en-US" sz="1400" b="1" dirty="0">
                <a:latin typeface="+mj-lt"/>
              </a:rPr>
              <a:t>Line Item Actions &gt; Add &gt; Tax</a:t>
            </a:r>
            <a:r>
              <a:rPr lang="en-US" sz="1400" dirty="0">
                <a:latin typeface="+mj-lt"/>
              </a:rPr>
              <a:t>. </a:t>
            </a:r>
            <a:br>
              <a:rPr lang="en-US" sz="1400" dirty="0">
                <a:latin typeface="+mj-lt"/>
              </a:rPr>
            </a:br>
            <a:r>
              <a:rPr lang="en-US" sz="1400" dirty="0">
                <a:latin typeface="+mj-lt"/>
              </a:rPr>
              <a:t>Upon </a:t>
            </a:r>
            <a:r>
              <a:rPr lang="en-US" sz="1400" b="1" dirty="0">
                <a:latin typeface="+mj-lt"/>
              </a:rPr>
              <a:t>refresh</a:t>
            </a:r>
            <a:r>
              <a:rPr lang="en-US" sz="1400" dirty="0">
                <a:latin typeface="+mj-lt"/>
              </a:rPr>
              <a:t>, the Tax fields will display</a:t>
            </a:r>
            <a:br>
              <a:rPr lang="en-US" sz="1400" dirty="0">
                <a:latin typeface="+mj-lt"/>
              </a:rPr>
            </a:br>
            <a:r>
              <a:rPr lang="en-US" sz="1400" dirty="0">
                <a:latin typeface="+mj-lt"/>
              </a:rPr>
              <a:t>for each selected line item.</a:t>
            </a:r>
          </a:p>
          <a:p>
            <a:pPr marL="342900" indent="-342900">
              <a:lnSpc>
                <a:spcPts val="1700"/>
              </a:lnSpc>
              <a:spcBef>
                <a:spcPts val="0"/>
              </a:spcBef>
              <a:spcAft>
                <a:spcPts val="600"/>
              </a:spcAft>
              <a:buClr>
                <a:srgbClr val="F0AB00"/>
              </a:buClr>
              <a:buSzPct val="100000"/>
              <a:buFontTx/>
              <a:buAutoNum type="arabicPeriod"/>
            </a:pPr>
            <a:r>
              <a:rPr lang="en-US" sz="1400" b="1" dirty="0">
                <a:cs typeface="Arial" charset="0"/>
              </a:rPr>
              <a:t>Click</a:t>
            </a:r>
            <a:r>
              <a:rPr lang="en-US" sz="1400" dirty="0">
                <a:cs typeface="Arial" charset="0"/>
              </a:rPr>
              <a:t> Remove to remove a tax line item, if not necessary.</a:t>
            </a:r>
            <a:endParaRPr lang="en-US" sz="1400" dirty="0">
              <a:latin typeface="+mj-lt"/>
            </a:endParaRPr>
          </a:p>
          <a:p>
            <a:pPr marL="342900" indent="-342900">
              <a:lnSpc>
                <a:spcPts val="1700"/>
              </a:lnSpc>
              <a:spcBef>
                <a:spcPts val="0"/>
              </a:spcBef>
              <a:spcAft>
                <a:spcPts val="600"/>
              </a:spcAft>
              <a:buClr>
                <a:srgbClr val="F0AB00"/>
              </a:buClr>
              <a:buSzPct val="100000"/>
              <a:buAutoNum type="arabicPeriod"/>
            </a:pPr>
            <a:r>
              <a:rPr lang="en-US" sz="1400" b="1" dirty="0">
                <a:latin typeface="+mj-lt"/>
              </a:rPr>
              <a:t>Select </a:t>
            </a:r>
            <a:r>
              <a:rPr lang="en-US" sz="1400" dirty="0">
                <a:latin typeface="+mj-lt"/>
              </a:rPr>
              <a:t>Category</a:t>
            </a:r>
            <a:r>
              <a:rPr lang="en-US" sz="1400" dirty="0"/>
              <a:t> within each line item</a:t>
            </a:r>
            <a:r>
              <a:rPr lang="en-US" sz="1400" dirty="0">
                <a:latin typeface="+mj-lt"/>
              </a:rPr>
              <a:t>, then either populate the rate (%) or tax amount and click update.</a:t>
            </a:r>
          </a:p>
          <a:p>
            <a:pPr marL="342900" indent="-342900">
              <a:lnSpc>
                <a:spcPts val="1700"/>
              </a:lnSpc>
              <a:spcBef>
                <a:spcPts val="0"/>
              </a:spcBef>
              <a:spcAft>
                <a:spcPts val="600"/>
              </a:spcAft>
              <a:buClr>
                <a:srgbClr val="F0AB00"/>
              </a:buClr>
              <a:buSzPct val="100000"/>
              <a:buFontTx/>
              <a:buAutoNum type="arabicPeriod"/>
            </a:pPr>
            <a:r>
              <a:rPr lang="en-US" sz="1400" b="1" dirty="0">
                <a:cs typeface="Arial" charset="0"/>
              </a:rPr>
              <a:t>Enter </a:t>
            </a:r>
            <a:r>
              <a:rPr lang="en-US" sz="1400" dirty="0">
                <a:cs typeface="Arial" charset="0"/>
              </a:rPr>
              <a:t>shipping cost to the applicable line items if line level shipping has been selected.</a:t>
            </a:r>
            <a:endParaRPr lang="en-US" sz="1400" b="1" dirty="0">
              <a:latin typeface="+mj-lt"/>
            </a:endParaRPr>
          </a:p>
        </p:txBody>
      </p:sp>
      <p:grpSp>
        <p:nvGrpSpPr>
          <p:cNvPr id="12" name="Group 11">
            <a:extLst>
              <a:ext uri="{FF2B5EF4-FFF2-40B4-BE49-F238E27FC236}">
                <a16:creationId xmlns:a16="http://schemas.microsoft.com/office/drawing/2014/main" id="{39FACCB8-1D45-4302-958B-19A6F33AB91C}"/>
              </a:ext>
            </a:extLst>
          </p:cNvPr>
          <p:cNvGrpSpPr/>
          <p:nvPr/>
        </p:nvGrpSpPr>
        <p:grpSpPr>
          <a:xfrm>
            <a:off x="6566594" y="4051772"/>
            <a:ext cx="3829722" cy="637550"/>
            <a:chOff x="4876393" y="4045669"/>
            <a:chExt cx="3829722" cy="637550"/>
          </a:xfrm>
        </p:grpSpPr>
        <p:pic>
          <p:nvPicPr>
            <p:cNvPr id="13" name="Picture 12">
              <a:extLst>
                <a:ext uri="{FF2B5EF4-FFF2-40B4-BE49-F238E27FC236}">
                  <a16:creationId xmlns:a16="http://schemas.microsoft.com/office/drawing/2014/main" id="{CDC1E882-4C6E-4F95-9833-6975B883BFDA}"/>
                </a:ext>
              </a:extLst>
            </p:cNvPr>
            <p:cNvPicPr>
              <a:picLocks noChangeAspect="1"/>
            </p:cNvPicPr>
            <p:nvPr/>
          </p:nvPicPr>
          <p:blipFill rotWithShape="1">
            <a:blip r:embed="rId2"/>
            <a:srcRect r="6136" b="26624"/>
            <a:stretch/>
          </p:blipFill>
          <p:spPr>
            <a:xfrm>
              <a:off x="4876393" y="4045669"/>
              <a:ext cx="3829722" cy="637550"/>
            </a:xfrm>
            <a:prstGeom prst="rect">
              <a:avLst/>
            </a:prstGeom>
            <a:ln>
              <a:solidFill>
                <a:schemeClr val="tx1"/>
              </a:solidFill>
            </a:ln>
            <a:effectLst/>
          </p:spPr>
        </p:pic>
        <p:sp>
          <p:nvSpPr>
            <p:cNvPr id="14" name="Oval 13">
              <a:extLst>
                <a:ext uri="{FF2B5EF4-FFF2-40B4-BE49-F238E27FC236}">
                  <a16:creationId xmlns:a16="http://schemas.microsoft.com/office/drawing/2014/main" id="{AF039B85-1474-4A03-B1D5-D7A1FE1230CE}"/>
                </a:ext>
              </a:extLst>
            </p:cNvPr>
            <p:cNvSpPr/>
            <p:nvPr/>
          </p:nvSpPr>
          <p:spPr bwMode="gray">
            <a:xfrm>
              <a:off x="6627716" y="405851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grpSp>
      <p:grpSp>
        <p:nvGrpSpPr>
          <p:cNvPr id="15" name="Group 14">
            <a:extLst>
              <a:ext uri="{FF2B5EF4-FFF2-40B4-BE49-F238E27FC236}">
                <a16:creationId xmlns:a16="http://schemas.microsoft.com/office/drawing/2014/main" id="{73114551-B2AB-448B-8258-025EEA87787B}"/>
              </a:ext>
            </a:extLst>
          </p:cNvPr>
          <p:cNvGrpSpPr/>
          <p:nvPr/>
        </p:nvGrpSpPr>
        <p:grpSpPr>
          <a:xfrm>
            <a:off x="9656589" y="1512000"/>
            <a:ext cx="739727" cy="1856865"/>
            <a:chOff x="7973869" y="1512000"/>
            <a:chExt cx="739727" cy="1856865"/>
          </a:xfrm>
        </p:grpSpPr>
        <p:pic>
          <p:nvPicPr>
            <p:cNvPr id="16" name="Picture 15">
              <a:extLst>
                <a:ext uri="{FF2B5EF4-FFF2-40B4-BE49-F238E27FC236}">
                  <a16:creationId xmlns:a16="http://schemas.microsoft.com/office/drawing/2014/main" id="{A55C9108-13E8-47BF-B0CE-C50EC788CFD4}"/>
                </a:ext>
              </a:extLst>
            </p:cNvPr>
            <p:cNvPicPr>
              <a:picLocks noChangeAspect="1"/>
            </p:cNvPicPr>
            <p:nvPr/>
          </p:nvPicPr>
          <p:blipFill>
            <a:blip r:embed="rId3"/>
            <a:stretch>
              <a:fillRect/>
            </a:stretch>
          </p:blipFill>
          <p:spPr>
            <a:xfrm>
              <a:off x="7973869" y="1512000"/>
              <a:ext cx="739727" cy="1856865"/>
            </a:xfrm>
            <a:prstGeom prst="rect">
              <a:avLst/>
            </a:prstGeom>
            <a:ln>
              <a:solidFill>
                <a:schemeClr val="tx1"/>
              </a:solidFill>
            </a:ln>
          </p:spPr>
        </p:pic>
        <p:sp>
          <p:nvSpPr>
            <p:cNvPr id="17" name="Oval 16">
              <a:extLst>
                <a:ext uri="{FF2B5EF4-FFF2-40B4-BE49-F238E27FC236}">
                  <a16:creationId xmlns:a16="http://schemas.microsoft.com/office/drawing/2014/main" id="{E8DE86AA-90DA-4452-8076-129765B1B0A0}"/>
                </a:ext>
              </a:extLst>
            </p:cNvPr>
            <p:cNvSpPr/>
            <p:nvPr/>
          </p:nvSpPr>
          <p:spPr bwMode="gray">
            <a:xfrm>
              <a:off x="8121037" y="155661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grpSp>
        <p:nvGrpSpPr>
          <p:cNvPr id="18" name="Group 17">
            <a:extLst>
              <a:ext uri="{FF2B5EF4-FFF2-40B4-BE49-F238E27FC236}">
                <a16:creationId xmlns:a16="http://schemas.microsoft.com/office/drawing/2014/main" id="{58226F60-EC2C-40DD-A562-5E6130BCA7AE}"/>
              </a:ext>
            </a:extLst>
          </p:cNvPr>
          <p:cNvGrpSpPr/>
          <p:nvPr/>
        </p:nvGrpSpPr>
        <p:grpSpPr>
          <a:xfrm>
            <a:off x="6566594" y="1512000"/>
            <a:ext cx="2868583" cy="2085881"/>
            <a:chOff x="4882478" y="1505897"/>
            <a:chExt cx="2868583" cy="2085881"/>
          </a:xfrm>
        </p:grpSpPr>
        <p:pic>
          <p:nvPicPr>
            <p:cNvPr id="19" name="Picture 18">
              <a:extLst>
                <a:ext uri="{FF2B5EF4-FFF2-40B4-BE49-F238E27FC236}">
                  <a16:creationId xmlns:a16="http://schemas.microsoft.com/office/drawing/2014/main" id="{C18FACA9-C51B-40EB-836D-62E08976140F}"/>
                </a:ext>
              </a:extLst>
            </p:cNvPr>
            <p:cNvPicPr>
              <a:picLocks noChangeAspect="1"/>
            </p:cNvPicPr>
            <p:nvPr/>
          </p:nvPicPr>
          <p:blipFill>
            <a:blip r:embed="rId4"/>
            <a:stretch>
              <a:fillRect/>
            </a:stretch>
          </p:blipFill>
          <p:spPr>
            <a:xfrm>
              <a:off x="4882478" y="1505897"/>
              <a:ext cx="2868583" cy="2085881"/>
            </a:xfrm>
            <a:prstGeom prst="rect">
              <a:avLst/>
            </a:prstGeom>
            <a:ln>
              <a:solidFill>
                <a:schemeClr val="tx1"/>
              </a:solidFill>
            </a:ln>
          </p:spPr>
        </p:pic>
        <p:sp>
          <p:nvSpPr>
            <p:cNvPr id="20" name="Oval 19">
              <a:extLst>
                <a:ext uri="{FF2B5EF4-FFF2-40B4-BE49-F238E27FC236}">
                  <a16:creationId xmlns:a16="http://schemas.microsoft.com/office/drawing/2014/main" id="{D9F6A871-E9C9-4B6C-89A7-15ED5A931887}"/>
                </a:ext>
              </a:extLst>
            </p:cNvPr>
            <p:cNvSpPr/>
            <p:nvPr/>
          </p:nvSpPr>
          <p:spPr bwMode="gray">
            <a:xfrm>
              <a:off x="7394414" y="172497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
          <p:nvSpPr>
            <p:cNvPr id="21" name="Oval 20">
              <a:extLst>
                <a:ext uri="{FF2B5EF4-FFF2-40B4-BE49-F238E27FC236}">
                  <a16:creationId xmlns:a16="http://schemas.microsoft.com/office/drawing/2014/main" id="{1041B086-6D6C-42AC-A0E4-1D220AD1400F}"/>
                </a:ext>
              </a:extLst>
            </p:cNvPr>
            <p:cNvSpPr/>
            <p:nvPr/>
          </p:nvSpPr>
          <p:spPr bwMode="gray">
            <a:xfrm>
              <a:off x="6206635" y="150589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grpSp>
      <p:grpSp>
        <p:nvGrpSpPr>
          <p:cNvPr id="22" name="Group 21">
            <a:extLst>
              <a:ext uri="{FF2B5EF4-FFF2-40B4-BE49-F238E27FC236}">
                <a16:creationId xmlns:a16="http://schemas.microsoft.com/office/drawing/2014/main" id="{74DBDECD-51DD-498B-A593-2E8D819A9A58}"/>
              </a:ext>
            </a:extLst>
          </p:cNvPr>
          <p:cNvGrpSpPr/>
          <p:nvPr/>
        </p:nvGrpSpPr>
        <p:grpSpPr>
          <a:xfrm>
            <a:off x="4880281" y="5143214"/>
            <a:ext cx="5516035" cy="876166"/>
            <a:chOff x="3190080" y="5137111"/>
            <a:chExt cx="5516035" cy="876166"/>
          </a:xfrm>
        </p:grpSpPr>
        <p:pic>
          <p:nvPicPr>
            <p:cNvPr id="23" name="Picture 22">
              <a:extLst>
                <a:ext uri="{FF2B5EF4-FFF2-40B4-BE49-F238E27FC236}">
                  <a16:creationId xmlns:a16="http://schemas.microsoft.com/office/drawing/2014/main" id="{50D5366C-49AC-4D17-B965-4EF363A45ED1}"/>
                </a:ext>
              </a:extLst>
            </p:cNvPr>
            <p:cNvPicPr>
              <a:picLocks noChangeAspect="1"/>
            </p:cNvPicPr>
            <p:nvPr/>
          </p:nvPicPr>
          <p:blipFill>
            <a:blip r:embed="rId5"/>
            <a:stretch>
              <a:fillRect/>
            </a:stretch>
          </p:blipFill>
          <p:spPr>
            <a:xfrm>
              <a:off x="3190080" y="5137111"/>
              <a:ext cx="5516035" cy="876166"/>
            </a:xfrm>
            <a:prstGeom prst="rect">
              <a:avLst/>
            </a:prstGeom>
            <a:ln>
              <a:solidFill>
                <a:schemeClr val="tx1"/>
              </a:solidFill>
            </a:ln>
          </p:spPr>
        </p:pic>
        <p:sp>
          <p:nvSpPr>
            <p:cNvPr id="24" name="Oval 23">
              <a:extLst>
                <a:ext uri="{FF2B5EF4-FFF2-40B4-BE49-F238E27FC236}">
                  <a16:creationId xmlns:a16="http://schemas.microsoft.com/office/drawing/2014/main" id="{B36E4E60-6D3A-4721-8F4C-10D5DED255A4}"/>
                </a:ext>
              </a:extLst>
            </p:cNvPr>
            <p:cNvSpPr/>
            <p:nvPr/>
          </p:nvSpPr>
          <p:spPr bwMode="gray">
            <a:xfrm>
              <a:off x="5980283" y="578208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5</a:t>
              </a:r>
            </a:p>
          </p:txBody>
        </p:sp>
      </p:grpSp>
      <p:sp>
        <p:nvSpPr>
          <p:cNvPr id="25" name="object 31">
            <a:hlinkClick r:id="rId6" action="ppaction://hlinksldjump"/>
            <a:extLst>
              <a:ext uri="{FF2B5EF4-FFF2-40B4-BE49-F238E27FC236}">
                <a16:creationId xmlns:a16="http://schemas.microsoft.com/office/drawing/2014/main" id="{3696632B-898B-4516-BC9E-20BF18E4818E}"/>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6" name="object 29">
            <a:hlinkClick r:id="rId7" action="ppaction://hlinksldjump"/>
            <a:extLst>
              <a:ext uri="{FF2B5EF4-FFF2-40B4-BE49-F238E27FC236}">
                <a16:creationId xmlns:a16="http://schemas.microsoft.com/office/drawing/2014/main" id="{AACA88BF-457E-4BB3-A399-FF2193069C25}"/>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7" name="object 31">
            <a:hlinkClick r:id="rId8" action="ppaction://hlinksldjump"/>
            <a:extLst>
              <a:ext uri="{FF2B5EF4-FFF2-40B4-BE49-F238E27FC236}">
                <a16:creationId xmlns:a16="http://schemas.microsoft.com/office/drawing/2014/main" id="{BBC29EA9-C306-46F5-B39F-97C99D38B8F9}"/>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8" name="object 48">
            <a:extLst>
              <a:ext uri="{FF2B5EF4-FFF2-40B4-BE49-F238E27FC236}">
                <a16:creationId xmlns:a16="http://schemas.microsoft.com/office/drawing/2014/main" id="{E7DA829E-B751-42CA-A5DF-3131A193B5B2}"/>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9" name="object 31">
            <a:hlinkClick r:id="rId9" action="ppaction://hlinksldjump"/>
            <a:extLst>
              <a:ext uri="{FF2B5EF4-FFF2-40B4-BE49-F238E27FC236}">
                <a16:creationId xmlns:a16="http://schemas.microsoft.com/office/drawing/2014/main" id="{6B0EDCA2-76ED-441F-8D24-05B1D86D4F26}"/>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30" name="object 31">
            <a:hlinkClick r:id="rId10" action="ppaction://hlinksldjump"/>
            <a:extLst>
              <a:ext uri="{FF2B5EF4-FFF2-40B4-BE49-F238E27FC236}">
                <a16:creationId xmlns:a16="http://schemas.microsoft.com/office/drawing/2014/main" id="{E86D1FBE-84E6-4B6F-BF86-22C64DA4883E}"/>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1" name="object 31">
            <a:hlinkClick r:id="rId10" action="ppaction://hlinksldjump"/>
            <a:extLst>
              <a:ext uri="{FF2B5EF4-FFF2-40B4-BE49-F238E27FC236}">
                <a16:creationId xmlns:a16="http://schemas.microsoft.com/office/drawing/2014/main" id="{7BC0670C-009B-4479-96DB-0E26E986401D}"/>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32" name="object 31">
            <a:hlinkClick r:id="rId11" action="ppaction://hlinksldjump"/>
            <a:extLst>
              <a:ext uri="{FF2B5EF4-FFF2-40B4-BE49-F238E27FC236}">
                <a16:creationId xmlns:a16="http://schemas.microsoft.com/office/drawing/2014/main" id="{38FDB15A-0ACD-4FEA-9F82-EF4206FD7D17}"/>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A2BB06EC-B528-0F93-BBD7-10BF250F9CC3}"/>
              </a:ext>
            </a:extLst>
          </p:cNvPr>
          <p:cNvPicPr>
            <a:picLocks noChangeAspect="1"/>
          </p:cNvPicPr>
          <p:nvPr/>
        </p:nvPicPr>
        <p:blipFill>
          <a:blip r:embed="rId12"/>
          <a:stretch>
            <a:fillRect/>
          </a:stretch>
        </p:blipFill>
        <p:spPr>
          <a:xfrm>
            <a:off x="267583" y="6395390"/>
            <a:ext cx="3974937" cy="274344"/>
          </a:xfrm>
          <a:prstGeom prst="rect">
            <a:avLst/>
          </a:prstGeom>
        </p:spPr>
      </p:pic>
    </p:spTree>
    <p:extLst>
      <p:ext uri="{BB962C8B-B14F-4D97-AF65-F5344CB8AC3E}">
        <p14:creationId xmlns:p14="http://schemas.microsoft.com/office/powerpoint/2010/main" val="15841075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via PO Flip</a:t>
            </a:r>
            <a:br>
              <a:rPr lang="en-US" dirty="0"/>
            </a:br>
            <a:r>
              <a:rPr lang="en-US" sz="2000" b="0" dirty="0"/>
              <a:t>Detail Line Items</a:t>
            </a:r>
            <a:endParaRPr lang="en-US" dirty="0"/>
          </a:p>
        </p:txBody>
      </p:sp>
      <p:sp>
        <p:nvSpPr>
          <p:cNvPr id="11" name="TextBox 10">
            <a:extLst>
              <a:ext uri="{FF2B5EF4-FFF2-40B4-BE49-F238E27FC236}">
                <a16:creationId xmlns:a16="http://schemas.microsoft.com/office/drawing/2014/main" id="{9B7BA9FC-F338-4DD1-B101-B3A066B904AF}"/>
              </a:ext>
            </a:extLst>
          </p:cNvPr>
          <p:cNvSpPr txBox="1"/>
          <p:nvPr/>
        </p:nvSpPr>
        <p:spPr>
          <a:xfrm>
            <a:off x="504001" y="1490354"/>
            <a:ext cx="8417255" cy="419939"/>
          </a:xfrm>
          <a:prstGeom prst="rect">
            <a:avLst/>
          </a:prstGeom>
          <a:noFill/>
        </p:spPr>
        <p:txBody>
          <a:bodyPr wrap="square" lIns="0" tIns="0" rIns="0" bIns="0" rtlCol="0" anchor="t">
            <a:noAutofit/>
          </a:bodyPr>
          <a:lstStyle/>
          <a:p>
            <a:pPr marL="342900" indent="-342900">
              <a:lnSpc>
                <a:spcPts val="1700"/>
              </a:lnSpc>
              <a:spcBef>
                <a:spcPts val="0"/>
              </a:spcBef>
              <a:spcAft>
                <a:spcPts val="600"/>
              </a:spcAft>
              <a:buClr>
                <a:srgbClr val="F0AB00"/>
              </a:buClr>
              <a:buSzPct val="100000"/>
              <a:buFont typeface="+mj-lt"/>
              <a:buAutoNum type="arabicPeriod" startAt="6"/>
            </a:pPr>
            <a:r>
              <a:rPr lang="en-US" sz="1400" b="1" dirty="0">
                <a:latin typeface="+mj-lt"/>
              </a:rPr>
              <a:t>Additional information </a:t>
            </a:r>
            <a:r>
              <a:rPr lang="en-US" sz="1400" dirty="0">
                <a:latin typeface="+mj-lt"/>
              </a:rPr>
              <a:t>can be viewed at the Line Item Level by editing a Line Item. </a:t>
            </a:r>
          </a:p>
        </p:txBody>
      </p:sp>
      <p:grpSp>
        <p:nvGrpSpPr>
          <p:cNvPr id="17" name="Group 16">
            <a:extLst>
              <a:ext uri="{FF2B5EF4-FFF2-40B4-BE49-F238E27FC236}">
                <a16:creationId xmlns:a16="http://schemas.microsoft.com/office/drawing/2014/main" id="{15858D6E-E4A1-44A7-9DAD-15DC1AA81792}"/>
              </a:ext>
            </a:extLst>
          </p:cNvPr>
          <p:cNvGrpSpPr/>
          <p:nvPr/>
        </p:nvGrpSpPr>
        <p:grpSpPr>
          <a:xfrm>
            <a:off x="2098134" y="1888648"/>
            <a:ext cx="2344232" cy="879316"/>
            <a:chOff x="713293" y="1888648"/>
            <a:chExt cx="2344232" cy="879316"/>
          </a:xfrm>
        </p:grpSpPr>
        <p:pic>
          <p:nvPicPr>
            <p:cNvPr id="12" name="Picture 11">
              <a:extLst>
                <a:ext uri="{FF2B5EF4-FFF2-40B4-BE49-F238E27FC236}">
                  <a16:creationId xmlns:a16="http://schemas.microsoft.com/office/drawing/2014/main" id="{E1172327-32C5-45D5-9A0D-C58AF0720F6F}"/>
                </a:ext>
              </a:extLst>
            </p:cNvPr>
            <p:cNvPicPr>
              <a:picLocks noChangeAspect="1"/>
            </p:cNvPicPr>
            <p:nvPr/>
          </p:nvPicPr>
          <p:blipFill>
            <a:blip r:embed="rId2"/>
            <a:stretch>
              <a:fillRect/>
            </a:stretch>
          </p:blipFill>
          <p:spPr>
            <a:xfrm>
              <a:off x="713293" y="1931939"/>
              <a:ext cx="2344232" cy="836025"/>
            </a:xfrm>
            <a:prstGeom prst="rect">
              <a:avLst/>
            </a:prstGeom>
            <a:ln>
              <a:solidFill>
                <a:schemeClr val="tx1"/>
              </a:solidFill>
            </a:ln>
          </p:spPr>
        </p:pic>
        <p:sp>
          <p:nvSpPr>
            <p:cNvPr id="15" name="Oval 14">
              <a:extLst>
                <a:ext uri="{FF2B5EF4-FFF2-40B4-BE49-F238E27FC236}">
                  <a16:creationId xmlns:a16="http://schemas.microsoft.com/office/drawing/2014/main" id="{B010F6F1-5DC0-4932-A10E-D0827A0EF4C1}"/>
                </a:ext>
              </a:extLst>
            </p:cNvPr>
            <p:cNvSpPr/>
            <p:nvPr/>
          </p:nvSpPr>
          <p:spPr bwMode="gray">
            <a:xfrm>
              <a:off x="977790" y="188864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6</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18" name="object 31">
            <a:hlinkClick r:id="rId3" action="ppaction://hlinksldjump"/>
            <a:extLst>
              <a:ext uri="{FF2B5EF4-FFF2-40B4-BE49-F238E27FC236}">
                <a16:creationId xmlns:a16="http://schemas.microsoft.com/office/drawing/2014/main" id="{1A5E618D-C3A0-4D3B-A2C1-7B958983F179}"/>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9" name="object 29">
            <a:hlinkClick r:id="rId4" action="ppaction://hlinksldjump"/>
            <a:extLst>
              <a:ext uri="{FF2B5EF4-FFF2-40B4-BE49-F238E27FC236}">
                <a16:creationId xmlns:a16="http://schemas.microsoft.com/office/drawing/2014/main" id="{FCD5ABAD-566E-458D-BE18-7452132082AE}"/>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0" name="object 31">
            <a:hlinkClick r:id="rId5" action="ppaction://hlinksldjump"/>
            <a:extLst>
              <a:ext uri="{FF2B5EF4-FFF2-40B4-BE49-F238E27FC236}">
                <a16:creationId xmlns:a16="http://schemas.microsoft.com/office/drawing/2014/main" id="{C3B5516B-F0C6-4127-9FAB-BDD69977D023}"/>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1" name="object 48">
            <a:extLst>
              <a:ext uri="{FF2B5EF4-FFF2-40B4-BE49-F238E27FC236}">
                <a16:creationId xmlns:a16="http://schemas.microsoft.com/office/drawing/2014/main" id="{918AB928-BB7A-4B78-9E52-8EBE71D4E83F}"/>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2" name="object 31">
            <a:hlinkClick r:id="rId6" action="ppaction://hlinksldjump"/>
            <a:extLst>
              <a:ext uri="{FF2B5EF4-FFF2-40B4-BE49-F238E27FC236}">
                <a16:creationId xmlns:a16="http://schemas.microsoft.com/office/drawing/2014/main" id="{BA37D189-7B58-4A63-B358-C1C76D7DA1FB}"/>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3" name="object 31">
            <a:hlinkClick r:id="rId7" action="ppaction://hlinksldjump"/>
            <a:extLst>
              <a:ext uri="{FF2B5EF4-FFF2-40B4-BE49-F238E27FC236}">
                <a16:creationId xmlns:a16="http://schemas.microsoft.com/office/drawing/2014/main" id="{341E0182-05D9-469B-9C41-1C6BDB3837E5}"/>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4" name="object 31">
            <a:hlinkClick r:id="rId7" action="ppaction://hlinksldjump"/>
            <a:extLst>
              <a:ext uri="{FF2B5EF4-FFF2-40B4-BE49-F238E27FC236}">
                <a16:creationId xmlns:a16="http://schemas.microsoft.com/office/drawing/2014/main" id="{B4A3C4CA-7753-40F1-81ED-ED63965BB13F}"/>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5" name="object 31">
            <a:hlinkClick r:id="rId8" action="ppaction://hlinksldjump"/>
            <a:extLst>
              <a:ext uri="{FF2B5EF4-FFF2-40B4-BE49-F238E27FC236}">
                <a16:creationId xmlns:a16="http://schemas.microsoft.com/office/drawing/2014/main" id="{141069E1-2242-4658-89DB-D14AC7FAAC82}"/>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EA8C062E-519E-4A10-9BDE-A1A728615B81}"/>
              </a:ext>
            </a:extLst>
          </p:cNvPr>
          <p:cNvPicPr>
            <a:picLocks noChangeAspect="1"/>
          </p:cNvPicPr>
          <p:nvPr/>
        </p:nvPicPr>
        <p:blipFill>
          <a:blip r:embed="rId9"/>
          <a:stretch>
            <a:fillRect/>
          </a:stretch>
        </p:blipFill>
        <p:spPr>
          <a:xfrm>
            <a:off x="4706863" y="1914786"/>
            <a:ext cx="6408178" cy="836025"/>
          </a:xfrm>
          <a:prstGeom prst="rect">
            <a:avLst/>
          </a:prstGeom>
        </p:spPr>
      </p:pic>
      <p:sp>
        <p:nvSpPr>
          <p:cNvPr id="26" name="Oval 25">
            <a:extLst>
              <a:ext uri="{FF2B5EF4-FFF2-40B4-BE49-F238E27FC236}">
                <a16:creationId xmlns:a16="http://schemas.microsoft.com/office/drawing/2014/main" id="{9627CE41-FC9B-4725-9EE0-98108E2A5E2D}"/>
              </a:ext>
            </a:extLst>
          </p:cNvPr>
          <p:cNvSpPr/>
          <p:nvPr/>
        </p:nvSpPr>
        <p:spPr bwMode="gray">
          <a:xfrm>
            <a:off x="4631444" y="205993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6</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B2DC23CC-F5D3-4DDC-960E-33BA50295150}"/>
              </a:ext>
            </a:extLst>
          </p:cNvPr>
          <p:cNvPicPr>
            <a:picLocks noChangeAspect="1"/>
          </p:cNvPicPr>
          <p:nvPr/>
        </p:nvPicPr>
        <p:blipFill>
          <a:blip r:embed="rId10"/>
          <a:stretch>
            <a:fillRect/>
          </a:stretch>
        </p:blipFill>
        <p:spPr>
          <a:xfrm>
            <a:off x="2472247" y="2929386"/>
            <a:ext cx="8475534" cy="3299201"/>
          </a:xfrm>
          <a:prstGeom prst="rect">
            <a:avLst/>
          </a:prstGeom>
        </p:spPr>
      </p:pic>
      <p:pic>
        <p:nvPicPr>
          <p:cNvPr id="5" name="Picture 4">
            <a:extLst>
              <a:ext uri="{FF2B5EF4-FFF2-40B4-BE49-F238E27FC236}">
                <a16:creationId xmlns:a16="http://schemas.microsoft.com/office/drawing/2014/main" id="{0BFD6C28-5B3B-1185-AB1F-E9749C100637}"/>
              </a:ext>
            </a:extLst>
          </p:cNvPr>
          <p:cNvPicPr>
            <a:picLocks noChangeAspect="1"/>
          </p:cNvPicPr>
          <p:nvPr/>
        </p:nvPicPr>
        <p:blipFill>
          <a:blip r:embed="rId11"/>
          <a:stretch>
            <a:fillRect/>
          </a:stretch>
        </p:blipFill>
        <p:spPr>
          <a:xfrm>
            <a:off x="0" y="6407162"/>
            <a:ext cx="3974937" cy="274344"/>
          </a:xfrm>
          <a:prstGeom prst="rect">
            <a:avLst/>
          </a:prstGeom>
        </p:spPr>
      </p:pic>
    </p:spTree>
    <p:extLst>
      <p:ext uri="{BB962C8B-B14F-4D97-AF65-F5344CB8AC3E}">
        <p14:creationId xmlns:p14="http://schemas.microsoft.com/office/powerpoint/2010/main" val="25827873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via PO Flip</a:t>
            </a:r>
            <a:br>
              <a:rPr lang="en-US" dirty="0"/>
            </a:br>
            <a:r>
              <a:rPr lang="en-US" sz="2000" b="0" dirty="0"/>
              <a:t>Line Item Comments</a:t>
            </a:r>
            <a:r>
              <a:rPr lang="en-US" sz="2000" b="0" dirty="0">
                <a:solidFill>
                  <a:srgbClr val="FF0000"/>
                </a:solidFill>
              </a:rPr>
              <a:t> </a:t>
            </a:r>
            <a:endParaRPr lang="en-US" dirty="0"/>
          </a:p>
        </p:txBody>
      </p:sp>
      <p:sp>
        <p:nvSpPr>
          <p:cNvPr id="11" name="TextBox 10">
            <a:extLst>
              <a:ext uri="{FF2B5EF4-FFF2-40B4-BE49-F238E27FC236}">
                <a16:creationId xmlns:a16="http://schemas.microsoft.com/office/drawing/2014/main" id="{125CF9F3-2895-4C17-9577-D2786292AD2D}"/>
              </a:ext>
            </a:extLst>
          </p:cNvPr>
          <p:cNvSpPr txBox="1"/>
          <p:nvPr/>
        </p:nvSpPr>
        <p:spPr>
          <a:xfrm>
            <a:off x="504001" y="1512000"/>
            <a:ext cx="8417255" cy="1253598"/>
          </a:xfrm>
          <a:prstGeom prst="rect">
            <a:avLst/>
          </a:prstGeom>
          <a:noFill/>
        </p:spPr>
        <p:txBody>
          <a:bodyPr wrap="square" lIns="0" tIns="0" rIns="0" bIns="0" rtlCol="0" anchor="t">
            <a:noAutofit/>
          </a:bodyPr>
          <a:lstStyle/>
          <a:p>
            <a:pPr marL="342900" indent="-342900">
              <a:lnSpc>
                <a:spcPts val="1700"/>
              </a:lnSpc>
              <a:spcBef>
                <a:spcPts val="0"/>
              </a:spcBef>
              <a:spcAft>
                <a:spcPts val="600"/>
              </a:spcAft>
              <a:buClr>
                <a:srgbClr val="F0AB00"/>
              </a:buClr>
              <a:buSzPct val="100000"/>
              <a:buFont typeface="+mj-lt"/>
              <a:buAutoNum type="arabicPeriod"/>
            </a:pPr>
            <a:r>
              <a:rPr lang="en-US" sz="1400" dirty="0">
                <a:latin typeface="+mj-lt"/>
              </a:rPr>
              <a:t>To add comments at the line items select </a:t>
            </a:r>
            <a:r>
              <a:rPr lang="en-US" sz="1400" b="1" dirty="0">
                <a:latin typeface="+mj-lt"/>
              </a:rPr>
              <a:t>Line Items</a:t>
            </a:r>
            <a:r>
              <a:rPr lang="en-US" sz="1400" dirty="0">
                <a:latin typeface="+mj-lt"/>
              </a:rPr>
              <a:t>, then click at Line Item </a:t>
            </a:r>
            <a:r>
              <a:rPr lang="en-US" sz="1400" b="1" dirty="0">
                <a:latin typeface="+mj-lt"/>
              </a:rPr>
              <a:t>Actions &gt;Add &gt; Comments</a:t>
            </a:r>
            <a:r>
              <a:rPr lang="en-US" sz="1400" dirty="0">
                <a:latin typeface="+mj-lt"/>
              </a:rPr>
              <a:t>.</a:t>
            </a:r>
          </a:p>
          <a:p>
            <a:pPr marL="342900" indent="-342900">
              <a:lnSpc>
                <a:spcPts val="1700"/>
              </a:lnSpc>
              <a:spcBef>
                <a:spcPts val="0"/>
              </a:spcBef>
              <a:spcAft>
                <a:spcPts val="600"/>
              </a:spcAft>
              <a:buClr>
                <a:srgbClr val="F0AB00"/>
              </a:buClr>
              <a:buSzPct val="100000"/>
              <a:buFont typeface="+mj-lt"/>
              <a:buAutoNum type="arabicPeriod"/>
            </a:pPr>
            <a:r>
              <a:rPr lang="en-US" sz="1400" dirty="0">
                <a:latin typeface="+mj-lt"/>
              </a:rPr>
              <a:t>Upon refresh or </a:t>
            </a:r>
            <a:r>
              <a:rPr lang="en-US" sz="1400" b="1" dirty="0">
                <a:latin typeface="+mj-lt"/>
              </a:rPr>
              <a:t>Update</a:t>
            </a:r>
            <a:r>
              <a:rPr lang="en-US" sz="1400" dirty="0">
                <a:latin typeface="+mj-lt"/>
              </a:rPr>
              <a:t>, the Comments field will display. Enter applicable Comments in this field.</a:t>
            </a:r>
          </a:p>
          <a:p>
            <a:pPr marL="342900" indent="-342900">
              <a:lnSpc>
                <a:spcPts val="1700"/>
              </a:lnSpc>
              <a:spcBef>
                <a:spcPts val="0"/>
              </a:spcBef>
              <a:spcAft>
                <a:spcPts val="600"/>
              </a:spcAft>
              <a:buClr>
                <a:srgbClr val="F0AB00"/>
              </a:buClr>
              <a:buSzPct val="100000"/>
              <a:buFont typeface="+mj-lt"/>
              <a:buAutoNum type="arabicPeriod"/>
            </a:pPr>
            <a:r>
              <a:rPr lang="en-US" sz="1400" dirty="0">
                <a:latin typeface="+mj-lt"/>
              </a:rPr>
              <a:t>Click Next.</a:t>
            </a:r>
          </a:p>
        </p:txBody>
      </p:sp>
      <p:grpSp>
        <p:nvGrpSpPr>
          <p:cNvPr id="12" name="Group 11">
            <a:extLst>
              <a:ext uri="{FF2B5EF4-FFF2-40B4-BE49-F238E27FC236}">
                <a16:creationId xmlns:a16="http://schemas.microsoft.com/office/drawing/2014/main" id="{395C12AC-5D73-4576-B25B-C7AA628BE35E}"/>
              </a:ext>
            </a:extLst>
          </p:cNvPr>
          <p:cNvGrpSpPr/>
          <p:nvPr/>
        </p:nvGrpSpPr>
        <p:grpSpPr>
          <a:xfrm>
            <a:off x="1903488" y="5125710"/>
            <a:ext cx="8388200" cy="671582"/>
            <a:chOff x="324000" y="5497525"/>
            <a:chExt cx="8388200" cy="671582"/>
          </a:xfrm>
        </p:grpSpPr>
        <p:pic>
          <p:nvPicPr>
            <p:cNvPr id="13" name="Picture 12">
              <a:extLst>
                <a:ext uri="{FF2B5EF4-FFF2-40B4-BE49-F238E27FC236}">
                  <a16:creationId xmlns:a16="http://schemas.microsoft.com/office/drawing/2014/main" id="{6726AC75-3D2E-4402-8985-41B812471063}"/>
                </a:ext>
              </a:extLst>
            </p:cNvPr>
            <p:cNvPicPr>
              <a:picLocks noChangeAspect="1"/>
            </p:cNvPicPr>
            <p:nvPr/>
          </p:nvPicPr>
          <p:blipFill>
            <a:blip r:embed="rId2"/>
            <a:stretch>
              <a:fillRect/>
            </a:stretch>
          </p:blipFill>
          <p:spPr>
            <a:xfrm>
              <a:off x="324000" y="5497525"/>
              <a:ext cx="8388200" cy="671582"/>
            </a:xfrm>
            <a:prstGeom prst="rect">
              <a:avLst/>
            </a:prstGeom>
            <a:ln>
              <a:solidFill>
                <a:schemeClr val="tx1"/>
              </a:solidFill>
            </a:ln>
          </p:spPr>
        </p:pic>
        <p:sp>
          <p:nvSpPr>
            <p:cNvPr id="14" name="Oval 13">
              <a:extLst>
                <a:ext uri="{FF2B5EF4-FFF2-40B4-BE49-F238E27FC236}">
                  <a16:creationId xmlns:a16="http://schemas.microsoft.com/office/drawing/2014/main" id="{B79AED6B-0423-45EA-A30E-3FFEB0F1C35A}"/>
                </a:ext>
              </a:extLst>
            </p:cNvPr>
            <p:cNvSpPr/>
            <p:nvPr/>
          </p:nvSpPr>
          <p:spPr bwMode="gray">
            <a:xfrm>
              <a:off x="1176502" y="581886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grpSp>
      <p:grpSp>
        <p:nvGrpSpPr>
          <p:cNvPr id="15" name="Group 14">
            <a:extLst>
              <a:ext uri="{FF2B5EF4-FFF2-40B4-BE49-F238E27FC236}">
                <a16:creationId xmlns:a16="http://schemas.microsoft.com/office/drawing/2014/main" id="{818E8E0B-3AA8-48A8-9533-62D17EB4C36C}"/>
              </a:ext>
            </a:extLst>
          </p:cNvPr>
          <p:cNvGrpSpPr/>
          <p:nvPr/>
        </p:nvGrpSpPr>
        <p:grpSpPr>
          <a:xfrm>
            <a:off x="1903488" y="2747829"/>
            <a:ext cx="8388200" cy="2243281"/>
            <a:chOff x="324001" y="2765598"/>
            <a:chExt cx="8388200" cy="2243281"/>
          </a:xfrm>
        </p:grpSpPr>
        <p:pic>
          <p:nvPicPr>
            <p:cNvPr id="16" name="Picture 15">
              <a:extLst>
                <a:ext uri="{FF2B5EF4-FFF2-40B4-BE49-F238E27FC236}">
                  <a16:creationId xmlns:a16="http://schemas.microsoft.com/office/drawing/2014/main" id="{A4D60EAA-A780-40F3-BF32-72A3BC465DDF}"/>
                </a:ext>
              </a:extLst>
            </p:cNvPr>
            <p:cNvPicPr>
              <a:picLocks noChangeAspect="1"/>
            </p:cNvPicPr>
            <p:nvPr/>
          </p:nvPicPr>
          <p:blipFill>
            <a:blip r:embed="rId3"/>
            <a:stretch>
              <a:fillRect/>
            </a:stretch>
          </p:blipFill>
          <p:spPr>
            <a:xfrm>
              <a:off x="324001" y="2765598"/>
              <a:ext cx="8388200" cy="2243281"/>
            </a:xfrm>
            <a:prstGeom prst="rect">
              <a:avLst/>
            </a:prstGeom>
            <a:ln>
              <a:solidFill>
                <a:schemeClr val="tx1"/>
              </a:solidFill>
            </a:ln>
          </p:spPr>
        </p:pic>
        <p:sp>
          <p:nvSpPr>
            <p:cNvPr id="17" name="Oval 16">
              <a:extLst>
                <a:ext uri="{FF2B5EF4-FFF2-40B4-BE49-F238E27FC236}">
                  <a16:creationId xmlns:a16="http://schemas.microsoft.com/office/drawing/2014/main" id="{00372357-FC08-437D-913C-A03FE43B3517}"/>
                </a:ext>
              </a:extLst>
            </p:cNvPr>
            <p:cNvSpPr/>
            <p:nvPr/>
          </p:nvSpPr>
          <p:spPr bwMode="gray">
            <a:xfrm>
              <a:off x="1348945" y="458655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18" name="Oval 17">
              <a:extLst>
                <a:ext uri="{FF2B5EF4-FFF2-40B4-BE49-F238E27FC236}">
                  <a16:creationId xmlns:a16="http://schemas.microsoft.com/office/drawing/2014/main" id="{9782E28D-C383-4DE7-8598-5024EDF92947}"/>
                </a:ext>
              </a:extLst>
            </p:cNvPr>
            <p:cNvSpPr/>
            <p:nvPr/>
          </p:nvSpPr>
          <p:spPr bwMode="gray">
            <a:xfrm>
              <a:off x="8305453" y="345700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sp>
        <p:nvSpPr>
          <p:cNvPr id="19" name="object 31">
            <a:hlinkClick r:id="rId4" action="ppaction://hlinksldjump"/>
            <a:extLst>
              <a:ext uri="{FF2B5EF4-FFF2-40B4-BE49-F238E27FC236}">
                <a16:creationId xmlns:a16="http://schemas.microsoft.com/office/drawing/2014/main" id="{2E0AAC55-54E7-4507-BB83-F432428B70D6}"/>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5" action="ppaction://hlinksldjump"/>
            <a:extLst>
              <a:ext uri="{FF2B5EF4-FFF2-40B4-BE49-F238E27FC236}">
                <a16:creationId xmlns:a16="http://schemas.microsoft.com/office/drawing/2014/main" id="{280F7C8B-0083-4657-B7CE-D81606911AA3}"/>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6" action="ppaction://hlinksldjump"/>
            <a:extLst>
              <a:ext uri="{FF2B5EF4-FFF2-40B4-BE49-F238E27FC236}">
                <a16:creationId xmlns:a16="http://schemas.microsoft.com/office/drawing/2014/main" id="{5313AA45-6A0C-4CB8-B681-0C63023B066B}"/>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133B0878-1A4E-41AD-BFCF-E0A5D7BDD4E3}"/>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rId7" action="ppaction://hlinksldjump"/>
            <a:extLst>
              <a:ext uri="{FF2B5EF4-FFF2-40B4-BE49-F238E27FC236}">
                <a16:creationId xmlns:a16="http://schemas.microsoft.com/office/drawing/2014/main" id="{B9E301DB-EE44-43E4-86F2-C679B72F807B}"/>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rId8" action="ppaction://hlinksldjump"/>
            <a:extLst>
              <a:ext uri="{FF2B5EF4-FFF2-40B4-BE49-F238E27FC236}">
                <a16:creationId xmlns:a16="http://schemas.microsoft.com/office/drawing/2014/main" id="{0F9DBE12-C98B-43D3-A993-0AC8396FCF91}"/>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rId8" action="ppaction://hlinksldjump"/>
            <a:extLst>
              <a:ext uri="{FF2B5EF4-FFF2-40B4-BE49-F238E27FC236}">
                <a16:creationId xmlns:a16="http://schemas.microsoft.com/office/drawing/2014/main" id="{CA550952-4C7E-4BB7-9CFC-C2DABF77F20F}"/>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rId9" action="ppaction://hlinksldjump"/>
            <a:extLst>
              <a:ext uri="{FF2B5EF4-FFF2-40B4-BE49-F238E27FC236}">
                <a16:creationId xmlns:a16="http://schemas.microsoft.com/office/drawing/2014/main" id="{5DA01D87-4AEE-4422-812A-6E86D7EAE04E}"/>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4B447703-7C05-5B6C-70C5-9B9F76171ABA}"/>
              </a:ext>
            </a:extLst>
          </p:cNvPr>
          <p:cNvPicPr>
            <a:picLocks noChangeAspect="1"/>
          </p:cNvPicPr>
          <p:nvPr/>
        </p:nvPicPr>
        <p:blipFill>
          <a:blip r:embed="rId10"/>
          <a:stretch>
            <a:fillRect/>
          </a:stretch>
        </p:blipFill>
        <p:spPr>
          <a:xfrm>
            <a:off x="72374" y="6496801"/>
            <a:ext cx="3974937" cy="274344"/>
          </a:xfrm>
          <a:prstGeom prst="rect">
            <a:avLst/>
          </a:prstGeom>
        </p:spPr>
      </p:pic>
    </p:spTree>
    <p:extLst>
      <p:ext uri="{BB962C8B-B14F-4D97-AF65-F5344CB8AC3E}">
        <p14:creationId xmlns:p14="http://schemas.microsoft.com/office/powerpoint/2010/main" val="5564573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via PO Flip</a:t>
            </a:r>
            <a:br>
              <a:rPr lang="en-US" dirty="0"/>
            </a:br>
            <a:r>
              <a:rPr lang="en-US" sz="2000" b="0" dirty="0"/>
              <a:t>Review, Save, or Submit to Customer</a:t>
            </a:r>
            <a:endParaRPr lang="en-US" dirty="0"/>
          </a:p>
        </p:txBody>
      </p:sp>
      <p:sp>
        <p:nvSpPr>
          <p:cNvPr id="11" name="Rectangle 10">
            <a:extLst>
              <a:ext uri="{FF2B5EF4-FFF2-40B4-BE49-F238E27FC236}">
                <a16:creationId xmlns:a16="http://schemas.microsoft.com/office/drawing/2014/main" id="{26EBA6E6-8B36-4A8B-A7B2-D6CEE0A7CCF6}"/>
              </a:ext>
            </a:extLst>
          </p:cNvPr>
          <p:cNvSpPr/>
          <p:nvPr/>
        </p:nvSpPr>
        <p:spPr>
          <a:xfrm>
            <a:off x="514622" y="1382102"/>
            <a:ext cx="4624537" cy="4185761"/>
          </a:xfrm>
          <a:prstGeom prst="rect">
            <a:avLst/>
          </a:prstGeom>
        </p:spPr>
        <p:txBody>
          <a:bodyPr wrap="square">
            <a:spAutoFit/>
          </a:bodyPr>
          <a:lstStyle/>
          <a:p>
            <a:pPr marL="342900" indent="-342900">
              <a:buClr>
                <a:srgbClr val="F0AB00"/>
              </a:buClr>
              <a:buSzPct val="100000"/>
              <a:buFont typeface="+mj-lt"/>
              <a:buAutoNum type="arabicPeriod"/>
            </a:pPr>
            <a:r>
              <a:rPr lang="en-US" sz="1400" b="1" dirty="0">
                <a:solidFill>
                  <a:srgbClr val="000000"/>
                </a:solidFill>
                <a:cs typeface="Arial" charset="0"/>
              </a:rPr>
              <a:t>Review</a:t>
            </a:r>
            <a:r>
              <a:rPr lang="en-US" sz="1400" dirty="0">
                <a:solidFill>
                  <a:srgbClr val="000000"/>
                </a:solidFill>
                <a:cs typeface="Arial" charset="0"/>
              </a:rPr>
              <a:t> your invoice for </a:t>
            </a:r>
            <a:r>
              <a:rPr lang="en-US" altLang="ja-JP" sz="1400" dirty="0">
                <a:solidFill>
                  <a:srgbClr val="000000"/>
                </a:solidFill>
                <a:ea typeface="ＭＳ Ｐゴシック" charset="-128"/>
                <a:cs typeface="Arial" charset="0"/>
              </a:rPr>
              <a:t>accuracy from the Review page. Scroll down the page to view  all line item details and invoice totals.</a:t>
            </a:r>
          </a:p>
          <a:p>
            <a:pPr marL="342900" indent="-342900">
              <a:buClr>
                <a:srgbClr val="F0AB00"/>
              </a:buClr>
              <a:buSzPct val="100000"/>
              <a:buFont typeface="+mj-lt"/>
              <a:buAutoNum type="arabicPeriod"/>
            </a:pPr>
            <a:endParaRPr lang="en-US" altLang="ja-JP" sz="1400" dirty="0">
              <a:solidFill>
                <a:srgbClr val="000000"/>
              </a:solidFill>
              <a:ea typeface="ＭＳ Ｐゴシック" charset="-128"/>
              <a:cs typeface="Arial" charset="0"/>
            </a:endParaRPr>
          </a:p>
          <a:p>
            <a:pPr marL="342900" indent="-342900">
              <a:buClr>
                <a:srgbClr val="F0AB00"/>
              </a:buClr>
              <a:buSzPct val="100000"/>
              <a:buFont typeface="+mj-lt"/>
              <a:buAutoNum type="arabicPeriod"/>
            </a:pPr>
            <a:r>
              <a:rPr lang="en-US" sz="1400" dirty="0">
                <a:solidFill>
                  <a:srgbClr val="000000"/>
                </a:solidFill>
                <a:cs typeface="Arial" charset="0"/>
              </a:rPr>
              <a:t>If no changes are needed, click </a:t>
            </a:r>
            <a:r>
              <a:rPr lang="en-US" sz="1400" b="1" dirty="0">
                <a:solidFill>
                  <a:srgbClr val="000000"/>
                </a:solidFill>
                <a:cs typeface="Arial" charset="0"/>
              </a:rPr>
              <a:t>Submit </a:t>
            </a:r>
            <a:r>
              <a:rPr lang="en-US" sz="1400" dirty="0">
                <a:solidFill>
                  <a:srgbClr val="000000"/>
                </a:solidFill>
                <a:cs typeface="Arial" charset="0"/>
              </a:rPr>
              <a:t>to send the invoice to </a:t>
            </a:r>
            <a:r>
              <a:rPr lang="en-US" altLang="ja-JP" sz="1400" dirty="0">
                <a:solidFill>
                  <a:srgbClr val="000000"/>
                </a:solidFill>
                <a:ea typeface="ＭＳ Ｐゴシック" charset="-128"/>
              </a:rPr>
              <a:t>T-Mobile </a:t>
            </a:r>
            <a:r>
              <a:rPr lang="en-US" sz="1400" dirty="0">
                <a:solidFill>
                  <a:srgbClr val="000000"/>
                </a:solidFill>
                <a:cs typeface="Arial" charset="0"/>
              </a:rPr>
              <a:t>.  </a:t>
            </a:r>
          </a:p>
          <a:p>
            <a:pPr marL="342900" indent="-342900">
              <a:buClr>
                <a:srgbClr val="F0AB00"/>
              </a:buClr>
              <a:buSzPct val="100000"/>
              <a:buFont typeface="+mj-lt"/>
              <a:buAutoNum type="arabicPeriod"/>
            </a:pPr>
            <a:endParaRPr lang="en-US" sz="1400" dirty="0">
              <a:solidFill>
                <a:srgbClr val="000000"/>
              </a:solidFill>
              <a:cs typeface="Arial" charset="0"/>
            </a:endParaRPr>
          </a:p>
          <a:p>
            <a:pPr marL="342900" indent="-342900">
              <a:buClr>
                <a:srgbClr val="F0AB00"/>
              </a:buClr>
              <a:buSzPct val="100000"/>
              <a:buFont typeface="+mj-lt"/>
              <a:buAutoNum type="arabicPeriod"/>
            </a:pPr>
            <a:r>
              <a:rPr lang="en-US" sz="1400" dirty="0">
                <a:solidFill>
                  <a:srgbClr val="000000"/>
                </a:solidFill>
                <a:cs typeface="Arial" charset="0"/>
              </a:rPr>
              <a:t>If changes are needed, click </a:t>
            </a:r>
            <a:r>
              <a:rPr lang="en-US" sz="1400" b="1" dirty="0">
                <a:solidFill>
                  <a:srgbClr val="000000"/>
                </a:solidFill>
                <a:cs typeface="Arial" charset="0"/>
              </a:rPr>
              <a:t>Previous</a:t>
            </a:r>
            <a:r>
              <a:rPr lang="en-US" sz="1400" dirty="0">
                <a:solidFill>
                  <a:srgbClr val="000000"/>
                </a:solidFill>
                <a:cs typeface="Arial" charset="0"/>
              </a:rPr>
              <a:t> to return to previous screens and make corrections before submitting.</a:t>
            </a:r>
          </a:p>
          <a:p>
            <a:pPr marL="342900" indent="-342900">
              <a:buClr>
                <a:srgbClr val="F0AB00"/>
              </a:buClr>
              <a:buSzPct val="100000"/>
              <a:buFont typeface="+mj-lt"/>
              <a:buAutoNum type="arabicPeriod"/>
            </a:pPr>
            <a:endParaRPr lang="en-US" sz="1400" dirty="0">
              <a:solidFill>
                <a:srgbClr val="000000"/>
              </a:solidFill>
              <a:cs typeface="Arial" charset="0"/>
            </a:endParaRPr>
          </a:p>
          <a:p>
            <a:pPr marL="342900" indent="-342900">
              <a:buClr>
                <a:srgbClr val="F0AB00"/>
              </a:buClr>
              <a:buSzPct val="100000"/>
              <a:buFont typeface="+mj-lt"/>
              <a:buAutoNum type="arabicPeriod"/>
            </a:pPr>
            <a:r>
              <a:rPr lang="en-US" sz="1400" dirty="0">
                <a:solidFill>
                  <a:srgbClr val="000000"/>
                </a:solidFill>
                <a:cs typeface="Arial" charset="0"/>
              </a:rPr>
              <a:t>Alternatively, </a:t>
            </a:r>
            <a:r>
              <a:rPr lang="en-US" sz="1400" b="1" dirty="0">
                <a:solidFill>
                  <a:srgbClr val="000000"/>
                </a:solidFill>
                <a:cs typeface="Arial" charset="0"/>
              </a:rPr>
              <a:t>Save </a:t>
            </a:r>
            <a:r>
              <a:rPr lang="en-US" sz="1400" dirty="0">
                <a:solidFill>
                  <a:srgbClr val="000000"/>
                </a:solidFill>
                <a:cs typeface="Arial" charset="0"/>
              </a:rPr>
              <a:t>your invoice at anytime during invoice creation to work on it later. </a:t>
            </a:r>
          </a:p>
          <a:p>
            <a:pPr marL="342900" indent="-342900">
              <a:buClr>
                <a:srgbClr val="F0AB00"/>
              </a:buClr>
              <a:buSzPct val="100000"/>
              <a:buFont typeface="+mj-lt"/>
              <a:buAutoNum type="arabicPeriod"/>
            </a:pPr>
            <a:endParaRPr lang="en-US" sz="1400" dirty="0">
              <a:solidFill>
                <a:srgbClr val="000000"/>
              </a:solidFill>
              <a:cs typeface="Arial" charset="0"/>
            </a:endParaRPr>
          </a:p>
          <a:p>
            <a:pPr marL="342900" indent="-342900">
              <a:buClr>
                <a:srgbClr val="F0AB00"/>
              </a:buClr>
              <a:buSzPct val="100000"/>
              <a:buFont typeface="+mj-lt"/>
              <a:buAutoNum type="arabicPeriod"/>
            </a:pPr>
            <a:r>
              <a:rPr lang="en-US" sz="1400" dirty="0">
                <a:solidFill>
                  <a:srgbClr val="000000"/>
                </a:solidFill>
                <a:cs typeface="Arial" charset="0"/>
              </a:rPr>
              <a:t>You may resume working on the invoice by selecting it from </a:t>
            </a:r>
            <a:r>
              <a:rPr lang="en-US" sz="1400" b="1" dirty="0">
                <a:solidFill>
                  <a:srgbClr val="000000"/>
                </a:solidFill>
                <a:cs typeface="Arial" charset="0"/>
              </a:rPr>
              <a:t>Outbox&gt;Drafts</a:t>
            </a:r>
            <a:r>
              <a:rPr lang="en-US" sz="1400" dirty="0">
                <a:solidFill>
                  <a:srgbClr val="000000"/>
                </a:solidFill>
                <a:cs typeface="Arial" charset="0"/>
              </a:rPr>
              <a:t> on your Home page. </a:t>
            </a:r>
          </a:p>
          <a:p>
            <a:pPr marL="342900" indent="-342900">
              <a:buClr>
                <a:srgbClr val="F0AB00"/>
              </a:buClr>
              <a:buSzPct val="100000"/>
              <a:buFont typeface="+mj-lt"/>
              <a:buAutoNum type="arabicPeriod"/>
            </a:pPr>
            <a:endParaRPr lang="en-US" sz="1400" dirty="0">
              <a:solidFill>
                <a:srgbClr val="000000"/>
              </a:solidFill>
              <a:cs typeface="Arial" charset="0"/>
            </a:endParaRPr>
          </a:p>
          <a:p>
            <a:pPr marL="342900" indent="-342900">
              <a:buClr>
                <a:srgbClr val="F0AB00"/>
              </a:buClr>
              <a:buSzPct val="100000"/>
              <a:buFont typeface="+mj-lt"/>
              <a:buAutoNum type="arabicPeriod"/>
            </a:pPr>
            <a:r>
              <a:rPr lang="en-US" sz="1400" dirty="0">
                <a:solidFill>
                  <a:srgbClr val="000000"/>
                </a:solidFill>
                <a:cs typeface="Arial" charset="0"/>
              </a:rPr>
              <a:t>You can keep draft invoices for up to 7 days.</a:t>
            </a:r>
          </a:p>
        </p:txBody>
      </p:sp>
      <p:pic>
        <p:nvPicPr>
          <p:cNvPr id="12" name="Picture 11">
            <a:extLst>
              <a:ext uri="{FF2B5EF4-FFF2-40B4-BE49-F238E27FC236}">
                <a16:creationId xmlns:a16="http://schemas.microsoft.com/office/drawing/2014/main" id="{7DBEB753-3F66-416B-90D8-5ED6BB62EC5B}"/>
              </a:ext>
            </a:extLst>
          </p:cNvPr>
          <p:cNvPicPr>
            <a:picLocks noChangeAspect="1"/>
          </p:cNvPicPr>
          <p:nvPr/>
        </p:nvPicPr>
        <p:blipFill>
          <a:blip r:embed="rId2"/>
          <a:stretch>
            <a:fillRect/>
          </a:stretch>
        </p:blipFill>
        <p:spPr>
          <a:xfrm>
            <a:off x="5441165" y="2007300"/>
            <a:ext cx="2740312" cy="3160309"/>
          </a:xfrm>
          <a:prstGeom prst="rect">
            <a:avLst/>
          </a:prstGeom>
          <a:ln>
            <a:solidFill>
              <a:schemeClr val="tx1"/>
            </a:solidFill>
          </a:ln>
        </p:spPr>
      </p:pic>
      <p:grpSp>
        <p:nvGrpSpPr>
          <p:cNvPr id="13" name="Group 12">
            <a:extLst>
              <a:ext uri="{FF2B5EF4-FFF2-40B4-BE49-F238E27FC236}">
                <a16:creationId xmlns:a16="http://schemas.microsoft.com/office/drawing/2014/main" id="{24505685-BE18-41F2-BACD-DBF8E72323DA}"/>
              </a:ext>
            </a:extLst>
          </p:cNvPr>
          <p:cNvGrpSpPr/>
          <p:nvPr/>
        </p:nvGrpSpPr>
        <p:grpSpPr>
          <a:xfrm>
            <a:off x="5446604" y="1535722"/>
            <a:ext cx="4987946" cy="307007"/>
            <a:chOff x="324001" y="874420"/>
            <a:chExt cx="7063092" cy="401194"/>
          </a:xfrm>
        </p:grpSpPr>
        <p:pic>
          <p:nvPicPr>
            <p:cNvPr id="14" name="Picture 13">
              <a:extLst>
                <a:ext uri="{FF2B5EF4-FFF2-40B4-BE49-F238E27FC236}">
                  <a16:creationId xmlns:a16="http://schemas.microsoft.com/office/drawing/2014/main" id="{8C78DBB9-0AF3-4D0C-931C-575DF9E6E7B6}"/>
                </a:ext>
              </a:extLst>
            </p:cNvPr>
            <p:cNvPicPr>
              <a:picLocks noChangeAspect="1"/>
            </p:cNvPicPr>
            <p:nvPr/>
          </p:nvPicPr>
          <p:blipFill rotWithShape="1">
            <a:blip r:embed="rId3"/>
            <a:srcRect t="1545" r="36626"/>
            <a:stretch/>
          </p:blipFill>
          <p:spPr>
            <a:xfrm>
              <a:off x="324001" y="881744"/>
              <a:ext cx="7056515" cy="393870"/>
            </a:xfrm>
            <a:prstGeom prst="rect">
              <a:avLst/>
            </a:prstGeom>
            <a:ln>
              <a:solidFill>
                <a:schemeClr val="tx1"/>
              </a:solidFill>
            </a:ln>
          </p:spPr>
        </p:pic>
        <p:pic>
          <p:nvPicPr>
            <p:cNvPr id="15" name="Picture 14">
              <a:extLst>
                <a:ext uri="{FF2B5EF4-FFF2-40B4-BE49-F238E27FC236}">
                  <a16:creationId xmlns:a16="http://schemas.microsoft.com/office/drawing/2014/main" id="{64C8409E-4B3B-44FD-B3F4-2ECE5F7424F5}"/>
                </a:ext>
              </a:extLst>
            </p:cNvPr>
            <p:cNvPicPr>
              <a:picLocks noChangeAspect="1"/>
            </p:cNvPicPr>
            <p:nvPr/>
          </p:nvPicPr>
          <p:blipFill>
            <a:blip r:embed="rId4"/>
            <a:stretch>
              <a:fillRect/>
            </a:stretch>
          </p:blipFill>
          <p:spPr>
            <a:xfrm>
              <a:off x="3081793" y="874420"/>
              <a:ext cx="4305300" cy="390525"/>
            </a:xfrm>
            <a:prstGeom prst="rect">
              <a:avLst/>
            </a:prstGeom>
            <a:ln>
              <a:solidFill>
                <a:schemeClr val="tx1"/>
              </a:solidFill>
            </a:ln>
          </p:spPr>
        </p:pic>
      </p:grpSp>
      <p:sp>
        <p:nvSpPr>
          <p:cNvPr id="17" name="Oval 16">
            <a:extLst>
              <a:ext uri="{FF2B5EF4-FFF2-40B4-BE49-F238E27FC236}">
                <a16:creationId xmlns:a16="http://schemas.microsoft.com/office/drawing/2014/main" id="{F5EFF4A4-24AF-42DB-B4FE-2CFEC06DE64D}"/>
              </a:ext>
            </a:extLst>
          </p:cNvPr>
          <p:cNvSpPr/>
          <p:nvPr/>
        </p:nvSpPr>
        <p:spPr bwMode="gray">
          <a:xfrm>
            <a:off x="8483504" y="138210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4</a:t>
            </a:r>
          </a:p>
        </p:txBody>
      </p:sp>
      <p:sp>
        <p:nvSpPr>
          <p:cNvPr id="19" name="TextBox 18">
            <a:extLst>
              <a:ext uri="{FF2B5EF4-FFF2-40B4-BE49-F238E27FC236}">
                <a16:creationId xmlns:a16="http://schemas.microsoft.com/office/drawing/2014/main" id="{3485E57C-34BE-4019-A4CE-98594EA6973E}"/>
              </a:ext>
            </a:extLst>
          </p:cNvPr>
          <p:cNvSpPr txBox="1"/>
          <p:nvPr/>
        </p:nvSpPr>
        <p:spPr>
          <a:xfrm>
            <a:off x="8369075" y="3003588"/>
            <a:ext cx="1923143" cy="1077218"/>
          </a:xfrm>
          <a:prstGeom prst="rect">
            <a:avLst/>
          </a:prstGeom>
          <a:noFill/>
        </p:spPr>
        <p:txBody>
          <a:bodyPr wrap="square" lIns="0" tIns="0" rIns="0" bIns="0" rtlCol="0">
            <a:spAutoFit/>
          </a:bodyPr>
          <a:lstStyle/>
          <a:p>
            <a:pPr fontAlgn="base">
              <a:spcBef>
                <a:spcPts val="600"/>
              </a:spcBef>
              <a:spcAft>
                <a:spcPct val="0"/>
              </a:spcAft>
              <a:buClr>
                <a:srgbClr val="F0AB00"/>
              </a:buClr>
              <a:buSzPct val="80000"/>
            </a:pPr>
            <a:r>
              <a:rPr lang="en-US" sz="1400" b="1" kern="0" dirty="0">
                <a:solidFill>
                  <a:srgbClr val="000000"/>
                </a:solidFill>
                <a:ea typeface="Arial Unicode MS" pitchFamily="34" charset="-128"/>
                <a:cs typeface="Arial Unicode MS" pitchFamily="34" charset="-128"/>
              </a:rPr>
              <a:t>Note:</a:t>
            </a:r>
            <a:r>
              <a:rPr lang="en-US" sz="1400" kern="0" dirty="0">
                <a:solidFill>
                  <a:srgbClr val="000000"/>
                </a:solidFill>
                <a:ea typeface="Arial Unicode MS" pitchFamily="34" charset="-128"/>
                <a:cs typeface="Arial Unicode MS" pitchFamily="34" charset="-128"/>
              </a:rPr>
              <a:t> In the event of errors, there will be a notification in red where information must be corrected</a:t>
            </a:r>
            <a:endParaRPr lang="en-US" sz="1400" b="1" kern="0" dirty="0">
              <a:solidFill>
                <a:srgbClr val="000000"/>
              </a:solidFill>
              <a:ea typeface="Arial Unicode MS" pitchFamily="34" charset="-128"/>
              <a:cs typeface="Arial Unicode MS" pitchFamily="34" charset="-128"/>
            </a:endParaRPr>
          </a:p>
        </p:txBody>
      </p:sp>
      <p:sp>
        <p:nvSpPr>
          <p:cNvPr id="20" name="object 31">
            <a:hlinkClick r:id="rId5" action="ppaction://hlinksldjump"/>
            <a:extLst>
              <a:ext uri="{FF2B5EF4-FFF2-40B4-BE49-F238E27FC236}">
                <a16:creationId xmlns:a16="http://schemas.microsoft.com/office/drawing/2014/main" id="{3F60A51F-E1A2-4F2E-B9A8-3A214924ECFE}"/>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rId6" action="ppaction://hlinksldjump"/>
            <a:extLst>
              <a:ext uri="{FF2B5EF4-FFF2-40B4-BE49-F238E27FC236}">
                <a16:creationId xmlns:a16="http://schemas.microsoft.com/office/drawing/2014/main" id="{A5220598-D0C8-4DF1-8CF2-D2888CC15703}"/>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rId7" action="ppaction://hlinksldjump"/>
            <a:extLst>
              <a:ext uri="{FF2B5EF4-FFF2-40B4-BE49-F238E27FC236}">
                <a16:creationId xmlns:a16="http://schemas.microsoft.com/office/drawing/2014/main" id="{FE5791AE-D3A3-4DEC-9CBA-4ACE3D66A69A}"/>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B6C82E5D-331D-468F-944F-D5256BA00B25}"/>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rId8" action="ppaction://hlinksldjump"/>
            <a:extLst>
              <a:ext uri="{FF2B5EF4-FFF2-40B4-BE49-F238E27FC236}">
                <a16:creationId xmlns:a16="http://schemas.microsoft.com/office/drawing/2014/main" id="{D1E57E82-3B36-4084-B537-7C079C74F8D2}"/>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rId9" action="ppaction://hlinksldjump"/>
            <a:extLst>
              <a:ext uri="{FF2B5EF4-FFF2-40B4-BE49-F238E27FC236}">
                <a16:creationId xmlns:a16="http://schemas.microsoft.com/office/drawing/2014/main" id="{11703DFC-0E32-433E-A713-64DDE4B97CB2}"/>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rId9" action="ppaction://hlinksldjump"/>
            <a:extLst>
              <a:ext uri="{FF2B5EF4-FFF2-40B4-BE49-F238E27FC236}">
                <a16:creationId xmlns:a16="http://schemas.microsoft.com/office/drawing/2014/main" id="{CD6CB704-C2D4-48EF-B5B6-AC652422BAE0}"/>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rId10" action="ppaction://hlinksldjump"/>
            <a:extLst>
              <a:ext uri="{FF2B5EF4-FFF2-40B4-BE49-F238E27FC236}">
                <a16:creationId xmlns:a16="http://schemas.microsoft.com/office/drawing/2014/main" id="{10227C8A-C717-4649-B906-DB5C188E6676}"/>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1B47B2D4-AE40-49A1-9DAA-B6AE6A9DE9B1}"/>
              </a:ext>
            </a:extLst>
          </p:cNvPr>
          <p:cNvPicPr>
            <a:picLocks noChangeAspect="1"/>
          </p:cNvPicPr>
          <p:nvPr/>
        </p:nvPicPr>
        <p:blipFill>
          <a:blip r:embed="rId11"/>
          <a:stretch>
            <a:fillRect/>
          </a:stretch>
        </p:blipFill>
        <p:spPr>
          <a:xfrm>
            <a:off x="7244591" y="4225363"/>
            <a:ext cx="2698092" cy="1884492"/>
          </a:xfrm>
          <a:prstGeom prst="rect">
            <a:avLst/>
          </a:prstGeom>
        </p:spPr>
      </p:pic>
      <p:sp>
        <p:nvSpPr>
          <p:cNvPr id="28" name="Oval 27">
            <a:extLst>
              <a:ext uri="{FF2B5EF4-FFF2-40B4-BE49-F238E27FC236}">
                <a16:creationId xmlns:a16="http://schemas.microsoft.com/office/drawing/2014/main" id="{75CD2AD3-C3A3-4FF3-9645-8284029090A6}"/>
              </a:ext>
            </a:extLst>
          </p:cNvPr>
          <p:cNvSpPr/>
          <p:nvPr/>
        </p:nvSpPr>
        <p:spPr bwMode="gray">
          <a:xfrm>
            <a:off x="9110379" y="569829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5</a:t>
            </a:r>
          </a:p>
        </p:txBody>
      </p:sp>
      <p:sp>
        <p:nvSpPr>
          <p:cNvPr id="29" name="Oval 28">
            <a:extLst>
              <a:ext uri="{FF2B5EF4-FFF2-40B4-BE49-F238E27FC236}">
                <a16:creationId xmlns:a16="http://schemas.microsoft.com/office/drawing/2014/main" id="{40556832-9952-4939-88C9-6A67CBA35A37}"/>
              </a:ext>
            </a:extLst>
          </p:cNvPr>
          <p:cNvSpPr/>
          <p:nvPr/>
        </p:nvSpPr>
        <p:spPr bwMode="gray">
          <a:xfrm>
            <a:off x="6046388" y="292450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pic>
        <p:nvPicPr>
          <p:cNvPr id="30" name="Picture 29">
            <a:extLst>
              <a:ext uri="{FF2B5EF4-FFF2-40B4-BE49-F238E27FC236}">
                <a16:creationId xmlns:a16="http://schemas.microsoft.com/office/drawing/2014/main" id="{7FEE0895-5A85-42F0-9F9E-7082EC45A350}"/>
              </a:ext>
            </a:extLst>
          </p:cNvPr>
          <p:cNvPicPr>
            <a:picLocks noChangeAspect="1"/>
          </p:cNvPicPr>
          <p:nvPr/>
        </p:nvPicPr>
        <p:blipFill>
          <a:blip r:embed="rId12"/>
          <a:stretch>
            <a:fillRect/>
          </a:stretch>
        </p:blipFill>
        <p:spPr>
          <a:xfrm>
            <a:off x="8296573" y="2145645"/>
            <a:ext cx="2246045" cy="392903"/>
          </a:xfrm>
          <a:prstGeom prst="rect">
            <a:avLst/>
          </a:prstGeom>
        </p:spPr>
      </p:pic>
      <p:sp>
        <p:nvSpPr>
          <p:cNvPr id="31" name="Oval 30">
            <a:extLst>
              <a:ext uri="{FF2B5EF4-FFF2-40B4-BE49-F238E27FC236}">
                <a16:creationId xmlns:a16="http://schemas.microsoft.com/office/drawing/2014/main" id="{79BB8A9B-2980-486F-BDBB-F3C966BD24FB}"/>
              </a:ext>
            </a:extLst>
          </p:cNvPr>
          <p:cNvSpPr/>
          <p:nvPr/>
        </p:nvSpPr>
        <p:spPr bwMode="gray">
          <a:xfrm>
            <a:off x="9122481" y="199990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sp>
        <p:nvSpPr>
          <p:cNvPr id="32" name="Oval 31">
            <a:extLst>
              <a:ext uri="{FF2B5EF4-FFF2-40B4-BE49-F238E27FC236}">
                <a16:creationId xmlns:a16="http://schemas.microsoft.com/office/drawing/2014/main" id="{B1BBFB27-2831-494B-8B5E-E38818C0AD3C}"/>
              </a:ext>
            </a:extLst>
          </p:cNvPr>
          <p:cNvSpPr/>
          <p:nvPr/>
        </p:nvSpPr>
        <p:spPr bwMode="gray">
          <a:xfrm>
            <a:off x="9722416" y="199990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pic>
        <p:nvPicPr>
          <p:cNvPr id="4" name="Picture 3">
            <a:extLst>
              <a:ext uri="{FF2B5EF4-FFF2-40B4-BE49-F238E27FC236}">
                <a16:creationId xmlns:a16="http://schemas.microsoft.com/office/drawing/2014/main" id="{87C4EA79-DA63-C76C-33A6-7444331CEE8A}"/>
              </a:ext>
            </a:extLst>
          </p:cNvPr>
          <p:cNvPicPr>
            <a:picLocks noChangeAspect="1"/>
          </p:cNvPicPr>
          <p:nvPr/>
        </p:nvPicPr>
        <p:blipFill>
          <a:blip r:embed="rId13"/>
          <a:stretch>
            <a:fillRect/>
          </a:stretch>
        </p:blipFill>
        <p:spPr>
          <a:xfrm>
            <a:off x="123745" y="6583656"/>
            <a:ext cx="3974937" cy="274344"/>
          </a:xfrm>
          <a:prstGeom prst="rect">
            <a:avLst/>
          </a:prstGeom>
        </p:spPr>
      </p:pic>
    </p:spTree>
    <p:extLst>
      <p:ext uri="{BB962C8B-B14F-4D97-AF65-F5344CB8AC3E}">
        <p14:creationId xmlns:p14="http://schemas.microsoft.com/office/powerpoint/2010/main" val="15629123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125608-5025-EF01-5861-348D656F88A4}"/>
              </a:ext>
            </a:extLst>
          </p:cNvPr>
          <p:cNvPicPr>
            <a:picLocks noChangeAspect="1"/>
          </p:cNvPicPr>
          <p:nvPr/>
        </p:nvPicPr>
        <p:blipFill>
          <a:blip r:embed="rId2"/>
          <a:stretch>
            <a:fillRect/>
          </a:stretch>
        </p:blipFill>
        <p:spPr>
          <a:xfrm>
            <a:off x="4613463" y="1619640"/>
            <a:ext cx="6900513" cy="1025378"/>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Without a Purchase Order</a:t>
            </a:r>
            <a:br>
              <a:rPr lang="en-US" dirty="0"/>
            </a:br>
            <a:r>
              <a:rPr lang="en-US" sz="2000" b="0" dirty="0"/>
              <a:t>Non-PO Invoice</a:t>
            </a:r>
            <a:endParaRPr lang="en-US" dirty="0"/>
          </a:p>
        </p:txBody>
      </p:sp>
      <p:sp>
        <p:nvSpPr>
          <p:cNvPr id="11" name="TextBox 10">
            <a:extLst>
              <a:ext uri="{FF2B5EF4-FFF2-40B4-BE49-F238E27FC236}">
                <a16:creationId xmlns:a16="http://schemas.microsoft.com/office/drawing/2014/main" id="{B9785641-114B-407F-B3E4-50EF72EC8464}"/>
              </a:ext>
            </a:extLst>
          </p:cNvPr>
          <p:cNvSpPr txBox="1"/>
          <p:nvPr/>
        </p:nvSpPr>
        <p:spPr>
          <a:xfrm>
            <a:off x="516686" y="1522553"/>
            <a:ext cx="3644507" cy="4303676"/>
          </a:xfrm>
          <a:prstGeom prst="rect">
            <a:avLst/>
          </a:prstGeom>
          <a:noFill/>
        </p:spPr>
        <p:txBody>
          <a:bodyPr wrap="square" lIns="0" tIns="0" rIns="0" bIns="0" rtlCol="0">
            <a:noAutofit/>
          </a:bodyPr>
          <a:lstStyle/>
          <a:p>
            <a:pPr>
              <a:lnSpc>
                <a:spcPts val="1700"/>
              </a:lnSpc>
              <a:spcBef>
                <a:spcPts val="0"/>
              </a:spcBef>
              <a:spcAft>
                <a:spcPts val="600"/>
              </a:spcAft>
              <a:buClr>
                <a:srgbClr val="F0AB00"/>
              </a:buClr>
              <a:buSzPct val="120000"/>
            </a:pPr>
            <a:r>
              <a:rPr lang="en-US" sz="1400" dirty="0">
                <a:latin typeface="+mj-lt"/>
              </a:rPr>
              <a:t>To create an invoice without a PO:</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Select</a:t>
            </a:r>
            <a:r>
              <a:rPr lang="en-US" sz="1400" dirty="0">
                <a:latin typeface="+mj-lt"/>
              </a:rPr>
              <a:t> Create on the Navigation Menu.</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Select Non-PO Invoice.</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Select</a:t>
            </a:r>
            <a:r>
              <a:rPr lang="en-US" sz="1400" dirty="0">
                <a:latin typeface="+mj-lt"/>
              </a:rPr>
              <a:t> your </a:t>
            </a:r>
            <a:r>
              <a:rPr lang="en-US" sz="1400" b="1" dirty="0">
                <a:latin typeface="+mj-lt"/>
              </a:rPr>
              <a:t>Customer</a:t>
            </a:r>
            <a:r>
              <a:rPr lang="en-US" sz="1400" dirty="0">
                <a:latin typeface="+mj-lt"/>
              </a:rPr>
              <a:t> from the dropdown menu.</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Select</a:t>
            </a:r>
            <a:r>
              <a:rPr lang="en-US" sz="1400" dirty="0">
                <a:latin typeface="+mj-lt"/>
              </a:rPr>
              <a:t> </a:t>
            </a:r>
            <a:r>
              <a:rPr lang="en-US" sz="1400" b="1" dirty="0">
                <a:latin typeface="+mj-lt"/>
              </a:rPr>
              <a:t>Standard Invoice</a:t>
            </a:r>
            <a:r>
              <a:rPr lang="en-US" sz="1400" dirty="0">
                <a:latin typeface="+mj-lt"/>
              </a:rPr>
              <a:t>.</a:t>
            </a:r>
          </a:p>
          <a:p>
            <a:pPr marL="700088" lvl="1" indent="-342900">
              <a:lnSpc>
                <a:spcPts val="1700"/>
              </a:lnSpc>
              <a:spcAft>
                <a:spcPts val="600"/>
              </a:spcAft>
              <a:buClr>
                <a:srgbClr val="F0AB00"/>
              </a:buClr>
              <a:tabLst>
                <a:tab pos="357188" algn="l"/>
              </a:tabLst>
            </a:pPr>
            <a:r>
              <a:rPr lang="en-US" sz="1400" dirty="0">
                <a:latin typeface="+mj-lt"/>
              </a:rPr>
              <a:t>If you need to invoice a new customer click</a:t>
            </a:r>
            <a:r>
              <a:rPr lang="en-US" sz="1400" b="1" dirty="0">
                <a:latin typeface="+mj-lt"/>
              </a:rPr>
              <a:t> Invoice New Customer</a:t>
            </a:r>
            <a:r>
              <a:rPr lang="en-US" sz="1400" dirty="0">
                <a:latin typeface="+mj-lt"/>
              </a:rPr>
              <a:t>. </a:t>
            </a:r>
          </a:p>
          <a:p>
            <a:pPr marL="357188" lvl="1">
              <a:lnSpc>
                <a:spcPts val="1700"/>
              </a:lnSpc>
              <a:spcBef>
                <a:spcPts val="0"/>
              </a:spcBef>
              <a:spcAft>
                <a:spcPts val="600"/>
              </a:spcAft>
              <a:buClr>
                <a:srgbClr val="F0AB00"/>
              </a:buClr>
              <a:buNone/>
              <a:tabLst>
                <a:tab pos="357188" algn="l"/>
              </a:tabLst>
            </a:pPr>
            <a:r>
              <a:rPr lang="en-US" sz="1400" b="1" dirty="0">
                <a:latin typeface="+mj-lt"/>
              </a:rPr>
              <a:t>Note:</a:t>
            </a:r>
            <a:r>
              <a:rPr lang="en-US" sz="1400" b="1" dirty="0">
                <a:solidFill>
                  <a:srgbClr val="FF0000"/>
                </a:solidFill>
                <a:latin typeface="+mj-lt"/>
              </a:rPr>
              <a:t> </a:t>
            </a:r>
            <a:r>
              <a:rPr lang="en-US" sz="1400" dirty="0">
                <a:latin typeface="+mj-lt"/>
              </a:rPr>
              <a:t>T-Mobile suppliers do not need a customer code to enter a Non-PO Invoice.</a:t>
            </a:r>
          </a:p>
          <a:p>
            <a:pPr marL="342900" indent="-342900">
              <a:lnSpc>
                <a:spcPts val="1700"/>
              </a:lnSpc>
              <a:spcBef>
                <a:spcPts val="0"/>
              </a:spcBef>
              <a:spcAft>
                <a:spcPts val="600"/>
              </a:spcAft>
              <a:buClr>
                <a:srgbClr val="F0AB00"/>
              </a:buClr>
              <a:buSzPct val="100000"/>
              <a:buFont typeface="+mj-lt"/>
              <a:buAutoNum type="arabicPeriod"/>
            </a:pPr>
            <a:r>
              <a:rPr lang="en-US" sz="1400" b="1" dirty="0"/>
              <a:t>Click Next</a:t>
            </a:r>
            <a:r>
              <a:rPr lang="en-US" sz="1400" dirty="0"/>
              <a:t>.</a:t>
            </a: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b="1" dirty="0">
              <a:latin typeface="+mj-lt"/>
            </a:endParaRPr>
          </a:p>
        </p:txBody>
      </p:sp>
      <p:grpSp>
        <p:nvGrpSpPr>
          <p:cNvPr id="15" name="Group 14">
            <a:extLst>
              <a:ext uri="{FF2B5EF4-FFF2-40B4-BE49-F238E27FC236}">
                <a16:creationId xmlns:a16="http://schemas.microsoft.com/office/drawing/2014/main" id="{19ABD9E1-FB0C-432E-87D7-1C67386C4AD8}"/>
              </a:ext>
            </a:extLst>
          </p:cNvPr>
          <p:cNvGrpSpPr/>
          <p:nvPr/>
        </p:nvGrpSpPr>
        <p:grpSpPr>
          <a:xfrm>
            <a:off x="4613463" y="4160827"/>
            <a:ext cx="3105624" cy="1717421"/>
            <a:chOff x="5658381" y="4098256"/>
            <a:chExt cx="3105624" cy="1717421"/>
          </a:xfrm>
        </p:grpSpPr>
        <p:pic>
          <p:nvPicPr>
            <p:cNvPr id="16" name="Picture 15">
              <a:extLst>
                <a:ext uri="{FF2B5EF4-FFF2-40B4-BE49-F238E27FC236}">
                  <a16:creationId xmlns:a16="http://schemas.microsoft.com/office/drawing/2014/main" id="{76D4A959-9676-4294-AE1E-B53FF0192A97}"/>
                </a:ext>
              </a:extLst>
            </p:cNvPr>
            <p:cNvPicPr>
              <a:picLocks noChangeAspect="1"/>
            </p:cNvPicPr>
            <p:nvPr/>
          </p:nvPicPr>
          <p:blipFill rotWithShape="1">
            <a:blip r:embed="rId3"/>
            <a:srcRect l="1" r="66969"/>
            <a:stretch/>
          </p:blipFill>
          <p:spPr>
            <a:xfrm>
              <a:off x="5658381" y="4098256"/>
              <a:ext cx="3057491" cy="1717421"/>
            </a:xfrm>
            <a:prstGeom prst="rect">
              <a:avLst/>
            </a:prstGeom>
            <a:ln>
              <a:solidFill>
                <a:schemeClr val="tx1"/>
              </a:solidFill>
            </a:ln>
          </p:spPr>
        </p:pic>
        <p:sp>
          <p:nvSpPr>
            <p:cNvPr id="18" name="Oval 17">
              <a:extLst>
                <a:ext uri="{FF2B5EF4-FFF2-40B4-BE49-F238E27FC236}">
                  <a16:creationId xmlns:a16="http://schemas.microsoft.com/office/drawing/2014/main" id="{6DB4CC00-8E53-4E67-AAC7-71B369ABEB3F}"/>
                </a:ext>
              </a:extLst>
            </p:cNvPr>
            <p:cNvSpPr/>
            <p:nvPr/>
          </p:nvSpPr>
          <p:spPr bwMode="gray">
            <a:xfrm>
              <a:off x="8543738" y="501875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sp>
        <p:nvSpPr>
          <p:cNvPr id="19" name="Oval 18">
            <a:extLst>
              <a:ext uri="{FF2B5EF4-FFF2-40B4-BE49-F238E27FC236}">
                <a16:creationId xmlns:a16="http://schemas.microsoft.com/office/drawing/2014/main" id="{F07798BB-25DB-4738-AF6D-884FD69803D0}"/>
              </a:ext>
            </a:extLst>
          </p:cNvPr>
          <p:cNvSpPr/>
          <p:nvPr/>
        </p:nvSpPr>
        <p:spPr bwMode="gray">
          <a:xfrm>
            <a:off x="7505334" y="538497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sp>
        <p:nvSpPr>
          <p:cNvPr id="20" name="object 31">
            <a:hlinkClick r:id="rId4" action="ppaction://hlinksldjump"/>
            <a:extLst>
              <a:ext uri="{FF2B5EF4-FFF2-40B4-BE49-F238E27FC236}">
                <a16:creationId xmlns:a16="http://schemas.microsoft.com/office/drawing/2014/main" id="{59C7FF69-DCB3-4ED1-908F-409AFB63ED92}"/>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rId5" action="ppaction://hlinksldjump"/>
            <a:extLst>
              <a:ext uri="{FF2B5EF4-FFF2-40B4-BE49-F238E27FC236}">
                <a16:creationId xmlns:a16="http://schemas.microsoft.com/office/drawing/2014/main" id="{0B69099B-34A3-48A1-932A-3AA0A1ABF4A8}"/>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rId6" action="ppaction://hlinksldjump"/>
            <a:extLst>
              <a:ext uri="{FF2B5EF4-FFF2-40B4-BE49-F238E27FC236}">
                <a16:creationId xmlns:a16="http://schemas.microsoft.com/office/drawing/2014/main" id="{36F1B3D4-1606-4AB3-B933-25806D72826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D4811F6F-FD5E-47F1-9B99-2405E9DC747E}"/>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rId7" action="ppaction://hlinksldjump"/>
            <a:extLst>
              <a:ext uri="{FF2B5EF4-FFF2-40B4-BE49-F238E27FC236}">
                <a16:creationId xmlns:a16="http://schemas.microsoft.com/office/drawing/2014/main" id="{2DDF9B8B-EB52-420A-8639-3B0F4C365956}"/>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rId8" action="ppaction://hlinksldjump"/>
            <a:extLst>
              <a:ext uri="{FF2B5EF4-FFF2-40B4-BE49-F238E27FC236}">
                <a16:creationId xmlns:a16="http://schemas.microsoft.com/office/drawing/2014/main" id="{F9900C8E-4340-4A11-B4ED-8247E4412DA1}"/>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rId8" action="ppaction://hlinksldjump"/>
            <a:extLst>
              <a:ext uri="{FF2B5EF4-FFF2-40B4-BE49-F238E27FC236}">
                <a16:creationId xmlns:a16="http://schemas.microsoft.com/office/drawing/2014/main" id="{B16FE538-53A5-4909-B25D-75B6B8B6F4A6}"/>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rId9" action="ppaction://hlinksldjump"/>
            <a:extLst>
              <a:ext uri="{FF2B5EF4-FFF2-40B4-BE49-F238E27FC236}">
                <a16:creationId xmlns:a16="http://schemas.microsoft.com/office/drawing/2014/main" id="{E74D5880-9C79-4CDF-9D12-6AC241AA0479}"/>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4" name="Picture 3">
            <a:extLst>
              <a:ext uri="{FF2B5EF4-FFF2-40B4-BE49-F238E27FC236}">
                <a16:creationId xmlns:a16="http://schemas.microsoft.com/office/drawing/2014/main" id="{D2B67A37-C441-46F7-BDCD-F251E510F6BD}"/>
              </a:ext>
            </a:extLst>
          </p:cNvPr>
          <p:cNvPicPr>
            <a:picLocks noChangeAspect="1"/>
          </p:cNvPicPr>
          <p:nvPr/>
        </p:nvPicPr>
        <p:blipFill>
          <a:blip r:embed="rId10"/>
          <a:stretch>
            <a:fillRect/>
          </a:stretch>
        </p:blipFill>
        <p:spPr>
          <a:xfrm>
            <a:off x="5209565" y="3274689"/>
            <a:ext cx="5455525" cy="448798"/>
          </a:xfrm>
          <a:prstGeom prst="rect">
            <a:avLst/>
          </a:prstGeom>
        </p:spPr>
      </p:pic>
      <p:sp>
        <p:nvSpPr>
          <p:cNvPr id="28" name="Oval 27">
            <a:extLst>
              <a:ext uri="{FF2B5EF4-FFF2-40B4-BE49-F238E27FC236}">
                <a16:creationId xmlns:a16="http://schemas.microsoft.com/office/drawing/2014/main" id="{30DF01DD-20D2-4A80-BD40-F37AF9D2A408}"/>
              </a:ext>
            </a:extLst>
          </p:cNvPr>
          <p:cNvSpPr/>
          <p:nvPr/>
        </p:nvSpPr>
        <p:spPr bwMode="gray">
          <a:xfrm>
            <a:off x="11193733" y="217529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29" name="Oval 28">
            <a:extLst>
              <a:ext uri="{FF2B5EF4-FFF2-40B4-BE49-F238E27FC236}">
                <a16:creationId xmlns:a16="http://schemas.microsoft.com/office/drawing/2014/main" id="{C87AF30E-3B09-474D-95B3-CFFDECE555A0}"/>
              </a:ext>
            </a:extLst>
          </p:cNvPr>
          <p:cNvSpPr/>
          <p:nvPr/>
        </p:nvSpPr>
        <p:spPr bwMode="gray">
          <a:xfrm>
            <a:off x="10577943" y="342900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pic>
        <p:nvPicPr>
          <p:cNvPr id="5" name="Picture 4">
            <a:extLst>
              <a:ext uri="{FF2B5EF4-FFF2-40B4-BE49-F238E27FC236}">
                <a16:creationId xmlns:a16="http://schemas.microsoft.com/office/drawing/2014/main" id="{556CE046-A9A9-4C9B-B605-AC15202098BC}"/>
              </a:ext>
            </a:extLst>
          </p:cNvPr>
          <p:cNvPicPr>
            <a:picLocks noChangeAspect="1"/>
          </p:cNvPicPr>
          <p:nvPr/>
        </p:nvPicPr>
        <p:blipFill>
          <a:blip r:embed="rId11"/>
          <a:stretch>
            <a:fillRect/>
          </a:stretch>
        </p:blipFill>
        <p:spPr>
          <a:xfrm>
            <a:off x="8048984" y="4503712"/>
            <a:ext cx="1952625" cy="466725"/>
          </a:xfrm>
          <a:prstGeom prst="rect">
            <a:avLst/>
          </a:prstGeom>
        </p:spPr>
      </p:pic>
      <p:sp>
        <p:nvSpPr>
          <p:cNvPr id="30" name="Oval 29">
            <a:extLst>
              <a:ext uri="{FF2B5EF4-FFF2-40B4-BE49-F238E27FC236}">
                <a16:creationId xmlns:a16="http://schemas.microsoft.com/office/drawing/2014/main" id="{99EA3C7D-CE31-4F1F-B81F-CEAEA199B02E}"/>
              </a:ext>
            </a:extLst>
          </p:cNvPr>
          <p:cNvSpPr/>
          <p:nvPr/>
        </p:nvSpPr>
        <p:spPr bwMode="gray">
          <a:xfrm>
            <a:off x="9781342" y="439417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5</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BB779F1D-3029-EC36-A15A-0E7D01E52C0A}"/>
              </a:ext>
            </a:extLst>
          </p:cNvPr>
          <p:cNvPicPr>
            <a:picLocks noChangeAspect="1"/>
          </p:cNvPicPr>
          <p:nvPr/>
        </p:nvPicPr>
        <p:blipFill>
          <a:blip r:embed="rId12"/>
          <a:stretch>
            <a:fillRect/>
          </a:stretch>
        </p:blipFill>
        <p:spPr>
          <a:xfrm>
            <a:off x="186256" y="6387684"/>
            <a:ext cx="3974937" cy="274344"/>
          </a:xfrm>
          <a:prstGeom prst="rect">
            <a:avLst/>
          </a:prstGeom>
        </p:spPr>
      </p:pic>
    </p:spTree>
    <p:extLst>
      <p:ext uri="{BB962C8B-B14F-4D97-AF65-F5344CB8AC3E}">
        <p14:creationId xmlns:p14="http://schemas.microsoft.com/office/powerpoint/2010/main" val="31778199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Without a Purchase Order</a:t>
            </a:r>
            <a:br>
              <a:rPr lang="en-US" dirty="0"/>
            </a:br>
            <a:r>
              <a:rPr lang="en-US" sz="2000" b="0" dirty="0"/>
              <a:t>Non-PO Invoice</a:t>
            </a:r>
            <a:endParaRPr lang="en-US" dirty="0"/>
          </a:p>
        </p:txBody>
      </p:sp>
      <p:pic>
        <p:nvPicPr>
          <p:cNvPr id="12" name="Picture 11">
            <a:extLst>
              <a:ext uri="{FF2B5EF4-FFF2-40B4-BE49-F238E27FC236}">
                <a16:creationId xmlns:a16="http://schemas.microsoft.com/office/drawing/2014/main" id="{1308177C-856C-4883-BB7D-52F351266B4A}"/>
              </a:ext>
            </a:extLst>
          </p:cNvPr>
          <p:cNvPicPr>
            <a:picLocks noChangeAspect="1"/>
          </p:cNvPicPr>
          <p:nvPr/>
        </p:nvPicPr>
        <p:blipFill>
          <a:blip r:embed="rId2"/>
          <a:stretch>
            <a:fillRect/>
          </a:stretch>
        </p:blipFill>
        <p:spPr>
          <a:xfrm>
            <a:off x="6096568" y="3040372"/>
            <a:ext cx="4616450" cy="1082907"/>
          </a:xfrm>
          <a:prstGeom prst="rect">
            <a:avLst/>
          </a:prstGeom>
          <a:ln>
            <a:solidFill>
              <a:schemeClr val="tx1"/>
            </a:solidFill>
          </a:ln>
          <a:effectLst/>
        </p:spPr>
      </p:pic>
      <p:pic>
        <p:nvPicPr>
          <p:cNvPr id="13" name="Picture 12">
            <a:extLst>
              <a:ext uri="{FF2B5EF4-FFF2-40B4-BE49-F238E27FC236}">
                <a16:creationId xmlns:a16="http://schemas.microsoft.com/office/drawing/2014/main" id="{6F4D6459-D9B6-4508-8A5A-F45C0C5353F2}"/>
              </a:ext>
            </a:extLst>
          </p:cNvPr>
          <p:cNvPicPr>
            <a:picLocks noChangeAspect="1"/>
          </p:cNvPicPr>
          <p:nvPr/>
        </p:nvPicPr>
        <p:blipFill>
          <a:blip r:embed="rId3"/>
          <a:stretch>
            <a:fillRect/>
          </a:stretch>
        </p:blipFill>
        <p:spPr>
          <a:xfrm>
            <a:off x="6096568" y="4337252"/>
            <a:ext cx="4616450" cy="1443848"/>
          </a:xfrm>
          <a:prstGeom prst="rect">
            <a:avLst/>
          </a:prstGeom>
          <a:ln>
            <a:solidFill>
              <a:schemeClr val="tx1"/>
            </a:solidFill>
          </a:ln>
          <a:effectLst/>
        </p:spPr>
      </p:pic>
      <p:sp>
        <p:nvSpPr>
          <p:cNvPr id="14" name="TextBox 13">
            <a:extLst>
              <a:ext uri="{FF2B5EF4-FFF2-40B4-BE49-F238E27FC236}">
                <a16:creationId xmlns:a16="http://schemas.microsoft.com/office/drawing/2014/main" id="{367F8CB3-D893-45FF-81C6-5817F26C395F}"/>
              </a:ext>
            </a:extLst>
          </p:cNvPr>
          <p:cNvSpPr txBox="1"/>
          <p:nvPr/>
        </p:nvSpPr>
        <p:spPr>
          <a:xfrm>
            <a:off x="504001" y="1512000"/>
            <a:ext cx="4982399" cy="3802950"/>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Complete</a:t>
            </a:r>
            <a:r>
              <a:rPr lang="en-US" sz="1400" dirty="0">
                <a:latin typeface="+mj-lt"/>
              </a:rPr>
              <a:t> all required fields marked with an asterisk (*).</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Customer Contact</a:t>
            </a:r>
            <a:r>
              <a:rPr lang="en-US" sz="1400" dirty="0">
                <a:latin typeface="+mj-lt"/>
              </a:rPr>
              <a:t>: The valid T-Mobile email address of the person who requested the goods/services MUST be entered on the invoice for proper routing and approval.</a:t>
            </a:r>
            <a:endParaRPr lang="en-US" sz="1400" strike="sngStrike" dirty="0">
              <a:latin typeface="+mj-lt"/>
            </a:endParaRPr>
          </a:p>
          <a:p>
            <a:pPr marL="347472" indent="-347472">
              <a:lnSpc>
                <a:spcPts val="1700"/>
              </a:lnSpc>
              <a:spcAft>
                <a:spcPts val="600"/>
              </a:spcAft>
              <a:buClr>
                <a:srgbClr val="F0AB00"/>
              </a:buClr>
              <a:buSzPct val="100000"/>
              <a:buFont typeface="+mj-lt"/>
              <a:buAutoNum type="arabicPeriod"/>
            </a:pPr>
            <a:r>
              <a:rPr lang="en-US" sz="1400" b="1" dirty="0">
                <a:latin typeface="+mj-lt"/>
              </a:rPr>
              <a:t>Use</a:t>
            </a:r>
            <a:r>
              <a:rPr lang="en-US" sz="1400" dirty="0">
                <a:latin typeface="+mj-lt"/>
              </a:rPr>
              <a:t> </a:t>
            </a:r>
            <a:r>
              <a:rPr lang="en-US" sz="1400" b="1" dirty="0">
                <a:latin typeface="+mj-lt"/>
              </a:rPr>
              <a:t>Add Item </a:t>
            </a:r>
            <a:r>
              <a:rPr lang="en-US" sz="1400" dirty="0">
                <a:latin typeface="+mj-lt"/>
              </a:rPr>
              <a:t>button to add the details of the item(s) being invoiced. </a:t>
            </a:r>
          </a:p>
          <a:p>
            <a:pPr marL="347472" lvl="1" indent="-347472">
              <a:lnSpc>
                <a:spcPts val="1700"/>
              </a:lnSpc>
              <a:spcAft>
                <a:spcPts val="600"/>
              </a:spcAft>
              <a:buClr>
                <a:srgbClr val="F0AB00"/>
              </a:buClr>
              <a:buSzPct val="120000"/>
              <a:buNone/>
            </a:pPr>
            <a:r>
              <a:rPr lang="en-US" sz="1400" b="1" dirty="0">
                <a:latin typeface="+mj-lt"/>
              </a:rPr>
              <a:t>	Note:</a:t>
            </a:r>
            <a:r>
              <a:rPr lang="en-US" sz="1400" dirty="0">
                <a:latin typeface="+mj-lt"/>
              </a:rPr>
              <a:t> Be certain to provide complete details of the items or services provided.</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Add</a:t>
            </a:r>
            <a:r>
              <a:rPr lang="en-US" sz="1400" dirty="0">
                <a:latin typeface="+mj-lt"/>
              </a:rPr>
              <a:t> Tax and Shipping as appropriate at header level.</a:t>
            </a:r>
          </a:p>
          <a:p>
            <a:pPr marL="342900" indent="-342900">
              <a:lnSpc>
                <a:spcPts val="1700"/>
              </a:lnSpc>
              <a:spcAft>
                <a:spcPts val="600"/>
              </a:spcAft>
              <a:buClr>
                <a:srgbClr val="F0AB00"/>
              </a:buClr>
              <a:buSzPct val="100000"/>
              <a:buFont typeface="+mj-lt"/>
              <a:buAutoNum type="arabicPeriod"/>
            </a:pPr>
            <a:r>
              <a:rPr lang="en-US" sz="1400" b="1" dirty="0"/>
              <a:t>You can also add some additional information</a:t>
            </a:r>
            <a:r>
              <a:rPr lang="en-US" sz="1400" dirty="0"/>
              <a:t> to the Header of the invoice such as: Special Handling, Payment Term, Comment, Attachment, Shipping Documents.</a:t>
            </a:r>
            <a:endParaRPr lang="en-US" sz="1400" dirty="0">
              <a:latin typeface="+mj-lt"/>
            </a:endParaRP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Click</a:t>
            </a:r>
            <a:r>
              <a:rPr lang="en-US" sz="1400" dirty="0">
                <a:latin typeface="+mj-lt"/>
              </a:rPr>
              <a:t> </a:t>
            </a:r>
            <a:r>
              <a:rPr lang="en-US" sz="1400" b="1" dirty="0">
                <a:latin typeface="+mj-lt"/>
              </a:rPr>
              <a:t>Next</a:t>
            </a:r>
            <a:r>
              <a:rPr lang="en-US" sz="1400" dirty="0">
                <a:latin typeface="+mj-lt"/>
              </a:rPr>
              <a:t> to continue. </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Review</a:t>
            </a:r>
            <a:r>
              <a:rPr lang="en-US" sz="1400" dirty="0">
                <a:latin typeface="+mj-lt"/>
              </a:rPr>
              <a:t>, </a:t>
            </a:r>
            <a:r>
              <a:rPr lang="en-US" sz="1400" b="1" dirty="0">
                <a:latin typeface="+mj-lt"/>
              </a:rPr>
              <a:t>Save</a:t>
            </a:r>
            <a:r>
              <a:rPr lang="en-US" sz="1400" dirty="0">
                <a:latin typeface="+mj-lt"/>
              </a:rPr>
              <a:t> or </a:t>
            </a:r>
            <a:r>
              <a:rPr lang="en-US" sz="1400" b="1" dirty="0">
                <a:latin typeface="+mj-lt"/>
              </a:rPr>
              <a:t>Submit</a:t>
            </a:r>
            <a:r>
              <a:rPr lang="en-US" sz="1400" dirty="0">
                <a:latin typeface="+mj-lt"/>
              </a:rPr>
              <a:t> as Standard Invoice.</a:t>
            </a: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b="1" dirty="0">
              <a:latin typeface="+mj-lt"/>
            </a:endParaRPr>
          </a:p>
        </p:txBody>
      </p:sp>
      <p:sp>
        <p:nvSpPr>
          <p:cNvPr id="17" name="Oval 16">
            <a:extLst>
              <a:ext uri="{FF2B5EF4-FFF2-40B4-BE49-F238E27FC236}">
                <a16:creationId xmlns:a16="http://schemas.microsoft.com/office/drawing/2014/main" id="{20F8DC3D-9F6E-4748-81E9-5EC43AAC7D3B}"/>
              </a:ext>
            </a:extLst>
          </p:cNvPr>
          <p:cNvSpPr/>
          <p:nvPr/>
        </p:nvSpPr>
        <p:spPr bwMode="gray">
          <a:xfrm>
            <a:off x="8651981" y="383869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18" name="Oval 17">
            <a:extLst>
              <a:ext uri="{FF2B5EF4-FFF2-40B4-BE49-F238E27FC236}">
                <a16:creationId xmlns:a16="http://schemas.microsoft.com/office/drawing/2014/main" id="{1BEC7FE1-833B-40B2-9A32-AEED2C474699}"/>
              </a:ext>
            </a:extLst>
          </p:cNvPr>
          <p:cNvSpPr/>
          <p:nvPr/>
        </p:nvSpPr>
        <p:spPr bwMode="gray">
          <a:xfrm>
            <a:off x="6580586" y="441125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5</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9" name="object 31">
            <a:hlinkClick r:id="rId4" action="ppaction://hlinksldjump"/>
            <a:extLst>
              <a:ext uri="{FF2B5EF4-FFF2-40B4-BE49-F238E27FC236}">
                <a16:creationId xmlns:a16="http://schemas.microsoft.com/office/drawing/2014/main" id="{176D8ACD-6916-422A-80A2-AA45DE0A789C}"/>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5" action="ppaction://hlinksldjump"/>
            <a:extLst>
              <a:ext uri="{FF2B5EF4-FFF2-40B4-BE49-F238E27FC236}">
                <a16:creationId xmlns:a16="http://schemas.microsoft.com/office/drawing/2014/main" id="{9269A3D2-7DBF-46D3-8E46-F7D1F40161F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6" action="ppaction://hlinksldjump"/>
            <a:extLst>
              <a:ext uri="{FF2B5EF4-FFF2-40B4-BE49-F238E27FC236}">
                <a16:creationId xmlns:a16="http://schemas.microsoft.com/office/drawing/2014/main" id="{5EA8EC80-8CC9-40ED-944A-F65E15C42B33}"/>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3929CA22-E4ED-4CC9-8C29-70700ECF7FD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rId7" action="ppaction://hlinksldjump"/>
            <a:extLst>
              <a:ext uri="{FF2B5EF4-FFF2-40B4-BE49-F238E27FC236}">
                <a16:creationId xmlns:a16="http://schemas.microsoft.com/office/drawing/2014/main" id="{C6F91595-3B40-4EB7-9BC7-1C0F5F813D8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rId8" action="ppaction://hlinksldjump"/>
            <a:extLst>
              <a:ext uri="{FF2B5EF4-FFF2-40B4-BE49-F238E27FC236}">
                <a16:creationId xmlns:a16="http://schemas.microsoft.com/office/drawing/2014/main" id="{AEA5F640-5975-4C36-93FC-FF650B79AEB7}"/>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rId8" action="ppaction://hlinksldjump"/>
            <a:extLst>
              <a:ext uri="{FF2B5EF4-FFF2-40B4-BE49-F238E27FC236}">
                <a16:creationId xmlns:a16="http://schemas.microsoft.com/office/drawing/2014/main" id="{D8346F9C-CFB2-414D-898D-1D413723B7DB}"/>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rId9" action="ppaction://hlinksldjump"/>
            <a:extLst>
              <a:ext uri="{FF2B5EF4-FFF2-40B4-BE49-F238E27FC236}">
                <a16:creationId xmlns:a16="http://schemas.microsoft.com/office/drawing/2014/main" id="{50C6D04B-B082-48F2-9946-22CED5C38035}"/>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4" name="Picture 3">
            <a:extLst>
              <a:ext uri="{FF2B5EF4-FFF2-40B4-BE49-F238E27FC236}">
                <a16:creationId xmlns:a16="http://schemas.microsoft.com/office/drawing/2014/main" id="{FAFC7473-3FEC-419B-87BB-43780D8CC887}"/>
              </a:ext>
            </a:extLst>
          </p:cNvPr>
          <p:cNvPicPr>
            <a:picLocks noChangeAspect="1"/>
          </p:cNvPicPr>
          <p:nvPr/>
        </p:nvPicPr>
        <p:blipFill>
          <a:blip r:embed="rId10"/>
          <a:stretch>
            <a:fillRect/>
          </a:stretch>
        </p:blipFill>
        <p:spPr>
          <a:xfrm>
            <a:off x="5616895" y="1692702"/>
            <a:ext cx="5486401" cy="1163063"/>
          </a:xfrm>
          <a:prstGeom prst="rect">
            <a:avLst/>
          </a:prstGeom>
        </p:spPr>
      </p:pic>
      <p:sp>
        <p:nvSpPr>
          <p:cNvPr id="27" name="Oval 26">
            <a:extLst>
              <a:ext uri="{FF2B5EF4-FFF2-40B4-BE49-F238E27FC236}">
                <a16:creationId xmlns:a16="http://schemas.microsoft.com/office/drawing/2014/main" id="{9B21E3B7-533A-452F-9EE3-142A77F8B96D}"/>
              </a:ext>
            </a:extLst>
          </p:cNvPr>
          <p:cNvSpPr/>
          <p:nvPr/>
        </p:nvSpPr>
        <p:spPr bwMode="gray">
          <a:xfrm>
            <a:off x="7145431" y="216469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28" name="Oval 27">
            <a:extLst>
              <a:ext uri="{FF2B5EF4-FFF2-40B4-BE49-F238E27FC236}">
                <a16:creationId xmlns:a16="http://schemas.microsoft.com/office/drawing/2014/main" id="{16C6EC2E-1784-4167-87D9-9B0D5F0B41A9}"/>
              </a:ext>
            </a:extLst>
          </p:cNvPr>
          <p:cNvSpPr/>
          <p:nvPr/>
        </p:nvSpPr>
        <p:spPr bwMode="gray">
          <a:xfrm>
            <a:off x="10882841" y="149652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6</a:t>
            </a:r>
          </a:p>
        </p:txBody>
      </p:sp>
      <p:sp>
        <p:nvSpPr>
          <p:cNvPr id="29" name="Oval 28">
            <a:extLst>
              <a:ext uri="{FF2B5EF4-FFF2-40B4-BE49-F238E27FC236}">
                <a16:creationId xmlns:a16="http://schemas.microsoft.com/office/drawing/2014/main" id="{2905EFB8-F5AF-4BB0-AA7C-756CE9EC76AB}"/>
              </a:ext>
            </a:extLst>
          </p:cNvPr>
          <p:cNvSpPr/>
          <p:nvPr/>
        </p:nvSpPr>
        <p:spPr bwMode="gray">
          <a:xfrm>
            <a:off x="10162351" y="147617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7</a:t>
            </a:r>
          </a:p>
        </p:txBody>
      </p:sp>
      <p:pic>
        <p:nvPicPr>
          <p:cNvPr id="3" name="Picture 2">
            <a:extLst>
              <a:ext uri="{FF2B5EF4-FFF2-40B4-BE49-F238E27FC236}">
                <a16:creationId xmlns:a16="http://schemas.microsoft.com/office/drawing/2014/main" id="{B1A11CA3-75A8-6171-EBF1-7CDD7FD446A1}"/>
              </a:ext>
            </a:extLst>
          </p:cNvPr>
          <p:cNvPicPr>
            <a:picLocks noChangeAspect="1"/>
          </p:cNvPicPr>
          <p:nvPr/>
        </p:nvPicPr>
        <p:blipFill>
          <a:blip r:embed="rId11"/>
          <a:stretch>
            <a:fillRect/>
          </a:stretch>
        </p:blipFill>
        <p:spPr>
          <a:xfrm>
            <a:off x="226486" y="6519361"/>
            <a:ext cx="3974937" cy="274344"/>
          </a:xfrm>
          <a:prstGeom prst="rect">
            <a:avLst/>
          </a:prstGeom>
        </p:spPr>
      </p:pic>
    </p:spTree>
    <p:extLst>
      <p:ext uri="{BB962C8B-B14F-4D97-AF65-F5344CB8AC3E}">
        <p14:creationId xmlns:p14="http://schemas.microsoft.com/office/powerpoint/2010/main" val="25925080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A3BCD-2B68-41DA-B929-D6982FE1E304}"/>
              </a:ext>
            </a:extLst>
          </p:cNvPr>
          <p:cNvSpPr>
            <a:spLocks noGrp="1"/>
          </p:cNvSpPr>
          <p:nvPr>
            <p:ph type="title"/>
          </p:nvPr>
        </p:nvSpPr>
        <p:spPr>
          <a:xfrm>
            <a:off x="505457" y="504764"/>
            <a:ext cx="11183564" cy="677061"/>
          </a:xfrm>
        </p:spPr>
        <p:txBody>
          <a:bodyPr/>
          <a:lstStyle/>
          <a:p>
            <a:r>
              <a:rPr lang="en-US" dirty="0"/>
              <a:t>Invoice from a Service Sheet</a:t>
            </a:r>
            <a:br>
              <a:rPr lang="en-US" dirty="0"/>
            </a:br>
            <a:r>
              <a:rPr lang="en-US" sz="1999" b="0" dirty="0"/>
              <a:t>Locate Approved Service Sheet</a:t>
            </a:r>
          </a:p>
        </p:txBody>
      </p:sp>
      <p:sp>
        <p:nvSpPr>
          <p:cNvPr id="6" name="object 48">
            <a:extLst>
              <a:ext uri="{FF2B5EF4-FFF2-40B4-BE49-F238E27FC236}">
                <a16:creationId xmlns:a16="http://schemas.microsoft.com/office/drawing/2014/main" id="{9B647E9A-52E2-435E-B016-ADB1F540E730}"/>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sp>
        <p:nvSpPr>
          <p:cNvPr id="14" name="Text Box 6">
            <a:extLst>
              <a:ext uri="{FF2B5EF4-FFF2-40B4-BE49-F238E27FC236}">
                <a16:creationId xmlns:a16="http://schemas.microsoft.com/office/drawing/2014/main" id="{BD4DE80D-5478-419D-B1E8-11CAE2D462F7}"/>
              </a:ext>
            </a:extLst>
          </p:cNvPr>
          <p:cNvSpPr txBox="1">
            <a:spLocks noChangeArrowheads="1"/>
          </p:cNvSpPr>
          <p:nvPr/>
        </p:nvSpPr>
        <p:spPr bwMode="auto">
          <a:xfrm>
            <a:off x="718697" y="4818929"/>
            <a:ext cx="9877013"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797" indent="-342797" defTabSz="914126" eaLnBrk="1" hangingPunct="1">
              <a:spcBef>
                <a:spcPts val="600"/>
              </a:spcBef>
              <a:buClr>
                <a:srgbClr val="F0AB00"/>
              </a:buClr>
              <a:buSzPct val="120000"/>
              <a:buFont typeface="+mj-lt"/>
              <a:buAutoNum type="arabicPeriod"/>
              <a:defRPr/>
            </a:pPr>
            <a:r>
              <a:rPr lang="en-US" sz="1400" b="1" kern="0" dirty="0">
                <a:solidFill>
                  <a:srgbClr val="000000"/>
                </a:solidFill>
                <a:ea typeface="Arial Unicode MS" pitchFamily="34" charset="-128"/>
                <a:cs typeface="Arial Unicode MS" pitchFamily="34" charset="-128"/>
              </a:rPr>
              <a:t>Click Outbox </a:t>
            </a:r>
            <a:r>
              <a:rPr lang="en-US" sz="1400" kern="0" dirty="0">
                <a:solidFill>
                  <a:srgbClr val="000000"/>
                </a:solidFill>
                <a:ea typeface="Arial Unicode MS" pitchFamily="34" charset="-128"/>
                <a:cs typeface="Arial Unicode MS" pitchFamily="34" charset="-128"/>
              </a:rPr>
              <a:t>and select </a:t>
            </a:r>
            <a:r>
              <a:rPr lang="en-US" sz="1400" b="1" kern="0" dirty="0">
                <a:solidFill>
                  <a:srgbClr val="000000"/>
                </a:solidFill>
                <a:ea typeface="Arial Unicode MS" pitchFamily="34" charset="-128"/>
                <a:cs typeface="Arial Unicode MS" pitchFamily="34" charset="-128"/>
              </a:rPr>
              <a:t>Service Sheets </a:t>
            </a:r>
            <a:r>
              <a:rPr lang="en-US" sz="1400" kern="0" dirty="0">
                <a:solidFill>
                  <a:srgbClr val="000000"/>
                </a:solidFill>
                <a:ea typeface="Arial Unicode MS" pitchFamily="34" charset="-128"/>
                <a:cs typeface="Arial Unicode MS" pitchFamily="34" charset="-128"/>
              </a:rPr>
              <a:t>from the dropdown menu.</a:t>
            </a:r>
          </a:p>
          <a:p>
            <a:pPr marL="342797" indent="-342797" defTabSz="914126" eaLnBrk="1" hangingPunct="1">
              <a:spcBef>
                <a:spcPts val="600"/>
              </a:spcBef>
              <a:buClr>
                <a:srgbClr val="F0AB00"/>
              </a:buClr>
              <a:buSzPct val="120000"/>
              <a:buFont typeface="+mj-lt"/>
              <a:buAutoNum type="arabicPeriod"/>
              <a:defRPr/>
            </a:pPr>
            <a:r>
              <a:rPr lang="en-US" sz="1400" b="1" kern="0" dirty="0">
                <a:solidFill>
                  <a:srgbClr val="000000"/>
                </a:solidFill>
                <a:latin typeface="Arial" pitchFamily="34" charset="0"/>
                <a:cs typeface="Arial" pitchFamily="34" charset="0"/>
              </a:rPr>
              <a:t>Select One</a:t>
            </a:r>
            <a:r>
              <a:rPr lang="en-US" sz="1400" kern="0" dirty="0">
                <a:solidFill>
                  <a:srgbClr val="000000"/>
                </a:solidFill>
                <a:latin typeface="Arial" pitchFamily="34" charset="0"/>
                <a:cs typeface="Arial" pitchFamily="34" charset="0"/>
              </a:rPr>
              <a:t> checkbox next to the approved Service Sheet and click the </a:t>
            </a:r>
            <a:r>
              <a:rPr lang="en-US" sz="1400" b="1" kern="0" dirty="0">
                <a:solidFill>
                  <a:srgbClr val="000000"/>
                </a:solidFill>
                <a:latin typeface="Arial" pitchFamily="34" charset="0"/>
                <a:cs typeface="Arial" pitchFamily="34" charset="0"/>
              </a:rPr>
              <a:t>Create Invoice </a:t>
            </a:r>
            <a:r>
              <a:rPr lang="en-US" sz="1400" kern="0" dirty="0">
                <a:solidFill>
                  <a:srgbClr val="000000"/>
                </a:solidFill>
                <a:latin typeface="Arial" pitchFamily="34" charset="0"/>
                <a:cs typeface="Arial" pitchFamily="34" charset="0"/>
              </a:rPr>
              <a:t>button to open up the </a:t>
            </a:r>
            <a:r>
              <a:rPr lang="en-US" sz="1400" b="1" kern="0" dirty="0">
                <a:solidFill>
                  <a:srgbClr val="000000"/>
                </a:solidFill>
                <a:latin typeface="Arial" pitchFamily="34" charset="0"/>
                <a:cs typeface="Arial" pitchFamily="34" charset="0"/>
              </a:rPr>
              <a:t>Create Invoice </a:t>
            </a:r>
            <a:r>
              <a:rPr lang="en-US" sz="1400" kern="0" dirty="0">
                <a:solidFill>
                  <a:srgbClr val="000000"/>
                </a:solidFill>
                <a:latin typeface="Arial" pitchFamily="34" charset="0"/>
                <a:cs typeface="Arial" pitchFamily="34" charset="0"/>
              </a:rPr>
              <a:t>screen </a:t>
            </a:r>
            <a:r>
              <a:rPr lang="en-US" sz="1400" b="1" kern="0" dirty="0">
                <a:solidFill>
                  <a:srgbClr val="000000"/>
                </a:solidFill>
                <a:latin typeface="Arial" pitchFamily="34" charset="0"/>
                <a:cs typeface="Arial" pitchFamily="34" charset="0"/>
              </a:rPr>
              <a:t>OR</a:t>
            </a:r>
            <a:r>
              <a:rPr lang="en-US" sz="1400" kern="0" dirty="0">
                <a:solidFill>
                  <a:srgbClr val="000000"/>
                </a:solidFill>
                <a:latin typeface="Arial" pitchFamily="34" charset="0"/>
                <a:cs typeface="Arial" pitchFamily="34" charset="0"/>
              </a:rPr>
              <a:t> click the </a:t>
            </a:r>
            <a:r>
              <a:rPr lang="en-US" sz="1400" b="1" kern="0" dirty="0">
                <a:solidFill>
                  <a:srgbClr val="000000"/>
                </a:solidFill>
                <a:latin typeface="Arial" pitchFamily="34" charset="0"/>
                <a:cs typeface="Arial" pitchFamily="34" charset="0"/>
              </a:rPr>
              <a:t>Service Sheet #</a:t>
            </a:r>
            <a:r>
              <a:rPr lang="en-US" sz="1400" kern="0" dirty="0">
                <a:solidFill>
                  <a:srgbClr val="000000"/>
                </a:solidFill>
                <a:latin typeface="Arial" pitchFamily="34" charset="0"/>
                <a:cs typeface="Arial" pitchFamily="34" charset="0"/>
              </a:rPr>
              <a:t> to open the Service Sheet for review before invoicing.</a:t>
            </a:r>
          </a:p>
          <a:p>
            <a:pPr defTabSz="914126" eaLnBrk="1" hangingPunct="1">
              <a:spcBef>
                <a:spcPts val="600"/>
              </a:spcBef>
              <a:buClr>
                <a:srgbClr val="F0AB00"/>
              </a:buClr>
              <a:buSzPct val="120000"/>
              <a:defRPr/>
            </a:pPr>
            <a:endParaRPr lang="en-US" sz="1400" kern="0" dirty="0">
              <a:solidFill>
                <a:srgbClr val="000000"/>
              </a:solidFill>
              <a:cs typeface="Arial" pitchFamily="34" charset="0"/>
            </a:endParaRPr>
          </a:p>
          <a:p>
            <a:pPr defTabSz="914126" eaLnBrk="1" hangingPunct="1">
              <a:spcBef>
                <a:spcPts val="600"/>
              </a:spcBef>
              <a:buClr>
                <a:srgbClr val="F0AB00"/>
              </a:buClr>
              <a:buSzPct val="120000"/>
              <a:defRPr/>
            </a:pPr>
            <a:r>
              <a:rPr lang="en-US" sz="1400" b="1" kern="0" dirty="0">
                <a:solidFill>
                  <a:srgbClr val="000000"/>
                </a:solidFill>
                <a:cs typeface="Arial" charset="0"/>
              </a:rPr>
              <a:t>Note: </a:t>
            </a:r>
            <a:r>
              <a:rPr lang="en-US" sz="1400" kern="0" dirty="0">
                <a:solidFill>
                  <a:srgbClr val="000000"/>
                </a:solidFill>
                <a:cs typeface="Arial" charset="0"/>
              </a:rPr>
              <a:t>You will ONLY be able to create an invoice against an Approved Service Sheet.</a:t>
            </a:r>
            <a:endParaRPr lang="en-US" sz="1400" kern="0" dirty="0">
              <a:solidFill>
                <a:srgbClr val="000000"/>
              </a:solidFill>
              <a:cs typeface="Arial" pitchFamily="34" charset="0"/>
            </a:endParaRPr>
          </a:p>
        </p:txBody>
      </p:sp>
      <p:sp>
        <p:nvSpPr>
          <p:cNvPr id="19" name="object 31">
            <a:hlinkClick r:id="rId2" action="ppaction://hlinksldjump"/>
            <a:extLst>
              <a:ext uri="{FF2B5EF4-FFF2-40B4-BE49-F238E27FC236}">
                <a16:creationId xmlns:a16="http://schemas.microsoft.com/office/drawing/2014/main" id="{B458A7A1-9438-42C3-97EB-F3C64F87637C}"/>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3" action="ppaction://hlinksldjump"/>
            <a:extLst>
              <a:ext uri="{FF2B5EF4-FFF2-40B4-BE49-F238E27FC236}">
                <a16:creationId xmlns:a16="http://schemas.microsoft.com/office/drawing/2014/main" id="{C42DDBB2-0CFD-4AAA-93F8-0A07B038A17D}"/>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4" action="ppaction://hlinksldjump"/>
            <a:extLst>
              <a:ext uri="{FF2B5EF4-FFF2-40B4-BE49-F238E27FC236}">
                <a16:creationId xmlns:a16="http://schemas.microsoft.com/office/drawing/2014/main" id="{168AAB74-1F5B-4A96-8D34-9D5E8FA98CEB}"/>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2" name="object 31">
            <a:hlinkClick r:id="rId5" action="ppaction://hlinksldjump"/>
            <a:extLst>
              <a:ext uri="{FF2B5EF4-FFF2-40B4-BE49-F238E27FC236}">
                <a16:creationId xmlns:a16="http://schemas.microsoft.com/office/drawing/2014/main" id="{B8471093-251F-4713-AB05-48E6ED493EAE}"/>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3" name="object 31">
            <a:hlinkClick r:id="rId6" action="ppaction://hlinksldjump"/>
            <a:extLst>
              <a:ext uri="{FF2B5EF4-FFF2-40B4-BE49-F238E27FC236}">
                <a16:creationId xmlns:a16="http://schemas.microsoft.com/office/drawing/2014/main" id="{8ACB7B4A-7BCD-4678-9E80-6FEC6F8F83C2}"/>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4" name="object 31">
            <a:hlinkClick r:id="rId7" action="ppaction://hlinksldjump"/>
            <a:extLst>
              <a:ext uri="{FF2B5EF4-FFF2-40B4-BE49-F238E27FC236}">
                <a16:creationId xmlns:a16="http://schemas.microsoft.com/office/drawing/2014/main" id="{4E2711E7-1448-4E33-8F06-6B28BA3A439D}"/>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5" name="object 31">
            <a:hlinkClick r:id="rId8" action="ppaction://hlinksldjump"/>
            <a:extLst>
              <a:ext uri="{FF2B5EF4-FFF2-40B4-BE49-F238E27FC236}">
                <a16:creationId xmlns:a16="http://schemas.microsoft.com/office/drawing/2014/main" id="{03EADC92-C13D-4C6C-926D-F273380F6207}"/>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8" name="Picture 27">
            <a:extLst>
              <a:ext uri="{FF2B5EF4-FFF2-40B4-BE49-F238E27FC236}">
                <a16:creationId xmlns:a16="http://schemas.microsoft.com/office/drawing/2014/main" id="{84168713-CF74-4828-B166-22E1DD926D32}"/>
              </a:ext>
            </a:extLst>
          </p:cNvPr>
          <p:cNvPicPr>
            <a:picLocks noChangeAspect="1"/>
          </p:cNvPicPr>
          <p:nvPr/>
        </p:nvPicPr>
        <p:blipFill>
          <a:blip r:embed="rId9"/>
          <a:stretch>
            <a:fillRect/>
          </a:stretch>
        </p:blipFill>
        <p:spPr>
          <a:xfrm>
            <a:off x="1159080" y="1240737"/>
            <a:ext cx="9877013" cy="3586693"/>
          </a:xfrm>
          <a:prstGeom prst="rect">
            <a:avLst/>
          </a:prstGeom>
        </p:spPr>
      </p:pic>
      <p:sp>
        <p:nvSpPr>
          <p:cNvPr id="29" name="Oval 28">
            <a:extLst>
              <a:ext uri="{FF2B5EF4-FFF2-40B4-BE49-F238E27FC236}">
                <a16:creationId xmlns:a16="http://schemas.microsoft.com/office/drawing/2014/main" id="{477EAE6F-4B0F-48D0-A1C0-F902474D3BE8}"/>
              </a:ext>
            </a:extLst>
          </p:cNvPr>
          <p:cNvSpPr/>
          <p:nvPr/>
        </p:nvSpPr>
        <p:spPr bwMode="gray">
          <a:xfrm>
            <a:off x="2852582" y="2477807"/>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1</a:t>
            </a:r>
          </a:p>
        </p:txBody>
      </p:sp>
      <p:sp>
        <p:nvSpPr>
          <p:cNvPr id="30" name="Oval 29">
            <a:extLst>
              <a:ext uri="{FF2B5EF4-FFF2-40B4-BE49-F238E27FC236}">
                <a16:creationId xmlns:a16="http://schemas.microsoft.com/office/drawing/2014/main" id="{6BD79242-4C67-4D7C-BE92-68B55B1C862F}"/>
              </a:ext>
            </a:extLst>
          </p:cNvPr>
          <p:cNvSpPr/>
          <p:nvPr/>
        </p:nvSpPr>
        <p:spPr bwMode="gray">
          <a:xfrm>
            <a:off x="2632372" y="1504289"/>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1</a:t>
            </a:r>
          </a:p>
        </p:txBody>
      </p:sp>
      <p:sp>
        <p:nvSpPr>
          <p:cNvPr id="31" name="Oval 30">
            <a:extLst>
              <a:ext uri="{FF2B5EF4-FFF2-40B4-BE49-F238E27FC236}">
                <a16:creationId xmlns:a16="http://schemas.microsoft.com/office/drawing/2014/main" id="{3CB91DFD-B4DD-4EBA-8BEE-0D4BDB4F8DE0}"/>
              </a:ext>
            </a:extLst>
          </p:cNvPr>
          <p:cNvSpPr/>
          <p:nvPr/>
        </p:nvSpPr>
        <p:spPr bwMode="gray">
          <a:xfrm>
            <a:off x="1161645" y="3742985"/>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32" name="Oval 31">
            <a:extLst>
              <a:ext uri="{FF2B5EF4-FFF2-40B4-BE49-F238E27FC236}">
                <a16:creationId xmlns:a16="http://schemas.microsoft.com/office/drawing/2014/main" id="{A46C0FE6-C958-4DA1-ABAB-3687F8AE839C}"/>
              </a:ext>
            </a:extLst>
          </p:cNvPr>
          <p:cNvSpPr/>
          <p:nvPr/>
        </p:nvSpPr>
        <p:spPr bwMode="gray">
          <a:xfrm>
            <a:off x="2277938" y="3742985"/>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33" name="Oval 32">
            <a:extLst>
              <a:ext uri="{FF2B5EF4-FFF2-40B4-BE49-F238E27FC236}">
                <a16:creationId xmlns:a16="http://schemas.microsoft.com/office/drawing/2014/main" id="{FBE959C7-B355-4772-9BD3-122CAB5DAD75}"/>
              </a:ext>
            </a:extLst>
          </p:cNvPr>
          <p:cNvSpPr/>
          <p:nvPr/>
        </p:nvSpPr>
        <p:spPr bwMode="gray">
          <a:xfrm>
            <a:off x="2277938" y="3997425"/>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pic>
        <p:nvPicPr>
          <p:cNvPr id="4" name="Picture 3">
            <a:extLst>
              <a:ext uri="{FF2B5EF4-FFF2-40B4-BE49-F238E27FC236}">
                <a16:creationId xmlns:a16="http://schemas.microsoft.com/office/drawing/2014/main" id="{BB3D0A45-BFDB-A118-CCF5-B402818339F3}"/>
              </a:ext>
            </a:extLst>
          </p:cNvPr>
          <p:cNvPicPr>
            <a:picLocks noChangeAspect="1"/>
          </p:cNvPicPr>
          <p:nvPr/>
        </p:nvPicPr>
        <p:blipFill>
          <a:blip r:embed="rId10"/>
          <a:stretch>
            <a:fillRect/>
          </a:stretch>
        </p:blipFill>
        <p:spPr>
          <a:xfrm>
            <a:off x="1157600" y="1240737"/>
            <a:ext cx="2812024" cy="274344"/>
          </a:xfrm>
          <a:prstGeom prst="rect">
            <a:avLst/>
          </a:prstGeom>
        </p:spPr>
      </p:pic>
      <p:pic>
        <p:nvPicPr>
          <p:cNvPr id="3" name="Picture 2">
            <a:extLst>
              <a:ext uri="{FF2B5EF4-FFF2-40B4-BE49-F238E27FC236}">
                <a16:creationId xmlns:a16="http://schemas.microsoft.com/office/drawing/2014/main" id="{41FAC472-332B-61BF-7FC5-AFDCD5CECF34}"/>
              </a:ext>
            </a:extLst>
          </p:cNvPr>
          <p:cNvPicPr>
            <a:picLocks noChangeAspect="1"/>
          </p:cNvPicPr>
          <p:nvPr/>
        </p:nvPicPr>
        <p:blipFill>
          <a:blip r:embed="rId11"/>
          <a:stretch>
            <a:fillRect/>
          </a:stretch>
        </p:blipFill>
        <p:spPr>
          <a:xfrm>
            <a:off x="290469" y="6493515"/>
            <a:ext cx="3974937" cy="274344"/>
          </a:xfrm>
          <a:prstGeom prst="rect">
            <a:avLst/>
          </a:prstGeom>
        </p:spPr>
      </p:pic>
    </p:spTree>
    <p:extLst>
      <p:ext uri="{BB962C8B-B14F-4D97-AF65-F5344CB8AC3E}">
        <p14:creationId xmlns:p14="http://schemas.microsoft.com/office/powerpoint/2010/main" val="2999325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B514B-8ECD-46BE-95C7-1F31999D9852}"/>
              </a:ext>
            </a:extLst>
          </p:cNvPr>
          <p:cNvSpPr>
            <a:spLocks noGrp="1"/>
          </p:cNvSpPr>
          <p:nvPr>
            <p:ph type="title"/>
          </p:nvPr>
        </p:nvSpPr>
        <p:spPr>
          <a:xfrm>
            <a:off x="504002" y="504000"/>
            <a:ext cx="11186476" cy="677237"/>
          </a:xfrm>
        </p:spPr>
        <p:txBody>
          <a:bodyPr/>
          <a:lstStyle/>
          <a:p>
            <a:r>
              <a:rPr lang="en-US" dirty="0"/>
              <a:t>Review T-Mobile  Specifications</a:t>
            </a:r>
            <a:br>
              <a:rPr lang="en-US" dirty="0"/>
            </a:br>
            <a:r>
              <a:rPr lang="en-US" sz="2000" b="0" dirty="0"/>
              <a:t>Supported Documents</a:t>
            </a:r>
            <a:endParaRPr lang="en-US" dirty="0"/>
          </a:p>
        </p:txBody>
      </p:sp>
      <p:sp>
        <p:nvSpPr>
          <p:cNvPr id="11" name="Text Placeholder 2">
            <a:extLst>
              <a:ext uri="{FF2B5EF4-FFF2-40B4-BE49-F238E27FC236}">
                <a16:creationId xmlns:a16="http://schemas.microsoft.com/office/drawing/2014/main" id="{60C011AB-39AF-497C-B085-090AA78F0642}"/>
              </a:ext>
            </a:extLst>
          </p:cNvPr>
          <p:cNvSpPr txBox="1">
            <a:spLocks/>
          </p:cNvSpPr>
          <p:nvPr/>
        </p:nvSpPr>
        <p:spPr bwMode="gray">
          <a:xfrm>
            <a:off x="552599" y="2740079"/>
            <a:ext cx="10896450" cy="3177289"/>
          </a:xfrm>
          <a:prstGeom prst="rect">
            <a:avLst/>
          </a:prstGeom>
        </p:spPr>
        <p:txBody>
          <a:bodyPr vert="horz" lIns="0" tIns="0" rIns="0" bIns="0" numCol="2"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pPr>
            <a:r>
              <a:rPr lang="en-US" sz="1400" dirty="0">
                <a:solidFill>
                  <a:srgbClr val="FFC000"/>
                </a:solidFill>
              </a:rPr>
              <a:t>Supported</a:t>
            </a:r>
          </a:p>
          <a:p>
            <a:pPr marL="285687" lvl="1" indent="-285687">
              <a:spcBef>
                <a:spcPts val="0"/>
              </a:spcBef>
              <a:spcAft>
                <a:spcPts val="600"/>
              </a:spcAft>
              <a:buSzPct val="100000"/>
              <a:buFont typeface="Arial" pitchFamily="34" charset="0"/>
              <a:buChar char="•"/>
            </a:pPr>
            <a:r>
              <a:rPr lang="en-US" sz="1400" b="1" dirty="0">
                <a:cs typeface="Arial" charset="0"/>
              </a:rPr>
              <a:t>Advance Shipment Notices</a:t>
            </a:r>
          </a:p>
          <a:p>
            <a:pPr marL="285312" lvl="1">
              <a:spcBef>
                <a:spcPts val="0"/>
              </a:spcBef>
              <a:spcAft>
                <a:spcPts val="600"/>
              </a:spcAft>
              <a:buSzPct val="120000"/>
            </a:pPr>
            <a:r>
              <a:rPr lang="en-US" sz="1400" dirty="0">
                <a:cs typeface="Arial" charset="0"/>
              </a:rPr>
              <a:t>Apply against PO when items are shipped</a:t>
            </a:r>
          </a:p>
          <a:p>
            <a:pPr marL="285687" lvl="1" indent="-285687">
              <a:spcBef>
                <a:spcPts val="0"/>
              </a:spcBef>
              <a:spcAft>
                <a:spcPts val="600"/>
              </a:spcAft>
              <a:buSzPct val="100000"/>
              <a:buFont typeface="Arial" pitchFamily="34" charset="0"/>
              <a:buChar char="•"/>
            </a:pPr>
            <a:r>
              <a:rPr lang="en-US" sz="1400" b="1" dirty="0">
                <a:cs typeface="Arial" charset="0"/>
              </a:rPr>
              <a:t>Detail Invoices</a:t>
            </a:r>
            <a:endParaRPr lang="en-US" sz="1400" dirty="0">
              <a:cs typeface="Arial" charset="0"/>
            </a:endParaRPr>
          </a:p>
          <a:p>
            <a:pPr marL="285312" lvl="1">
              <a:spcBef>
                <a:spcPts val="0"/>
              </a:spcBef>
              <a:spcAft>
                <a:spcPts val="600"/>
              </a:spcAft>
              <a:buSzPct val="120000"/>
            </a:pPr>
            <a:r>
              <a:rPr lang="en-US" sz="1400" dirty="0">
                <a:cs typeface="Arial" charset="0"/>
              </a:rPr>
              <a:t>Apply against a single purchase order referencing a line item</a:t>
            </a:r>
          </a:p>
          <a:p>
            <a:pPr marL="285687" lvl="1" indent="-285687">
              <a:spcBef>
                <a:spcPts val="0"/>
              </a:spcBef>
              <a:spcAft>
                <a:spcPts val="600"/>
              </a:spcAft>
              <a:buSzPct val="100000"/>
              <a:buFont typeface="Arial" pitchFamily="34" charset="0"/>
              <a:buChar char="•"/>
            </a:pPr>
            <a:r>
              <a:rPr lang="en-US" sz="1400" b="1" dirty="0">
                <a:cs typeface="Arial" charset="0"/>
              </a:rPr>
              <a:t>Partial Invoices</a:t>
            </a:r>
          </a:p>
          <a:p>
            <a:pPr marL="285312" lvl="1">
              <a:spcBef>
                <a:spcPts val="0"/>
              </a:spcBef>
              <a:spcAft>
                <a:spcPts val="600"/>
              </a:spcAft>
              <a:buSzPct val="120000"/>
            </a:pPr>
            <a:r>
              <a:rPr lang="en-US" sz="1400" dirty="0">
                <a:cs typeface="Arial" charset="0"/>
              </a:rPr>
              <a:t>Apply against specific line items from a single purchase order</a:t>
            </a:r>
          </a:p>
          <a:p>
            <a:pPr marL="285312" lvl="1">
              <a:spcBef>
                <a:spcPts val="0"/>
              </a:spcBef>
              <a:spcAft>
                <a:spcPts val="600"/>
              </a:spcAft>
              <a:buSzPct val="120000"/>
            </a:pPr>
            <a:endParaRPr lang="en-US" sz="1400" dirty="0">
              <a:cs typeface="Arial" charset="0"/>
            </a:endParaRPr>
          </a:p>
          <a:p>
            <a:pPr marL="285312" lvl="1">
              <a:spcBef>
                <a:spcPts val="0"/>
              </a:spcBef>
              <a:spcAft>
                <a:spcPts val="600"/>
              </a:spcAft>
              <a:buSzPct val="120000"/>
            </a:pPr>
            <a:endParaRPr lang="en-US" sz="1400" dirty="0">
              <a:cs typeface="Arial" charset="0"/>
            </a:endParaRPr>
          </a:p>
          <a:p>
            <a:pPr marL="285312" lvl="1">
              <a:spcBef>
                <a:spcPts val="0"/>
              </a:spcBef>
              <a:spcAft>
                <a:spcPts val="600"/>
              </a:spcAft>
              <a:buSzPct val="120000"/>
            </a:pPr>
            <a:endParaRPr lang="en-US" sz="1400" dirty="0">
              <a:cs typeface="Arial" charset="0"/>
            </a:endParaRPr>
          </a:p>
          <a:p>
            <a:pPr marL="285312" lvl="1">
              <a:spcBef>
                <a:spcPts val="0"/>
              </a:spcBef>
              <a:spcAft>
                <a:spcPts val="600"/>
              </a:spcAft>
              <a:buSzPct val="120000"/>
            </a:pPr>
            <a:endParaRPr lang="en-US" sz="1400" dirty="0">
              <a:cs typeface="Arial" charset="0"/>
            </a:endParaRPr>
          </a:p>
          <a:p>
            <a:pPr marL="285312" lvl="1">
              <a:spcBef>
                <a:spcPts val="0"/>
              </a:spcBef>
              <a:spcAft>
                <a:spcPts val="600"/>
              </a:spcAft>
              <a:buSzPct val="120000"/>
            </a:pPr>
            <a:endParaRPr lang="en-US" sz="1400" dirty="0">
              <a:cs typeface="Arial" charset="0"/>
            </a:endParaRPr>
          </a:p>
          <a:p>
            <a:pPr marL="285687" lvl="1" indent="-285687">
              <a:spcBef>
                <a:spcPts val="0"/>
              </a:spcBef>
              <a:spcAft>
                <a:spcPts val="600"/>
              </a:spcAft>
              <a:buClr>
                <a:srgbClr val="FFC000"/>
              </a:buClr>
              <a:buSzPct val="100000"/>
              <a:buFont typeface="Arial" pitchFamily="34" charset="0"/>
              <a:buChar char="•"/>
            </a:pPr>
            <a:r>
              <a:rPr lang="en-US" sz="1400" b="1" dirty="0">
                <a:cs typeface="Arial" charset="0"/>
              </a:rPr>
              <a:t>Line Level Credit Invoices/Credit Memos</a:t>
            </a:r>
          </a:p>
          <a:p>
            <a:pPr lvl="1">
              <a:spcBef>
                <a:spcPts val="0"/>
              </a:spcBef>
              <a:spcAft>
                <a:spcPts val="600"/>
              </a:spcAft>
              <a:buClr>
                <a:srgbClr val="FFC000"/>
              </a:buClr>
              <a:buSzPct val="100000"/>
            </a:pPr>
            <a:r>
              <a:rPr lang="en-US" sz="1400" dirty="0">
                <a:cs typeface="Arial" charset="0"/>
              </a:rPr>
              <a:t>      Item level credits; price/quantity adjustments</a:t>
            </a:r>
            <a:endParaRPr lang="en-US" sz="1400" b="1" dirty="0">
              <a:cs typeface="Arial" charset="0"/>
            </a:endParaRPr>
          </a:p>
          <a:p>
            <a:pPr marL="285687" lvl="1" indent="-285687">
              <a:spcBef>
                <a:spcPts val="0"/>
              </a:spcBef>
              <a:spcAft>
                <a:spcPts val="600"/>
              </a:spcAft>
              <a:buClr>
                <a:srgbClr val="FFC000"/>
              </a:buClr>
              <a:buSzPct val="100000"/>
              <a:buFont typeface="Arial" pitchFamily="34" charset="0"/>
              <a:buChar char="•"/>
            </a:pPr>
            <a:r>
              <a:rPr lang="en-US" sz="1400" b="1" dirty="0">
                <a:cs typeface="Arial" charset="0"/>
              </a:rPr>
              <a:t>Non-PO Invoices</a:t>
            </a:r>
          </a:p>
          <a:p>
            <a:pPr marL="285687" lvl="1" indent="-285687">
              <a:spcBef>
                <a:spcPts val="0"/>
              </a:spcBef>
              <a:spcAft>
                <a:spcPts val="600"/>
              </a:spcAft>
              <a:buClr>
                <a:srgbClr val="FFC000"/>
              </a:buClr>
              <a:buSzPct val="100000"/>
              <a:buFont typeface="Arial" pitchFamily="34" charset="0"/>
              <a:buChar char="•"/>
            </a:pPr>
            <a:endParaRPr lang="en-US" sz="1400" b="1" dirty="0">
              <a:cs typeface="Arial" charset="0"/>
            </a:endParaRPr>
          </a:p>
          <a:p>
            <a:pPr marL="285687" lvl="1" indent="-285687">
              <a:spcBef>
                <a:spcPts val="0"/>
              </a:spcBef>
              <a:spcAft>
                <a:spcPts val="600"/>
              </a:spcAft>
              <a:buClr>
                <a:srgbClr val="FFC000"/>
              </a:buClr>
              <a:buSzPct val="100000"/>
              <a:buFont typeface="Arial" pitchFamily="34" charset="0"/>
              <a:buChar char="•"/>
            </a:pPr>
            <a:endParaRPr lang="en-US" sz="1400" b="1" dirty="0">
              <a:cs typeface="Arial" charset="0"/>
            </a:endParaRPr>
          </a:p>
          <a:p>
            <a:pPr marL="285687" lvl="1" indent="-285687">
              <a:spcBef>
                <a:spcPts val="0"/>
              </a:spcBef>
              <a:spcAft>
                <a:spcPts val="600"/>
              </a:spcAft>
              <a:buClr>
                <a:srgbClr val="FFC000"/>
              </a:buClr>
              <a:buSzPct val="100000"/>
              <a:buFont typeface="Arial" pitchFamily="34" charset="0"/>
              <a:buChar char="•"/>
            </a:pPr>
            <a:endParaRPr lang="en-US" sz="1400" b="1" dirty="0">
              <a:cs typeface="Arial" charset="0"/>
            </a:endParaRPr>
          </a:p>
          <a:p>
            <a:pPr marL="63" indent="-285750">
              <a:spcBef>
                <a:spcPts val="0"/>
              </a:spcBef>
              <a:spcAft>
                <a:spcPts val="600"/>
              </a:spcAft>
              <a:buSzPct val="100000"/>
              <a:buFont typeface="Arial" panose="020B0604020202020204" pitchFamily="34" charset="0"/>
              <a:buChar char="•"/>
              <a:defRPr/>
            </a:pPr>
            <a:r>
              <a:rPr lang="en-US" sz="1400" dirty="0">
                <a:cs typeface="Arial" charset="0"/>
              </a:rPr>
              <a:t>Service Invoices</a:t>
            </a:r>
          </a:p>
          <a:p>
            <a:pPr marL="285312" lvl="1">
              <a:spcBef>
                <a:spcPts val="0"/>
              </a:spcBef>
              <a:spcAft>
                <a:spcPts val="600"/>
              </a:spcAft>
              <a:buSzPct val="100000"/>
              <a:defRPr/>
            </a:pPr>
            <a:r>
              <a:rPr lang="en-US" sz="1400" dirty="0">
                <a:cs typeface="Arial" charset="0"/>
              </a:rPr>
              <a:t>Invoices that require service line item details.  Apply against a single approved service sheet. </a:t>
            </a:r>
          </a:p>
          <a:p>
            <a:pPr marL="285687" lvl="1" indent="-285687">
              <a:spcBef>
                <a:spcPts val="0"/>
              </a:spcBef>
              <a:spcAft>
                <a:spcPts val="600"/>
              </a:spcAft>
              <a:buClr>
                <a:srgbClr val="FFC000"/>
              </a:buClr>
              <a:buSzPct val="100000"/>
              <a:buFont typeface="Arial" pitchFamily="34" charset="0"/>
              <a:buChar char="•"/>
            </a:pPr>
            <a:endParaRPr lang="en-US" sz="1400" b="1" dirty="0">
              <a:cs typeface="Arial" charset="0"/>
            </a:endParaRPr>
          </a:p>
          <a:p>
            <a:pPr marL="285687" lvl="1" indent="-285687">
              <a:spcBef>
                <a:spcPts val="0"/>
              </a:spcBef>
              <a:spcAft>
                <a:spcPts val="600"/>
              </a:spcAft>
              <a:buClr>
                <a:srgbClr val="FFC000"/>
              </a:buClr>
              <a:buSzPct val="100000"/>
              <a:buFont typeface="Arial" pitchFamily="34" charset="0"/>
              <a:buChar char="•"/>
            </a:pPr>
            <a:endParaRPr lang="en-US" sz="1400" b="1" dirty="0">
              <a:cs typeface="Arial" charset="0"/>
            </a:endParaRPr>
          </a:p>
          <a:p>
            <a:pPr lvl="1">
              <a:spcBef>
                <a:spcPts val="0"/>
              </a:spcBef>
              <a:spcAft>
                <a:spcPts val="600"/>
              </a:spcAft>
              <a:buClr>
                <a:srgbClr val="FFC000"/>
              </a:buClr>
              <a:buSzPct val="100000"/>
            </a:pPr>
            <a:r>
              <a:rPr lang="en-US" sz="1400" b="1" dirty="0">
                <a:solidFill>
                  <a:srgbClr val="FF0000"/>
                </a:solidFill>
                <a:cs typeface="Arial" charset="0"/>
              </a:rPr>
              <a:t>      </a:t>
            </a:r>
            <a:endParaRPr lang="en-US" sz="1400" b="1" strike="sngStrike" dirty="0">
              <a:cs typeface="Arial" charset="0"/>
            </a:endParaRPr>
          </a:p>
        </p:txBody>
      </p:sp>
      <p:sp>
        <p:nvSpPr>
          <p:cNvPr id="13" name="Text Placeholder 2">
            <a:extLst>
              <a:ext uri="{FF2B5EF4-FFF2-40B4-BE49-F238E27FC236}">
                <a16:creationId xmlns:a16="http://schemas.microsoft.com/office/drawing/2014/main" id="{549DE9F9-7260-4F23-B3C1-2CFFB5779752}"/>
              </a:ext>
            </a:extLst>
          </p:cNvPr>
          <p:cNvSpPr txBox="1">
            <a:spLocks/>
          </p:cNvSpPr>
          <p:nvPr/>
        </p:nvSpPr>
        <p:spPr bwMode="gray">
          <a:xfrm>
            <a:off x="550813" y="1512000"/>
            <a:ext cx="9588350" cy="1550520"/>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FFC000"/>
              </a:buClr>
              <a:buSzPct val="120000"/>
            </a:pPr>
            <a:r>
              <a:rPr lang="en-US" sz="1400" dirty="0">
                <a:cs typeface="Arial" pitchFamily="34" charset="0"/>
              </a:rPr>
              <a:t>T-Mobile </a:t>
            </a:r>
            <a:r>
              <a:rPr lang="en-US" sz="1400" dirty="0"/>
              <a:t> project specifics:</a:t>
            </a:r>
            <a:endParaRPr lang="en-US" sz="1400" dirty="0">
              <a:cs typeface="Arial" charset="0"/>
            </a:endParaRPr>
          </a:p>
          <a:p>
            <a:pPr marL="285752" indent="-285752">
              <a:spcBef>
                <a:spcPts val="0"/>
              </a:spcBef>
              <a:spcAft>
                <a:spcPts val="600"/>
              </a:spcAft>
              <a:buClr>
                <a:srgbClr val="FFC000"/>
              </a:buClr>
              <a:buSzPct val="100000"/>
              <a:buFont typeface="Arial" panose="020B0604020202020204" pitchFamily="34" charset="0"/>
              <a:buChar char="•"/>
            </a:pPr>
            <a:r>
              <a:rPr lang="en-US" sz="1400" i="1" u="sng" dirty="0">
                <a:cs typeface="Arial" pitchFamily="34" charset="0"/>
              </a:rPr>
              <a:t>Tax data </a:t>
            </a:r>
            <a:r>
              <a:rPr lang="en-US" sz="1400" b="0" dirty="0">
                <a:cs typeface="Arial" pitchFamily="34" charset="0"/>
              </a:rPr>
              <a:t>is accepted at the header/summary level or at the line item level of the invoice.  </a:t>
            </a:r>
            <a:endParaRPr lang="en-US" sz="1400" b="0" dirty="0">
              <a:cs typeface="Arial" charset="0"/>
            </a:endParaRPr>
          </a:p>
          <a:p>
            <a:pPr marL="285752" indent="-285752">
              <a:spcBef>
                <a:spcPts val="0"/>
              </a:spcBef>
              <a:spcAft>
                <a:spcPts val="600"/>
              </a:spcAft>
              <a:buClr>
                <a:srgbClr val="FFC000"/>
              </a:buClr>
              <a:buSzPct val="100000"/>
              <a:buFont typeface="Arial" panose="020B0604020202020204" pitchFamily="34" charset="0"/>
              <a:buChar char="•"/>
            </a:pPr>
            <a:r>
              <a:rPr lang="en-US" sz="1400" i="1" u="sng" dirty="0">
                <a:cs typeface="Arial" pitchFamily="34" charset="0"/>
              </a:rPr>
              <a:t>Shipping data </a:t>
            </a:r>
            <a:r>
              <a:rPr lang="en-US" sz="1400" b="0" dirty="0">
                <a:cs typeface="Arial" pitchFamily="34" charset="0"/>
              </a:rPr>
              <a:t>is accepted at the header/summary level or at the line item level. </a:t>
            </a:r>
            <a:endParaRPr lang="en-US" sz="1400" dirty="0">
              <a:cs typeface="Arial" charset="0"/>
            </a:endParaRPr>
          </a:p>
        </p:txBody>
      </p:sp>
      <p:sp>
        <p:nvSpPr>
          <p:cNvPr id="14" name="object 31">
            <a:hlinkClick r:id="rId2" action="ppaction://hlinksldjump"/>
            <a:extLst>
              <a:ext uri="{FF2B5EF4-FFF2-40B4-BE49-F238E27FC236}">
                <a16:creationId xmlns:a16="http://schemas.microsoft.com/office/drawing/2014/main" id="{4592D5A7-A6B5-4E2D-B92C-E477CA58E8C0}"/>
              </a:ext>
            </a:extLst>
          </p:cNvPr>
          <p:cNvSpPr txBox="1"/>
          <p:nvPr/>
        </p:nvSpPr>
        <p:spPr>
          <a:xfrm>
            <a:off x="11785579" y="4050478"/>
            <a:ext cx="409595" cy="94914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sz="1000" dirty="0">
              <a:solidFill>
                <a:prstClr val="black"/>
              </a:solidFill>
              <a:cs typeface="Arial"/>
            </a:endParaRPr>
          </a:p>
        </p:txBody>
      </p:sp>
      <p:sp>
        <p:nvSpPr>
          <p:cNvPr id="15" name="object 29">
            <a:hlinkClick r:id="rId3" action="ppaction://hlinksldjump"/>
            <a:extLst>
              <a:ext uri="{FF2B5EF4-FFF2-40B4-BE49-F238E27FC236}">
                <a16:creationId xmlns:a16="http://schemas.microsoft.com/office/drawing/2014/main" id="{89C8BF81-75EC-4566-9898-CB5A8448E60A}"/>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sz="1000" dirty="0">
              <a:solidFill>
                <a:prstClr val="black"/>
              </a:solidFill>
              <a:cs typeface="Arial"/>
            </a:endParaRPr>
          </a:p>
        </p:txBody>
      </p:sp>
      <p:sp>
        <p:nvSpPr>
          <p:cNvPr id="16" name="object 31">
            <a:hlinkClick r:id="rId4" action="ppaction://hlinksldjump"/>
            <a:extLst>
              <a:ext uri="{FF2B5EF4-FFF2-40B4-BE49-F238E27FC236}">
                <a16:creationId xmlns:a16="http://schemas.microsoft.com/office/drawing/2014/main" id="{4E852D18-5CA4-446B-8472-2635931E4F3F}"/>
              </a:ext>
            </a:extLst>
          </p:cNvPr>
          <p:cNvSpPr txBox="1"/>
          <p:nvPr/>
        </p:nvSpPr>
        <p:spPr>
          <a:xfrm>
            <a:off x="11787364" y="1229858"/>
            <a:ext cx="407810" cy="949765"/>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sz="1000" dirty="0">
              <a:solidFill>
                <a:prstClr val="black"/>
              </a:solidFill>
              <a:cs typeface="Arial"/>
            </a:endParaRPr>
          </a:p>
        </p:txBody>
      </p:sp>
      <p:sp>
        <p:nvSpPr>
          <p:cNvPr id="17" name="object 48">
            <a:extLst>
              <a:ext uri="{FF2B5EF4-FFF2-40B4-BE49-F238E27FC236}">
                <a16:creationId xmlns:a16="http://schemas.microsoft.com/office/drawing/2014/main" id="{B60C162C-7BED-4BB1-937B-8E6271CA06A1}"/>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sz="1799" kern="0" dirty="0">
              <a:solidFill>
                <a:prstClr val="black"/>
              </a:solidFill>
            </a:endParaRPr>
          </a:p>
        </p:txBody>
      </p:sp>
      <p:sp>
        <p:nvSpPr>
          <p:cNvPr id="18" name="object 31">
            <a:hlinkClick r:id="rId5" action="ppaction://hlinksldjump"/>
            <a:extLst>
              <a:ext uri="{FF2B5EF4-FFF2-40B4-BE49-F238E27FC236}">
                <a16:creationId xmlns:a16="http://schemas.microsoft.com/office/drawing/2014/main" id="{8B3FF329-E766-4F4F-9119-18B749FA0D77}"/>
              </a:ext>
            </a:extLst>
          </p:cNvPr>
          <p:cNvSpPr txBox="1"/>
          <p:nvPr/>
        </p:nvSpPr>
        <p:spPr>
          <a:xfrm>
            <a:off x="11785579" y="2175290"/>
            <a:ext cx="409595" cy="980601"/>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sz="1000" dirty="0">
              <a:solidFill>
                <a:prstClr val="black"/>
              </a:solidFill>
              <a:cs typeface="Arial"/>
            </a:endParaRPr>
          </a:p>
        </p:txBody>
      </p:sp>
      <p:sp>
        <p:nvSpPr>
          <p:cNvPr id="19" name="object 31">
            <a:hlinkClick r:id="rId2" action="ppaction://hlinksldjump"/>
            <a:extLst>
              <a:ext uri="{FF2B5EF4-FFF2-40B4-BE49-F238E27FC236}">
                <a16:creationId xmlns:a16="http://schemas.microsoft.com/office/drawing/2014/main" id="{294F9D96-D039-4ABE-9891-3D8FE060F0DD}"/>
              </a:ext>
            </a:extLst>
          </p:cNvPr>
          <p:cNvSpPr txBox="1"/>
          <p:nvPr/>
        </p:nvSpPr>
        <p:spPr>
          <a:xfrm>
            <a:off x="11778214" y="3117139"/>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sz="1000" dirty="0">
              <a:solidFill>
                <a:prstClr val="black"/>
              </a:solidFill>
              <a:cs typeface="Arial"/>
            </a:endParaRPr>
          </a:p>
        </p:txBody>
      </p:sp>
      <p:sp>
        <p:nvSpPr>
          <p:cNvPr id="20" name="object 31">
            <a:hlinkClick r:id="rId6" action="ppaction://hlinksldjump"/>
            <a:extLst>
              <a:ext uri="{FF2B5EF4-FFF2-40B4-BE49-F238E27FC236}">
                <a16:creationId xmlns:a16="http://schemas.microsoft.com/office/drawing/2014/main" id="{E5246C46-78A4-4569-8AB6-1E9B42B2D5BD}"/>
              </a:ext>
            </a:extLst>
          </p:cNvPr>
          <p:cNvSpPr txBox="1"/>
          <p:nvPr/>
        </p:nvSpPr>
        <p:spPr>
          <a:xfrm>
            <a:off x="11778214" y="4991828"/>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sz="1000" dirty="0">
              <a:solidFill>
                <a:prstClr val="black"/>
              </a:solidFill>
              <a:cs typeface="Arial"/>
            </a:endParaRPr>
          </a:p>
        </p:txBody>
      </p:sp>
      <p:sp>
        <p:nvSpPr>
          <p:cNvPr id="21" name="object 31">
            <a:hlinkClick r:id="rId7" action="ppaction://hlinksldjump"/>
            <a:extLst>
              <a:ext uri="{FF2B5EF4-FFF2-40B4-BE49-F238E27FC236}">
                <a16:creationId xmlns:a16="http://schemas.microsoft.com/office/drawing/2014/main" id="{95E7C7A5-B832-4960-B86D-70837D8A2AB8}"/>
              </a:ext>
            </a:extLst>
          </p:cNvPr>
          <p:cNvSpPr txBox="1"/>
          <p:nvPr/>
        </p:nvSpPr>
        <p:spPr>
          <a:xfrm>
            <a:off x="11785579" y="591736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sz="1000" dirty="0">
              <a:solidFill>
                <a:prstClr val="black"/>
              </a:solidFill>
              <a:cs typeface="Arial"/>
            </a:endParaRPr>
          </a:p>
        </p:txBody>
      </p:sp>
      <p:sp>
        <p:nvSpPr>
          <p:cNvPr id="3" name="TextBox 2">
            <a:extLst>
              <a:ext uri="{FF2B5EF4-FFF2-40B4-BE49-F238E27FC236}">
                <a16:creationId xmlns:a16="http://schemas.microsoft.com/office/drawing/2014/main" id="{BA2D27B4-6CDC-44C6-823D-837874DC524C}"/>
              </a:ext>
            </a:extLst>
          </p:cNvPr>
          <p:cNvSpPr txBox="1"/>
          <p:nvPr/>
        </p:nvSpPr>
        <p:spPr>
          <a:xfrm>
            <a:off x="6290225" y="3587455"/>
            <a:ext cx="4414937" cy="86177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400" dirty="0"/>
              <a:t>Invoices submitted without a T-Mobile issued purchase order. Please confirm with your T-Mobile field representative that a purchase order will not be issued before submitting a Non-PO invoice.</a:t>
            </a:r>
            <a:endParaRPr lang="en-US" sz="1400" kern="0" dirty="0">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23694C66-A6E5-87DF-EE08-85C2A9EFDDB3}"/>
              </a:ext>
            </a:extLst>
          </p:cNvPr>
          <p:cNvPicPr>
            <a:picLocks noChangeAspect="1"/>
          </p:cNvPicPr>
          <p:nvPr/>
        </p:nvPicPr>
        <p:blipFill>
          <a:blip r:embed="rId8"/>
          <a:stretch>
            <a:fillRect/>
          </a:stretch>
        </p:blipFill>
        <p:spPr>
          <a:xfrm>
            <a:off x="288132" y="6387684"/>
            <a:ext cx="3974937" cy="274344"/>
          </a:xfrm>
          <a:prstGeom prst="rect">
            <a:avLst/>
          </a:prstGeom>
        </p:spPr>
      </p:pic>
    </p:spTree>
    <p:extLst>
      <p:ext uri="{BB962C8B-B14F-4D97-AF65-F5344CB8AC3E}">
        <p14:creationId xmlns:p14="http://schemas.microsoft.com/office/powerpoint/2010/main" val="37128322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7B872118-AA18-4A31-BA02-5BDF61990A06}"/>
              </a:ext>
            </a:extLst>
          </p:cNvPr>
          <p:cNvPicPr>
            <a:picLocks noChangeAspect="1"/>
          </p:cNvPicPr>
          <p:nvPr/>
        </p:nvPicPr>
        <p:blipFill>
          <a:blip r:embed="rId2"/>
          <a:stretch>
            <a:fillRect/>
          </a:stretch>
        </p:blipFill>
        <p:spPr>
          <a:xfrm>
            <a:off x="4766643" y="1462335"/>
            <a:ext cx="5622432" cy="776411"/>
          </a:xfrm>
          <a:prstGeom prst="rect">
            <a:avLst/>
          </a:prstGeom>
          <a:ln>
            <a:solidFill>
              <a:schemeClr val="tx1"/>
            </a:solidFill>
          </a:ln>
        </p:spPr>
      </p:pic>
      <p:pic>
        <p:nvPicPr>
          <p:cNvPr id="33" name="Picture 32">
            <a:extLst>
              <a:ext uri="{FF2B5EF4-FFF2-40B4-BE49-F238E27FC236}">
                <a16:creationId xmlns:a16="http://schemas.microsoft.com/office/drawing/2014/main" id="{F140AEDA-4BF6-430F-9E29-185C4091FE43}"/>
              </a:ext>
            </a:extLst>
          </p:cNvPr>
          <p:cNvPicPr>
            <a:picLocks noChangeAspect="1"/>
          </p:cNvPicPr>
          <p:nvPr/>
        </p:nvPicPr>
        <p:blipFill>
          <a:blip r:embed="rId3"/>
          <a:stretch>
            <a:fillRect/>
          </a:stretch>
        </p:blipFill>
        <p:spPr>
          <a:xfrm>
            <a:off x="4901938" y="3924078"/>
            <a:ext cx="5515418" cy="2331573"/>
          </a:xfrm>
          <a:prstGeom prst="rect">
            <a:avLst/>
          </a:prstGeom>
        </p:spPr>
      </p:pic>
      <p:sp>
        <p:nvSpPr>
          <p:cNvPr id="2" name="Title 1">
            <a:extLst>
              <a:ext uri="{FF2B5EF4-FFF2-40B4-BE49-F238E27FC236}">
                <a16:creationId xmlns:a16="http://schemas.microsoft.com/office/drawing/2014/main" id="{F86A3BCD-2B68-41DA-B929-D6982FE1E304}"/>
              </a:ext>
            </a:extLst>
          </p:cNvPr>
          <p:cNvSpPr>
            <a:spLocks noGrp="1"/>
          </p:cNvSpPr>
          <p:nvPr>
            <p:ph type="title"/>
          </p:nvPr>
        </p:nvSpPr>
        <p:spPr>
          <a:xfrm>
            <a:off x="505457" y="504764"/>
            <a:ext cx="11183564" cy="677061"/>
          </a:xfrm>
        </p:spPr>
        <p:txBody>
          <a:bodyPr/>
          <a:lstStyle/>
          <a:p>
            <a:r>
              <a:rPr lang="en-US" dirty="0"/>
              <a:t>Invoice from a Service Sheet</a:t>
            </a:r>
            <a:br>
              <a:rPr lang="en-US" dirty="0"/>
            </a:br>
            <a:r>
              <a:rPr lang="en-US" sz="1999" b="0" dirty="0"/>
              <a:t>Invoice via Service Sheet #</a:t>
            </a:r>
            <a:endParaRPr lang="en-US" b="0" dirty="0"/>
          </a:p>
        </p:txBody>
      </p:sp>
      <p:sp>
        <p:nvSpPr>
          <p:cNvPr id="6" name="object 48">
            <a:extLst>
              <a:ext uri="{FF2B5EF4-FFF2-40B4-BE49-F238E27FC236}">
                <a16:creationId xmlns:a16="http://schemas.microsoft.com/office/drawing/2014/main" id="{9B647E9A-52E2-435E-B016-ADB1F540E730}"/>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sp>
        <p:nvSpPr>
          <p:cNvPr id="11" name="Rectangle 10">
            <a:extLst>
              <a:ext uri="{FF2B5EF4-FFF2-40B4-BE49-F238E27FC236}">
                <a16:creationId xmlns:a16="http://schemas.microsoft.com/office/drawing/2014/main" id="{E8B37DA4-E0BE-41AB-88AC-C9D4934A5154}"/>
              </a:ext>
            </a:extLst>
          </p:cNvPr>
          <p:cNvSpPr/>
          <p:nvPr/>
        </p:nvSpPr>
        <p:spPr>
          <a:xfrm>
            <a:off x="505458" y="1434837"/>
            <a:ext cx="3577543" cy="2046714"/>
          </a:xfrm>
          <a:prstGeom prst="rect">
            <a:avLst/>
          </a:prstGeom>
        </p:spPr>
        <p:txBody>
          <a:bodyPr wrap="square">
            <a:spAutoFit/>
          </a:bodyPr>
          <a:lstStyle/>
          <a:p>
            <a:pPr marL="342900" indent="-342900" defTabSz="914126">
              <a:spcBef>
                <a:spcPts val="600"/>
              </a:spcBef>
              <a:buClr>
                <a:srgbClr val="F0AB00"/>
              </a:buClr>
              <a:buSzPct val="120000"/>
              <a:buFont typeface="+mj-lt"/>
              <a:buAutoNum type="arabicPeriod"/>
              <a:defRPr/>
            </a:pPr>
            <a:r>
              <a:rPr lang="en-US" sz="1400" dirty="0"/>
              <a:t>Invoice by clicking the Service Sheet # on the </a:t>
            </a:r>
            <a:r>
              <a:rPr lang="en-US" sz="1400" b="1" kern="0" dirty="0">
                <a:solidFill>
                  <a:srgbClr val="000000"/>
                </a:solidFill>
                <a:ea typeface="Arial Unicode MS" pitchFamily="34" charset="-128"/>
                <a:cs typeface="Arial Unicode MS" pitchFamily="34" charset="-128"/>
              </a:rPr>
              <a:t>Service Sheets </a:t>
            </a:r>
            <a:r>
              <a:rPr lang="en-US" sz="1400" kern="0" dirty="0">
                <a:solidFill>
                  <a:srgbClr val="000000"/>
                </a:solidFill>
                <a:ea typeface="Arial Unicode MS" pitchFamily="34" charset="-128"/>
                <a:cs typeface="Arial Unicode MS" pitchFamily="34" charset="-128"/>
              </a:rPr>
              <a:t>screen</a:t>
            </a:r>
            <a:r>
              <a:rPr lang="en-US" sz="1400" dirty="0"/>
              <a:t> allow you review the Service Sheet.</a:t>
            </a:r>
          </a:p>
          <a:p>
            <a:pPr marL="342900" indent="-342900" defTabSz="914126">
              <a:spcBef>
                <a:spcPts val="600"/>
              </a:spcBef>
              <a:buClr>
                <a:srgbClr val="F0AB00"/>
              </a:buClr>
              <a:buSzPct val="120000"/>
              <a:buFont typeface="+mj-lt"/>
              <a:buAutoNum type="arabicPeriod"/>
              <a:defRPr/>
            </a:pPr>
            <a:endParaRPr lang="en-US" sz="1400" dirty="0"/>
          </a:p>
          <a:p>
            <a:pPr marL="342900" indent="-342900" defTabSz="914126">
              <a:spcBef>
                <a:spcPts val="600"/>
              </a:spcBef>
              <a:buClr>
                <a:srgbClr val="F0AB00"/>
              </a:buClr>
              <a:buSzPct val="120000"/>
              <a:buFont typeface="+mj-lt"/>
              <a:buAutoNum type="arabicPeriod"/>
              <a:defRPr/>
            </a:pPr>
            <a:r>
              <a:rPr lang="en-US" sz="1400" dirty="0"/>
              <a:t>Then click the </a:t>
            </a:r>
            <a:r>
              <a:rPr lang="en-US" sz="1400" b="1" dirty="0"/>
              <a:t>Create Invoice </a:t>
            </a:r>
            <a:r>
              <a:rPr lang="en-US" sz="1400" dirty="0"/>
              <a:t>button to open up </a:t>
            </a:r>
            <a:r>
              <a:rPr lang="en-US" sz="1400" kern="0" dirty="0">
                <a:solidFill>
                  <a:srgbClr val="000000"/>
                </a:solidFill>
                <a:latin typeface="Arial" pitchFamily="34" charset="0"/>
                <a:cs typeface="Arial" pitchFamily="34" charset="0"/>
              </a:rPr>
              <a:t>the </a:t>
            </a:r>
            <a:r>
              <a:rPr lang="en-US" sz="1400" b="1" kern="0" dirty="0">
                <a:solidFill>
                  <a:srgbClr val="000000"/>
                </a:solidFill>
                <a:latin typeface="Arial" pitchFamily="34" charset="0"/>
                <a:cs typeface="Arial" pitchFamily="34" charset="0"/>
              </a:rPr>
              <a:t>Create Invoice </a:t>
            </a:r>
            <a:r>
              <a:rPr lang="en-US" sz="1400" dirty="0"/>
              <a:t>screen for invoicing.</a:t>
            </a:r>
          </a:p>
          <a:p>
            <a:pPr defTabSz="914126">
              <a:spcBef>
                <a:spcPts val="600"/>
              </a:spcBef>
              <a:buClr>
                <a:srgbClr val="F0AB00"/>
              </a:buClr>
              <a:buSzPct val="120000"/>
              <a:defRPr/>
            </a:pPr>
            <a:r>
              <a:rPr lang="en-US" sz="1400" dirty="0"/>
              <a:t> </a:t>
            </a:r>
            <a:endParaRPr lang="en-US" sz="1400" kern="0" dirty="0">
              <a:solidFill>
                <a:sysClr val="windowText" lastClr="000000"/>
              </a:solidFill>
            </a:endParaRPr>
          </a:p>
        </p:txBody>
      </p:sp>
      <p:sp>
        <p:nvSpPr>
          <p:cNvPr id="16" name="object 31">
            <a:hlinkClick r:id="" action="ppaction://noaction"/>
            <a:extLst>
              <a:ext uri="{FF2B5EF4-FFF2-40B4-BE49-F238E27FC236}">
                <a16:creationId xmlns:a16="http://schemas.microsoft.com/office/drawing/2014/main" id="{7D8A9374-CB36-430C-9FF6-DE1818495EFE}"/>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7" name="object 29">
            <a:hlinkClick r:id="" action="ppaction://noaction"/>
            <a:extLst>
              <a:ext uri="{FF2B5EF4-FFF2-40B4-BE49-F238E27FC236}">
                <a16:creationId xmlns:a16="http://schemas.microsoft.com/office/drawing/2014/main" id="{AD1EA48F-F576-4E39-BF6A-8DEFF0AEA912}"/>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8" name="object 31">
            <a:hlinkClick r:id="" action="ppaction://noaction"/>
            <a:extLst>
              <a:ext uri="{FF2B5EF4-FFF2-40B4-BE49-F238E27FC236}">
                <a16:creationId xmlns:a16="http://schemas.microsoft.com/office/drawing/2014/main" id="{7226DF25-9ABD-4B27-9559-90D0351FCD7E}"/>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9" name="object 31">
            <a:hlinkClick r:id="" action="ppaction://noaction"/>
            <a:extLst>
              <a:ext uri="{FF2B5EF4-FFF2-40B4-BE49-F238E27FC236}">
                <a16:creationId xmlns:a16="http://schemas.microsoft.com/office/drawing/2014/main" id="{8D6142F7-2478-43DD-BA30-2700903882D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0" name="object 31">
            <a:hlinkClick r:id="" action="ppaction://noaction"/>
            <a:extLst>
              <a:ext uri="{FF2B5EF4-FFF2-40B4-BE49-F238E27FC236}">
                <a16:creationId xmlns:a16="http://schemas.microsoft.com/office/drawing/2014/main" id="{BD6064DF-97F0-4436-92B5-79F5CF7357C0}"/>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1" name="object 31">
            <a:hlinkClick r:id="" action="ppaction://noaction"/>
            <a:extLst>
              <a:ext uri="{FF2B5EF4-FFF2-40B4-BE49-F238E27FC236}">
                <a16:creationId xmlns:a16="http://schemas.microsoft.com/office/drawing/2014/main" id="{FEA53446-0E33-427A-ACBE-4591F158A59A}"/>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2" name="object 31">
            <a:hlinkClick r:id="" action="ppaction://noaction"/>
            <a:extLst>
              <a:ext uri="{FF2B5EF4-FFF2-40B4-BE49-F238E27FC236}">
                <a16:creationId xmlns:a16="http://schemas.microsoft.com/office/drawing/2014/main" id="{F2994195-FF70-425D-BDAD-050E962734CE}"/>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4" name="Picture 3">
            <a:extLst>
              <a:ext uri="{FF2B5EF4-FFF2-40B4-BE49-F238E27FC236}">
                <a16:creationId xmlns:a16="http://schemas.microsoft.com/office/drawing/2014/main" id="{2F14121A-836F-4E54-9ACB-9CE9DCD18DD4}"/>
              </a:ext>
            </a:extLst>
          </p:cNvPr>
          <p:cNvPicPr>
            <a:picLocks noChangeAspect="1"/>
          </p:cNvPicPr>
          <p:nvPr/>
        </p:nvPicPr>
        <p:blipFill>
          <a:blip r:embed="rId4"/>
          <a:stretch>
            <a:fillRect/>
          </a:stretch>
        </p:blipFill>
        <p:spPr>
          <a:xfrm>
            <a:off x="5766898" y="2334823"/>
            <a:ext cx="4615954" cy="1452370"/>
          </a:xfrm>
          <a:prstGeom prst="rect">
            <a:avLst/>
          </a:prstGeom>
        </p:spPr>
      </p:pic>
      <p:sp>
        <p:nvSpPr>
          <p:cNvPr id="14" name="Oval 13">
            <a:extLst>
              <a:ext uri="{FF2B5EF4-FFF2-40B4-BE49-F238E27FC236}">
                <a16:creationId xmlns:a16="http://schemas.microsoft.com/office/drawing/2014/main" id="{B0010A06-294E-4577-9B81-E7CB2E6796A8}"/>
              </a:ext>
            </a:extLst>
          </p:cNvPr>
          <p:cNvSpPr/>
          <p:nvPr/>
        </p:nvSpPr>
        <p:spPr bwMode="gray">
          <a:xfrm>
            <a:off x="5702786" y="3148771"/>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27" name="Oval 26">
            <a:extLst>
              <a:ext uri="{FF2B5EF4-FFF2-40B4-BE49-F238E27FC236}">
                <a16:creationId xmlns:a16="http://schemas.microsoft.com/office/drawing/2014/main" id="{B0010A06-294E-4577-9B81-E7CB2E6796A8}"/>
              </a:ext>
            </a:extLst>
          </p:cNvPr>
          <p:cNvSpPr/>
          <p:nvPr/>
        </p:nvSpPr>
        <p:spPr bwMode="gray">
          <a:xfrm>
            <a:off x="5015060" y="1829517"/>
            <a:ext cx="716008" cy="146742"/>
          </a:xfrm>
          <a:prstGeom prst="ellipse">
            <a:avLst/>
          </a:prstGeom>
          <a:noFill/>
          <a:ln w="31750" algn="ctr">
            <a:solidFill>
              <a:srgbClr val="FFC000"/>
            </a:solidFill>
            <a:miter lim="800000"/>
            <a:headEnd/>
            <a:tailEnd/>
          </a:ln>
        </p:spPr>
        <p:txBody>
          <a:bodyPr lIns="89977" tIns="71981" rIns="89977" bIns="71981" rtlCol="0" anchor="ct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algn="ctr" defTabSz="914126" fontAlgn="base">
              <a:spcBef>
                <a:spcPct val="50000"/>
              </a:spcBef>
              <a:spcAft>
                <a:spcPct val="0"/>
              </a:spcAft>
              <a:buClr>
                <a:srgbClr val="F0AB00"/>
              </a:buClr>
              <a:buSzPct val="80000"/>
              <a:defRPr/>
            </a:pPr>
            <a:endParaRPr lang="en-US" sz="1200" kern="0" dirty="0">
              <a:solidFill>
                <a:sysClr val="windowText" lastClr="000000"/>
              </a:solidFill>
              <a:ea typeface="Arial Unicode MS" pitchFamily="34" charset="-128"/>
              <a:cs typeface="Arial Unicode MS" pitchFamily="34" charset="-128"/>
            </a:endParaRPr>
          </a:p>
        </p:txBody>
      </p:sp>
      <p:cxnSp>
        <p:nvCxnSpPr>
          <p:cNvPr id="29" name="Straight Arrow Connector 28">
            <a:extLst>
              <a:ext uri="{FF2B5EF4-FFF2-40B4-BE49-F238E27FC236}">
                <a16:creationId xmlns:a16="http://schemas.microsoft.com/office/drawing/2014/main" id="{D6C9B17A-92CD-4E8D-87C3-A98483319275}"/>
              </a:ext>
            </a:extLst>
          </p:cNvPr>
          <p:cNvCxnSpPr>
            <a:cxnSpLocks/>
          </p:cNvCxnSpPr>
          <p:nvPr/>
        </p:nvCxnSpPr>
        <p:spPr>
          <a:xfrm flipH="1">
            <a:off x="5314510" y="3429000"/>
            <a:ext cx="416558" cy="471189"/>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A6248386-9568-437E-957B-6B32DA4B0D04}"/>
              </a:ext>
            </a:extLst>
          </p:cNvPr>
          <p:cNvSpPr/>
          <p:nvPr/>
        </p:nvSpPr>
        <p:spPr bwMode="gray">
          <a:xfrm>
            <a:off x="5686239" y="2738794"/>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1</a:t>
            </a:r>
          </a:p>
        </p:txBody>
      </p:sp>
      <p:cxnSp>
        <p:nvCxnSpPr>
          <p:cNvPr id="41" name="Straight Arrow Connector 40">
            <a:extLst>
              <a:ext uri="{FF2B5EF4-FFF2-40B4-BE49-F238E27FC236}">
                <a16:creationId xmlns:a16="http://schemas.microsoft.com/office/drawing/2014/main" id="{4446E496-42E0-4202-B097-BF3350705B88}"/>
              </a:ext>
            </a:extLst>
          </p:cNvPr>
          <p:cNvCxnSpPr>
            <a:cxnSpLocks/>
          </p:cNvCxnSpPr>
          <p:nvPr/>
        </p:nvCxnSpPr>
        <p:spPr>
          <a:xfrm>
            <a:off x="5325341" y="2029497"/>
            <a:ext cx="444731" cy="712300"/>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ED35F5F-B19A-A8DA-1C94-28096BF8BFFE}"/>
              </a:ext>
            </a:extLst>
          </p:cNvPr>
          <p:cNvPicPr>
            <a:picLocks noChangeAspect="1"/>
          </p:cNvPicPr>
          <p:nvPr/>
        </p:nvPicPr>
        <p:blipFill>
          <a:blip r:embed="rId5"/>
          <a:stretch>
            <a:fillRect/>
          </a:stretch>
        </p:blipFill>
        <p:spPr>
          <a:xfrm>
            <a:off x="5635043" y="2319390"/>
            <a:ext cx="2812024" cy="315841"/>
          </a:xfrm>
          <a:prstGeom prst="rect">
            <a:avLst/>
          </a:prstGeom>
        </p:spPr>
      </p:pic>
      <p:pic>
        <p:nvPicPr>
          <p:cNvPr id="3" name="Picture 2">
            <a:extLst>
              <a:ext uri="{FF2B5EF4-FFF2-40B4-BE49-F238E27FC236}">
                <a16:creationId xmlns:a16="http://schemas.microsoft.com/office/drawing/2014/main" id="{E75CD3F7-7853-E105-94B1-28E7123B26E0}"/>
              </a:ext>
            </a:extLst>
          </p:cNvPr>
          <p:cNvPicPr>
            <a:picLocks noChangeAspect="1"/>
          </p:cNvPicPr>
          <p:nvPr/>
        </p:nvPicPr>
        <p:blipFill>
          <a:blip r:embed="rId6"/>
          <a:stretch>
            <a:fillRect/>
          </a:stretch>
        </p:blipFill>
        <p:spPr>
          <a:xfrm>
            <a:off x="148595" y="6405664"/>
            <a:ext cx="3974937" cy="274344"/>
          </a:xfrm>
          <a:prstGeom prst="rect">
            <a:avLst/>
          </a:prstGeom>
        </p:spPr>
      </p:pic>
    </p:spTree>
    <p:extLst>
      <p:ext uri="{BB962C8B-B14F-4D97-AF65-F5344CB8AC3E}">
        <p14:creationId xmlns:p14="http://schemas.microsoft.com/office/powerpoint/2010/main" val="30424470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BC8CF1-E30F-43A8-A957-FDF70EB4EF4C}"/>
              </a:ext>
            </a:extLst>
          </p:cNvPr>
          <p:cNvPicPr>
            <a:picLocks noChangeAspect="1"/>
          </p:cNvPicPr>
          <p:nvPr/>
        </p:nvPicPr>
        <p:blipFill>
          <a:blip r:embed="rId2"/>
          <a:stretch>
            <a:fillRect/>
          </a:stretch>
        </p:blipFill>
        <p:spPr>
          <a:xfrm>
            <a:off x="4285848" y="1370127"/>
            <a:ext cx="7243841" cy="4336414"/>
          </a:xfrm>
          <a:prstGeom prst="rect">
            <a:avLst/>
          </a:prstGeom>
        </p:spPr>
      </p:pic>
      <p:sp>
        <p:nvSpPr>
          <p:cNvPr id="2" name="Title 1">
            <a:extLst>
              <a:ext uri="{FF2B5EF4-FFF2-40B4-BE49-F238E27FC236}">
                <a16:creationId xmlns:a16="http://schemas.microsoft.com/office/drawing/2014/main" id="{F86A3BCD-2B68-41DA-B929-D6982FE1E304}"/>
              </a:ext>
            </a:extLst>
          </p:cNvPr>
          <p:cNvSpPr>
            <a:spLocks noGrp="1"/>
          </p:cNvSpPr>
          <p:nvPr>
            <p:ph type="title"/>
          </p:nvPr>
        </p:nvSpPr>
        <p:spPr>
          <a:xfrm>
            <a:off x="505457" y="504764"/>
            <a:ext cx="11183564" cy="677061"/>
          </a:xfrm>
        </p:spPr>
        <p:txBody>
          <a:bodyPr/>
          <a:lstStyle/>
          <a:p>
            <a:r>
              <a:rPr lang="en-US" dirty="0"/>
              <a:t>Invoice from a Service Sheet</a:t>
            </a:r>
            <a:br>
              <a:rPr lang="en-US" dirty="0"/>
            </a:br>
            <a:r>
              <a:rPr lang="en-US" sz="1999" b="0" dirty="0"/>
              <a:t>Invoice Header Information</a:t>
            </a:r>
            <a:endParaRPr lang="en-US" b="0" dirty="0"/>
          </a:p>
        </p:txBody>
      </p:sp>
      <p:sp>
        <p:nvSpPr>
          <p:cNvPr id="6" name="object 48">
            <a:extLst>
              <a:ext uri="{FF2B5EF4-FFF2-40B4-BE49-F238E27FC236}">
                <a16:creationId xmlns:a16="http://schemas.microsoft.com/office/drawing/2014/main" id="{9B647E9A-52E2-435E-B016-ADB1F540E730}"/>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sp>
        <p:nvSpPr>
          <p:cNvPr id="11" name="Rectangle 10">
            <a:extLst>
              <a:ext uri="{FF2B5EF4-FFF2-40B4-BE49-F238E27FC236}">
                <a16:creationId xmlns:a16="http://schemas.microsoft.com/office/drawing/2014/main" id="{E8B37DA4-E0BE-41AB-88AC-C9D4934A5154}"/>
              </a:ext>
            </a:extLst>
          </p:cNvPr>
          <p:cNvSpPr/>
          <p:nvPr/>
        </p:nvSpPr>
        <p:spPr>
          <a:xfrm>
            <a:off x="445580" y="1330190"/>
            <a:ext cx="3823016" cy="4785926"/>
          </a:xfrm>
          <a:prstGeom prst="rect">
            <a:avLst/>
          </a:prstGeom>
        </p:spPr>
        <p:txBody>
          <a:bodyPr wrap="square">
            <a:spAutoFit/>
          </a:bodyPr>
          <a:lstStyle/>
          <a:p>
            <a:pPr defTabSz="914126">
              <a:spcBef>
                <a:spcPts val="600"/>
              </a:spcBef>
              <a:buClr>
                <a:srgbClr val="F0AB00"/>
              </a:buClr>
              <a:buSzPct val="120000"/>
              <a:defRPr/>
            </a:pPr>
            <a:r>
              <a:rPr lang="en-US" sz="1400" kern="0" dirty="0">
                <a:solidFill>
                  <a:sysClr val="windowText" lastClr="000000"/>
                </a:solidFill>
              </a:rPr>
              <a:t>Invoice information will automatically pre-populate from the Service Sheet.</a:t>
            </a:r>
          </a:p>
          <a:p>
            <a:pPr defTabSz="914126">
              <a:spcBef>
                <a:spcPts val="600"/>
              </a:spcBef>
              <a:buClr>
                <a:srgbClr val="F0AB00"/>
              </a:buClr>
              <a:buSzPct val="120000"/>
              <a:defRPr/>
            </a:pPr>
            <a:r>
              <a:rPr lang="en-US" sz="1400" b="1" kern="0" dirty="0">
                <a:solidFill>
                  <a:sysClr val="windowText" lastClr="000000"/>
                </a:solidFill>
              </a:rPr>
              <a:t>Complete</a:t>
            </a:r>
            <a:r>
              <a:rPr lang="en-US" sz="1400" kern="0" dirty="0">
                <a:solidFill>
                  <a:sysClr val="windowText" lastClr="000000"/>
                </a:solidFill>
              </a:rPr>
              <a:t> all fields marked with required with an asterisk (*).  For examples:</a:t>
            </a:r>
          </a:p>
          <a:p>
            <a:pPr marL="342797" indent="-342797" defTabSz="914126">
              <a:spcBef>
                <a:spcPts val="600"/>
              </a:spcBef>
              <a:buClr>
                <a:srgbClr val="F0AB00"/>
              </a:buClr>
              <a:buSzPct val="120000"/>
              <a:buFont typeface="+mj-lt"/>
              <a:buAutoNum type="arabicPeriod"/>
              <a:defRPr/>
            </a:pPr>
            <a:r>
              <a:rPr lang="en-US" sz="1400" b="1" kern="0" dirty="0">
                <a:solidFill>
                  <a:sysClr val="windowText" lastClr="000000"/>
                </a:solidFill>
              </a:rPr>
              <a:t>Invoice Number # </a:t>
            </a:r>
            <a:r>
              <a:rPr lang="en-US" sz="1400" kern="0" dirty="0">
                <a:solidFill>
                  <a:sysClr val="windowText" lastClr="000000"/>
                </a:solidFill>
              </a:rPr>
              <a:t>field: input with naming convention i.e. INV concatenated with Service Sheet # (INV1000062460)</a:t>
            </a:r>
          </a:p>
          <a:p>
            <a:pPr marL="342797" indent="-342797" defTabSz="914126">
              <a:spcBef>
                <a:spcPts val="600"/>
              </a:spcBef>
              <a:buClr>
                <a:srgbClr val="F0AB00"/>
              </a:buClr>
              <a:buSzPct val="120000"/>
              <a:buFont typeface="+mj-lt"/>
              <a:buAutoNum type="arabicPeriod"/>
              <a:defRPr/>
            </a:pPr>
            <a:r>
              <a:rPr lang="en-US" sz="1400" b="1" kern="0" dirty="0">
                <a:solidFill>
                  <a:sysClr val="windowText" lastClr="000000"/>
                </a:solidFill>
              </a:rPr>
              <a:t>Enter </a:t>
            </a:r>
            <a:r>
              <a:rPr lang="en-US" sz="1400" kern="0" dirty="0">
                <a:solidFill>
                  <a:sysClr val="windowText" lastClr="000000"/>
                </a:solidFill>
              </a:rPr>
              <a:t>either tax rate in the </a:t>
            </a:r>
            <a:r>
              <a:rPr lang="en-US" sz="1400" b="1" kern="0" dirty="0">
                <a:solidFill>
                  <a:sysClr val="windowText" lastClr="000000"/>
                </a:solidFill>
              </a:rPr>
              <a:t>Tax Rate (%) </a:t>
            </a:r>
            <a:r>
              <a:rPr lang="en-US" sz="1400" kern="0" dirty="0">
                <a:solidFill>
                  <a:sysClr val="windowText" lastClr="000000"/>
                </a:solidFill>
              </a:rPr>
              <a:t>field or tax amount in the </a:t>
            </a:r>
            <a:r>
              <a:rPr lang="en-US" sz="1400" b="1" kern="0" dirty="0">
                <a:solidFill>
                  <a:sysClr val="windowText" lastClr="000000"/>
                </a:solidFill>
              </a:rPr>
              <a:t>Tax Amount </a:t>
            </a:r>
            <a:r>
              <a:rPr lang="en-US" sz="1400" kern="0" dirty="0">
                <a:solidFill>
                  <a:sysClr val="windowText" lastClr="000000"/>
                </a:solidFill>
              </a:rPr>
              <a:t>field.</a:t>
            </a:r>
          </a:p>
          <a:p>
            <a:pPr marL="342797" indent="-342797" defTabSz="914126">
              <a:spcBef>
                <a:spcPts val="600"/>
              </a:spcBef>
              <a:buClr>
                <a:srgbClr val="F0AB00"/>
              </a:buClr>
              <a:buSzPct val="120000"/>
              <a:buFont typeface="+mj-lt"/>
              <a:buAutoNum type="arabicPeriod"/>
              <a:defRPr/>
            </a:pPr>
            <a:r>
              <a:rPr lang="en-US" sz="1400" b="1" kern="0" dirty="0">
                <a:solidFill>
                  <a:sysClr val="windowText" lastClr="000000"/>
                </a:solidFill>
              </a:rPr>
              <a:t>Add to Header </a:t>
            </a:r>
            <a:r>
              <a:rPr lang="en-US" sz="1400" kern="0" dirty="0">
                <a:solidFill>
                  <a:sysClr val="windowText" lastClr="000000"/>
                </a:solidFill>
              </a:rPr>
              <a:t>button allows for shipping cost, shipping documents, amount details, special handling, and additional reference documents and dates. Comments and attachments may also be added at header.</a:t>
            </a:r>
          </a:p>
          <a:p>
            <a:pPr marL="342797" indent="-342797" defTabSz="914126">
              <a:spcBef>
                <a:spcPts val="600"/>
              </a:spcBef>
              <a:buClr>
                <a:srgbClr val="F0AB00"/>
              </a:buClr>
              <a:buSzPct val="120000"/>
              <a:buFont typeface="+mj-lt"/>
              <a:buAutoNum type="arabicPeriod"/>
              <a:defRPr/>
            </a:pPr>
            <a:r>
              <a:rPr lang="en-US" sz="1400" b="1" kern="0" dirty="0">
                <a:solidFill>
                  <a:sysClr val="windowText" lastClr="000000"/>
                </a:solidFill>
              </a:rPr>
              <a:t>Amount Due </a:t>
            </a:r>
            <a:r>
              <a:rPr lang="en-US" sz="1400" kern="0" dirty="0">
                <a:solidFill>
                  <a:sysClr val="windowText" lastClr="000000"/>
                </a:solidFill>
              </a:rPr>
              <a:t>is automatically calculated including Invoice Gross Amount, Tax Amount, and shipping cost, special handling fee, if any added to header.</a:t>
            </a:r>
          </a:p>
        </p:txBody>
      </p:sp>
      <p:sp>
        <p:nvSpPr>
          <p:cNvPr id="14" name="Oval 13">
            <a:extLst>
              <a:ext uri="{FF2B5EF4-FFF2-40B4-BE49-F238E27FC236}">
                <a16:creationId xmlns:a16="http://schemas.microsoft.com/office/drawing/2014/main" id="{B0010A06-294E-4577-9B81-E7CB2E6796A8}"/>
              </a:ext>
            </a:extLst>
          </p:cNvPr>
          <p:cNvSpPr/>
          <p:nvPr/>
        </p:nvSpPr>
        <p:spPr bwMode="gray">
          <a:xfrm>
            <a:off x="4588413" y="2743122"/>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1</a:t>
            </a:r>
          </a:p>
        </p:txBody>
      </p:sp>
      <p:sp>
        <p:nvSpPr>
          <p:cNvPr id="16" name="object 31">
            <a:hlinkClick r:id="" action="ppaction://noaction"/>
            <a:extLst>
              <a:ext uri="{FF2B5EF4-FFF2-40B4-BE49-F238E27FC236}">
                <a16:creationId xmlns:a16="http://schemas.microsoft.com/office/drawing/2014/main" id="{7D8A9374-CB36-430C-9FF6-DE1818495EFE}"/>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7" name="object 29">
            <a:hlinkClick r:id="" action="ppaction://noaction"/>
            <a:extLst>
              <a:ext uri="{FF2B5EF4-FFF2-40B4-BE49-F238E27FC236}">
                <a16:creationId xmlns:a16="http://schemas.microsoft.com/office/drawing/2014/main" id="{AD1EA48F-F576-4E39-BF6A-8DEFF0AEA912}"/>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8" name="object 31">
            <a:hlinkClick r:id="" action="ppaction://noaction"/>
            <a:extLst>
              <a:ext uri="{FF2B5EF4-FFF2-40B4-BE49-F238E27FC236}">
                <a16:creationId xmlns:a16="http://schemas.microsoft.com/office/drawing/2014/main" id="{7226DF25-9ABD-4B27-9559-90D0351FCD7E}"/>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9" name="object 31">
            <a:hlinkClick r:id="" action="ppaction://noaction"/>
            <a:extLst>
              <a:ext uri="{FF2B5EF4-FFF2-40B4-BE49-F238E27FC236}">
                <a16:creationId xmlns:a16="http://schemas.microsoft.com/office/drawing/2014/main" id="{8D6142F7-2478-43DD-BA30-2700903882D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0" name="object 31">
            <a:hlinkClick r:id="" action="ppaction://noaction"/>
            <a:extLst>
              <a:ext uri="{FF2B5EF4-FFF2-40B4-BE49-F238E27FC236}">
                <a16:creationId xmlns:a16="http://schemas.microsoft.com/office/drawing/2014/main" id="{BD6064DF-97F0-4436-92B5-79F5CF7357C0}"/>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1" name="object 31">
            <a:hlinkClick r:id="" action="ppaction://noaction"/>
            <a:extLst>
              <a:ext uri="{FF2B5EF4-FFF2-40B4-BE49-F238E27FC236}">
                <a16:creationId xmlns:a16="http://schemas.microsoft.com/office/drawing/2014/main" id="{FEA53446-0E33-427A-ACBE-4591F158A59A}"/>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2" name="object 31">
            <a:hlinkClick r:id="" action="ppaction://noaction"/>
            <a:extLst>
              <a:ext uri="{FF2B5EF4-FFF2-40B4-BE49-F238E27FC236}">
                <a16:creationId xmlns:a16="http://schemas.microsoft.com/office/drawing/2014/main" id="{F2994195-FF70-425D-BDAD-050E962734CE}"/>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3" name="Oval 22">
            <a:extLst>
              <a:ext uri="{FF2B5EF4-FFF2-40B4-BE49-F238E27FC236}">
                <a16:creationId xmlns:a16="http://schemas.microsoft.com/office/drawing/2014/main" id="{D327113E-32C1-4BB5-B2EE-0E90995224A1}"/>
              </a:ext>
            </a:extLst>
          </p:cNvPr>
          <p:cNvSpPr/>
          <p:nvPr/>
        </p:nvSpPr>
        <p:spPr bwMode="gray">
          <a:xfrm>
            <a:off x="7688035" y="5037277"/>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24" name="Oval 23">
            <a:extLst>
              <a:ext uri="{FF2B5EF4-FFF2-40B4-BE49-F238E27FC236}">
                <a16:creationId xmlns:a16="http://schemas.microsoft.com/office/drawing/2014/main" id="{E0C7F2BA-542F-4108-B70E-97D65076E0EB}"/>
              </a:ext>
            </a:extLst>
          </p:cNvPr>
          <p:cNvSpPr/>
          <p:nvPr/>
        </p:nvSpPr>
        <p:spPr bwMode="gray">
          <a:xfrm>
            <a:off x="7692412" y="5331245"/>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25" name="Oval 24">
            <a:extLst>
              <a:ext uri="{FF2B5EF4-FFF2-40B4-BE49-F238E27FC236}">
                <a16:creationId xmlns:a16="http://schemas.microsoft.com/office/drawing/2014/main" id="{5B754147-6D16-459E-A8D7-08C1C8019F7E}"/>
              </a:ext>
            </a:extLst>
          </p:cNvPr>
          <p:cNvSpPr/>
          <p:nvPr/>
        </p:nvSpPr>
        <p:spPr bwMode="gray">
          <a:xfrm>
            <a:off x="10595760" y="1842756"/>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3</a:t>
            </a:r>
          </a:p>
        </p:txBody>
      </p:sp>
      <p:sp>
        <p:nvSpPr>
          <p:cNvPr id="26" name="Oval 25">
            <a:extLst>
              <a:ext uri="{FF2B5EF4-FFF2-40B4-BE49-F238E27FC236}">
                <a16:creationId xmlns:a16="http://schemas.microsoft.com/office/drawing/2014/main" id="{9EE276BE-515D-4276-AD21-206EA9B69EE0}"/>
              </a:ext>
            </a:extLst>
          </p:cNvPr>
          <p:cNvSpPr/>
          <p:nvPr/>
        </p:nvSpPr>
        <p:spPr bwMode="gray">
          <a:xfrm>
            <a:off x="7688035" y="3033503"/>
            <a:ext cx="174979" cy="181085"/>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4</a:t>
            </a:r>
          </a:p>
        </p:txBody>
      </p:sp>
      <p:sp>
        <p:nvSpPr>
          <p:cNvPr id="27" name="Rectangle 26">
            <a:extLst>
              <a:ext uri="{FF2B5EF4-FFF2-40B4-BE49-F238E27FC236}">
                <a16:creationId xmlns:a16="http://schemas.microsoft.com/office/drawing/2014/main" id="{385DDC0B-0FDA-4946-AFEB-9E05B0371C9E}"/>
              </a:ext>
            </a:extLst>
          </p:cNvPr>
          <p:cNvSpPr/>
          <p:nvPr/>
        </p:nvSpPr>
        <p:spPr>
          <a:xfrm>
            <a:off x="469978" y="6079907"/>
            <a:ext cx="7342158" cy="307777"/>
          </a:xfrm>
          <a:prstGeom prst="rect">
            <a:avLst/>
          </a:prstGeom>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defTabSz="914126">
              <a:spcBef>
                <a:spcPts val="600"/>
              </a:spcBef>
              <a:buClr>
                <a:srgbClr val="F0AB00"/>
              </a:buClr>
              <a:buSzPct val="120000"/>
              <a:defRPr/>
            </a:pPr>
            <a:r>
              <a:rPr lang="en-US" sz="1400" b="1" kern="0" dirty="0">
                <a:solidFill>
                  <a:sysClr val="windowText" lastClr="000000"/>
                </a:solidFill>
              </a:rPr>
              <a:t>Note</a:t>
            </a:r>
            <a:r>
              <a:rPr lang="en-US" sz="1400" kern="0" dirty="0">
                <a:solidFill>
                  <a:sysClr val="windowText" lastClr="000000"/>
                </a:solidFill>
              </a:rPr>
              <a:t>: Some required fields such as Invoice Date, Tax Category will automatically populate.</a:t>
            </a:r>
          </a:p>
        </p:txBody>
      </p:sp>
      <p:pic>
        <p:nvPicPr>
          <p:cNvPr id="3" name="Picture 2">
            <a:extLst>
              <a:ext uri="{FF2B5EF4-FFF2-40B4-BE49-F238E27FC236}">
                <a16:creationId xmlns:a16="http://schemas.microsoft.com/office/drawing/2014/main" id="{5312A19D-9F87-0F82-0AD2-592EACA83F18}"/>
              </a:ext>
            </a:extLst>
          </p:cNvPr>
          <p:cNvPicPr>
            <a:picLocks noChangeAspect="1"/>
          </p:cNvPicPr>
          <p:nvPr/>
        </p:nvPicPr>
        <p:blipFill>
          <a:blip r:embed="rId3"/>
          <a:stretch>
            <a:fillRect/>
          </a:stretch>
        </p:blipFill>
        <p:spPr>
          <a:xfrm>
            <a:off x="293659" y="6473863"/>
            <a:ext cx="3974937" cy="274344"/>
          </a:xfrm>
          <a:prstGeom prst="rect">
            <a:avLst/>
          </a:prstGeom>
        </p:spPr>
      </p:pic>
    </p:spTree>
    <p:extLst>
      <p:ext uri="{BB962C8B-B14F-4D97-AF65-F5344CB8AC3E}">
        <p14:creationId xmlns:p14="http://schemas.microsoft.com/office/powerpoint/2010/main" val="2879276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A3BCD-2B68-41DA-B929-D6982FE1E304}"/>
              </a:ext>
            </a:extLst>
          </p:cNvPr>
          <p:cNvSpPr>
            <a:spLocks noGrp="1"/>
          </p:cNvSpPr>
          <p:nvPr>
            <p:ph type="title"/>
          </p:nvPr>
        </p:nvSpPr>
        <p:spPr>
          <a:xfrm>
            <a:off x="505457" y="504764"/>
            <a:ext cx="11183564" cy="677061"/>
          </a:xfrm>
        </p:spPr>
        <p:txBody>
          <a:bodyPr/>
          <a:lstStyle/>
          <a:p>
            <a:r>
              <a:rPr lang="en-US" dirty="0"/>
              <a:t>Invoice from a Service Sheet</a:t>
            </a:r>
            <a:br>
              <a:rPr lang="en-US" dirty="0"/>
            </a:br>
            <a:r>
              <a:rPr lang="en-US" sz="1999" b="0" dirty="0"/>
              <a:t>Header Level Detail</a:t>
            </a:r>
            <a:endParaRPr lang="en-US" b="0" dirty="0"/>
          </a:p>
        </p:txBody>
      </p:sp>
      <p:sp>
        <p:nvSpPr>
          <p:cNvPr id="6" name="object 48">
            <a:extLst>
              <a:ext uri="{FF2B5EF4-FFF2-40B4-BE49-F238E27FC236}">
                <a16:creationId xmlns:a16="http://schemas.microsoft.com/office/drawing/2014/main" id="{9B647E9A-52E2-435E-B016-ADB1F540E730}"/>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sp>
        <p:nvSpPr>
          <p:cNvPr id="11" name="Rectangle 10">
            <a:extLst>
              <a:ext uri="{FF2B5EF4-FFF2-40B4-BE49-F238E27FC236}">
                <a16:creationId xmlns:a16="http://schemas.microsoft.com/office/drawing/2014/main" id="{0A14A7E6-E505-4328-9C32-7E87130A511F}"/>
              </a:ext>
            </a:extLst>
          </p:cNvPr>
          <p:cNvSpPr/>
          <p:nvPr/>
        </p:nvSpPr>
        <p:spPr>
          <a:xfrm>
            <a:off x="433585" y="1381424"/>
            <a:ext cx="5094494" cy="1754326"/>
          </a:xfrm>
          <a:prstGeom prst="rect">
            <a:avLst/>
          </a:prstGeom>
        </p:spPr>
        <p:txBody>
          <a:bodyPr wrap="square">
            <a:spAutoFit/>
          </a:bodyPr>
          <a:lstStyle/>
          <a:p>
            <a:pPr defTabSz="914126">
              <a:spcBef>
                <a:spcPts val="600"/>
              </a:spcBef>
              <a:buClr>
                <a:srgbClr val="F0AB00"/>
              </a:buClr>
              <a:buSzPct val="120000"/>
              <a:defRPr/>
            </a:pPr>
            <a:r>
              <a:rPr lang="en-US" sz="1400" kern="0" dirty="0">
                <a:solidFill>
                  <a:sysClr val="windowText" lastClr="000000"/>
                </a:solidFill>
              </a:rPr>
              <a:t>Header Level information can be entered after the screen refreshes. Complete each section as needed before proceeding to the Line Section.</a:t>
            </a:r>
          </a:p>
          <a:p>
            <a:pPr defTabSz="914126">
              <a:spcBef>
                <a:spcPts val="600"/>
              </a:spcBef>
              <a:buClr>
                <a:srgbClr val="F0AB00"/>
              </a:buClr>
              <a:buSzPct val="120000"/>
              <a:defRPr/>
            </a:pPr>
            <a:endParaRPr lang="en-US" sz="1400" kern="0" dirty="0">
              <a:solidFill>
                <a:sysClr val="windowText" lastClr="000000"/>
              </a:solidFill>
            </a:endParaRPr>
          </a:p>
          <a:p>
            <a:pPr defTabSz="914126">
              <a:spcBef>
                <a:spcPts val="600"/>
              </a:spcBef>
              <a:buClr>
                <a:srgbClr val="F0AB00"/>
              </a:buClr>
              <a:buSzPct val="120000"/>
              <a:defRPr/>
            </a:pPr>
            <a:r>
              <a:rPr lang="en-US" sz="1400" b="1" kern="0" dirty="0">
                <a:solidFill>
                  <a:sysClr val="windowText" lastClr="000000"/>
                </a:solidFill>
              </a:rPr>
              <a:t>Note: </a:t>
            </a:r>
            <a:r>
              <a:rPr lang="en-US" sz="1400" kern="0" dirty="0">
                <a:solidFill>
                  <a:sysClr val="windowText" lastClr="000000"/>
                </a:solidFill>
              </a:rPr>
              <a:t>Check for fields marked with an asterisk (*) and enter information as required. Some required fields such as Invoice Date, Tax Category will automatically populate.</a:t>
            </a:r>
          </a:p>
        </p:txBody>
      </p:sp>
      <p:sp>
        <p:nvSpPr>
          <p:cNvPr id="13" name="object 31">
            <a:hlinkClick r:id="" action="ppaction://noaction"/>
            <a:extLst>
              <a:ext uri="{FF2B5EF4-FFF2-40B4-BE49-F238E27FC236}">
                <a16:creationId xmlns:a16="http://schemas.microsoft.com/office/drawing/2014/main" id="{50BBFFCE-67B8-414C-83FF-094D63D628AD}"/>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4" name="object 29">
            <a:hlinkClick r:id="" action="ppaction://noaction"/>
            <a:extLst>
              <a:ext uri="{FF2B5EF4-FFF2-40B4-BE49-F238E27FC236}">
                <a16:creationId xmlns:a16="http://schemas.microsoft.com/office/drawing/2014/main" id="{D3124CD8-9632-4CAE-9F9B-9B392D8F6820}"/>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5" name="object 31">
            <a:hlinkClick r:id="" action="ppaction://noaction"/>
            <a:extLst>
              <a:ext uri="{FF2B5EF4-FFF2-40B4-BE49-F238E27FC236}">
                <a16:creationId xmlns:a16="http://schemas.microsoft.com/office/drawing/2014/main" id="{F2DF0ACE-D5C9-4359-BD0A-E690890E1526}"/>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6" name="object 31">
            <a:hlinkClick r:id="" action="ppaction://noaction"/>
            <a:extLst>
              <a:ext uri="{FF2B5EF4-FFF2-40B4-BE49-F238E27FC236}">
                <a16:creationId xmlns:a16="http://schemas.microsoft.com/office/drawing/2014/main" id="{7FC8CD51-3788-405D-84D7-0AFFBD153CC8}"/>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7" name="object 31">
            <a:hlinkClick r:id="" action="ppaction://noaction"/>
            <a:extLst>
              <a:ext uri="{FF2B5EF4-FFF2-40B4-BE49-F238E27FC236}">
                <a16:creationId xmlns:a16="http://schemas.microsoft.com/office/drawing/2014/main" id="{21D7875A-959B-441B-A582-36DD9E9AD160}"/>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8" name="object 31">
            <a:hlinkClick r:id="" action="ppaction://noaction"/>
            <a:extLst>
              <a:ext uri="{FF2B5EF4-FFF2-40B4-BE49-F238E27FC236}">
                <a16:creationId xmlns:a16="http://schemas.microsoft.com/office/drawing/2014/main" id="{964C5AE4-79CA-4187-82AD-10D96DDC1DC9}"/>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19" name="object 31">
            <a:hlinkClick r:id="" action="ppaction://noaction"/>
            <a:extLst>
              <a:ext uri="{FF2B5EF4-FFF2-40B4-BE49-F238E27FC236}">
                <a16:creationId xmlns:a16="http://schemas.microsoft.com/office/drawing/2014/main" id="{64635B18-78CE-48DD-BA2C-01C1FE6B5DF4}"/>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5" name="Picture 4">
            <a:extLst>
              <a:ext uri="{FF2B5EF4-FFF2-40B4-BE49-F238E27FC236}">
                <a16:creationId xmlns:a16="http://schemas.microsoft.com/office/drawing/2014/main" id="{2FCAA23C-5C63-4ECB-BE0B-462E104B9110}"/>
              </a:ext>
            </a:extLst>
          </p:cNvPr>
          <p:cNvPicPr>
            <a:picLocks noChangeAspect="1"/>
          </p:cNvPicPr>
          <p:nvPr/>
        </p:nvPicPr>
        <p:blipFill>
          <a:blip r:embed="rId2"/>
          <a:stretch>
            <a:fillRect/>
          </a:stretch>
        </p:blipFill>
        <p:spPr>
          <a:xfrm>
            <a:off x="5725890" y="1229858"/>
            <a:ext cx="5575037" cy="5183804"/>
          </a:xfrm>
          <a:prstGeom prst="rect">
            <a:avLst/>
          </a:prstGeom>
        </p:spPr>
      </p:pic>
      <p:pic>
        <p:nvPicPr>
          <p:cNvPr id="3" name="Picture 2">
            <a:extLst>
              <a:ext uri="{FF2B5EF4-FFF2-40B4-BE49-F238E27FC236}">
                <a16:creationId xmlns:a16="http://schemas.microsoft.com/office/drawing/2014/main" id="{C8592CED-5B64-674F-B10B-FF7CB699E535}"/>
              </a:ext>
            </a:extLst>
          </p:cNvPr>
          <p:cNvPicPr>
            <a:picLocks noChangeAspect="1"/>
          </p:cNvPicPr>
          <p:nvPr/>
        </p:nvPicPr>
        <p:blipFill>
          <a:blip r:embed="rId3"/>
          <a:stretch>
            <a:fillRect/>
          </a:stretch>
        </p:blipFill>
        <p:spPr>
          <a:xfrm>
            <a:off x="82648" y="6580113"/>
            <a:ext cx="3974937" cy="274344"/>
          </a:xfrm>
          <a:prstGeom prst="rect">
            <a:avLst/>
          </a:prstGeom>
        </p:spPr>
      </p:pic>
    </p:spTree>
    <p:extLst>
      <p:ext uri="{BB962C8B-B14F-4D97-AF65-F5344CB8AC3E}">
        <p14:creationId xmlns:p14="http://schemas.microsoft.com/office/powerpoint/2010/main" val="3368702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B1E778-6F5F-4FEF-B181-2809E8375CF6}"/>
              </a:ext>
            </a:extLst>
          </p:cNvPr>
          <p:cNvPicPr>
            <a:picLocks noChangeAspect="1"/>
          </p:cNvPicPr>
          <p:nvPr/>
        </p:nvPicPr>
        <p:blipFill>
          <a:blip r:embed="rId2"/>
          <a:stretch>
            <a:fillRect/>
          </a:stretch>
        </p:blipFill>
        <p:spPr>
          <a:xfrm>
            <a:off x="9385262" y="4961742"/>
            <a:ext cx="2019178" cy="1128512"/>
          </a:xfrm>
          <a:prstGeom prst="rect">
            <a:avLst/>
          </a:prstGeom>
        </p:spPr>
      </p:pic>
      <p:pic>
        <p:nvPicPr>
          <p:cNvPr id="3" name="Picture 2">
            <a:extLst>
              <a:ext uri="{FF2B5EF4-FFF2-40B4-BE49-F238E27FC236}">
                <a16:creationId xmlns:a16="http://schemas.microsoft.com/office/drawing/2014/main" id="{E544A627-99C7-4D5D-AD4F-E28924CB7DE6}"/>
              </a:ext>
            </a:extLst>
          </p:cNvPr>
          <p:cNvPicPr>
            <a:picLocks noChangeAspect="1"/>
          </p:cNvPicPr>
          <p:nvPr/>
        </p:nvPicPr>
        <p:blipFill>
          <a:blip r:embed="rId3"/>
          <a:stretch>
            <a:fillRect/>
          </a:stretch>
        </p:blipFill>
        <p:spPr>
          <a:xfrm>
            <a:off x="4130091" y="1394639"/>
            <a:ext cx="7272716" cy="3371542"/>
          </a:xfrm>
          <a:prstGeom prst="rect">
            <a:avLst/>
          </a:prstGeom>
        </p:spPr>
      </p:pic>
      <p:sp>
        <p:nvSpPr>
          <p:cNvPr id="2" name="Title 1">
            <a:extLst>
              <a:ext uri="{FF2B5EF4-FFF2-40B4-BE49-F238E27FC236}">
                <a16:creationId xmlns:a16="http://schemas.microsoft.com/office/drawing/2014/main" id="{F86A3BCD-2B68-41DA-B929-D6982FE1E304}"/>
              </a:ext>
            </a:extLst>
          </p:cNvPr>
          <p:cNvSpPr>
            <a:spLocks noGrp="1"/>
          </p:cNvSpPr>
          <p:nvPr>
            <p:ph type="title"/>
          </p:nvPr>
        </p:nvSpPr>
        <p:spPr>
          <a:xfrm>
            <a:off x="505457" y="504764"/>
            <a:ext cx="11183564" cy="677061"/>
          </a:xfrm>
        </p:spPr>
        <p:txBody>
          <a:bodyPr/>
          <a:lstStyle/>
          <a:p>
            <a:r>
              <a:rPr lang="en-US" dirty="0"/>
              <a:t>Invoice from a Service Sheet</a:t>
            </a:r>
            <a:br>
              <a:rPr lang="en-US" dirty="0"/>
            </a:br>
            <a:r>
              <a:rPr lang="en-US" sz="1999" b="0" dirty="0"/>
              <a:t>Line Item Details</a:t>
            </a:r>
            <a:endParaRPr lang="en-US" b="0" dirty="0"/>
          </a:p>
        </p:txBody>
      </p:sp>
      <p:sp>
        <p:nvSpPr>
          <p:cNvPr id="6" name="object 48">
            <a:extLst>
              <a:ext uri="{FF2B5EF4-FFF2-40B4-BE49-F238E27FC236}">
                <a16:creationId xmlns:a16="http://schemas.microsoft.com/office/drawing/2014/main" id="{9B647E9A-52E2-435E-B016-ADB1F540E730}"/>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sp>
        <p:nvSpPr>
          <p:cNvPr id="12" name="Rectangle 11">
            <a:extLst>
              <a:ext uri="{FF2B5EF4-FFF2-40B4-BE49-F238E27FC236}">
                <a16:creationId xmlns:a16="http://schemas.microsoft.com/office/drawing/2014/main" id="{E5719F31-B708-409E-995F-50869A230415}"/>
              </a:ext>
            </a:extLst>
          </p:cNvPr>
          <p:cNvSpPr/>
          <p:nvPr/>
        </p:nvSpPr>
        <p:spPr>
          <a:xfrm>
            <a:off x="325504" y="1340636"/>
            <a:ext cx="3865992" cy="4924425"/>
          </a:xfrm>
          <a:prstGeom prst="rect">
            <a:avLst/>
          </a:prstGeom>
        </p:spPr>
        <p:txBody>
          <a:bodyPr wrap="square">
            <a:spAutoFit/>
          </a:bodyPr>
          <a:lstStyle/>
          <a:p>
            <a:pPr defTabSz="914126">
              <a:spcBef>
                <a:spcPts val="600"/>
              </a:spcBef>
              <a:buClr>
                <a:srgbClr val="F0AB00"/>
              </a:buClr>
              <a:buSzPct val="120000"/>
              <a:defRPr/>
            </a:pPr>
            <a:r>
              <a:rPr lang="en-US" sz="1400" kern="0" dirty="0">
                <a:solidFill>
                  <a:sysClr val="windowText" lastClr="000000"/>
                </a:solidFill>
              </a:rPr>
              <a:t>Invoice information will automatically pre-populate from the Service Sheet.</a:t>
            </a:r>
          </a:p>
          <a:p>
            <a:pPr marL="342797" indent="-342797" defTabSz="914126">
              <a:spcBef>
                <a:spcPts val="600"/>
              </a:spcBef>
              <a:buClr>
                <a:srgbClr val="F0AB00"/>
              </a:buClr>
              <a:buSzPct val="120000"/>
              <a:buFont typeface="+mj-lt"/>
              <a:buAutoNum type="arabicPeriod"/>
              <a:defRPr/>
            </a:pPr>
            <a:r>
              <a:rPr lang="en-US" sz="1400" b="1" kern="0" dirty="0">
                <a:solidFill>
                  <a:sysClr val="windowText" lastClr="000000"/>
                </a:solidFill>
              </a:rPr>
              <a:t>Add </a:t>
            </a:r>
            <a:r>
              <a:rPr lang="en-US" sz="1400" kern="0" dirty="0">
                <a:solidFill>
                  <a:sysClr val="windowText" lastClr="000000"/>
                </a:solidFill>
              </a:rPr>
              <a:t>line level information, including comments and attachments, by selecting the Line and clicking the </a:t>
            </a:r>
            <a:r>
              <a:rPr lang="en-US" sz="1400" b="1" kern="0" dirty="0">
                <a:solidFill>
                  <a:sysClr val="windowText" lastClr="000000"/>
                </a:solidFill>
              </a:rPr>
              <a:t>Line Item Actions </a:t>
            </a:r>
            <a:r>
              <a:rPr lang="en-US" sz="1400" kern="0" dirty="0">
                <a:solidFill>
                  <a:sysClr val="windowText" lastClr="000000"/>
                </a:solidFill>
              </a:rPr>
              <a:t>button. The screen will automatically refresh and you will be able to fill in the detail.</a:t>
            </a:r>
          </a:p>
          <a:p>
            <a:pPr marL="342797" indent="-342797" defTabSz="914126" fontAlgn="base">
              <a:spcBef>
                <a:spcPts val="600"/>
              </a:spcBef>
              <a:spcAft>
                <a:spcPct val="0"/>
              </a:spcAft>
              <a:buClr>
                <a:srgbClr val="F0AB00"/>
              </a:buClr>
              <a:buSzPct val="120000"/>
              <a:buFont typeface="+mj-lt"/>
              <a:buAutoNum type="arabicPeriod"/>
              <a:defRPr/>
            </a:pPr>
            <a:r>
              <a:rPr lang="en-US" sz="1400" b="1" kern="0" dirty="0">
                <a:solidFill>
                  <a:sysClr val="windowText" lastClr="000000"/>
                </a:solidFill>
                <a:ea typeface="Arial Unicode MS" pitchFamily="34" charset="-128"/>
                <a:cs typeface="Arial Unicode MS" pitchFamily="34" charset="-128"/>
              </a:rPr>
              <a:t>Review and Update</a:t>
            </a:r>
            <a:r>
              <a:rPr lang="en-US" sz="1400" kern="0" dirty="0">
                <a:solidFill>
                  <a:sysClr val="windowText" lastClr="000000"/>
                </a:solidFill>
                <a:ea typeface="Arial Unicode MS" pitchFamily="34" charset="-128"/>
                <a:cs typeface="Arial Unicode MS" pitchFamily="34" charset="-128"/>
              </a:rPr>
              <a:t> each service line item as needed until all items are complete. Line Item Details contain information such as Service Line No., Service Sheet #, Service Period, Quantity, Unit, Unit Price, Subtotal, etc.</a:t>
            </a:r>
          </a:p>
          <a:p>
            <a:pPr marL="342797" indent="-342797" defTabSz="914126" fontAlgn="base">
              <a:spcBef>
                <a:spcPts val="600"/>
              </a:spcBef>
              <a:spcAft>
                <a:spcPct val="0"/>
              </a:spcAft>
              <a:buClr>
                <a:srgbClr val="F0AB00"/>
              </a:buClr>
              <a:buSzPct val="120000"/>
              <a:buFont typeface="+mj-lt"/>
              <a:buAutoNum type="arabicPeriod" startAt="3"/>
              <a:defRPr/>
            </a:pPr>
            <a:r>
              <a:rPr lang="en-US" sz="1400" b="1" kern="0" dirty="0">
                <a:solidFill>
                  <a:sysClr val="windowText" lastClr="000000"/>
                </a:solidFill>
                <a:ea typeface="Arial Unicode MS" pitchFamily="34" charset="-128"/>
                <a:cs typeface="Arial Unicode MS" pitchFamily="34" charset="-128"/>
              </a:rPr>
              <a:t>Click</a:t>
            </a:r>
            <a:r>
              <a:rPr lang="en-US" sz="1400" kern="0" dirty="0">
                <a:solidFill>
                  <a:sysClr val="windowText" lastClr="000000"/>
                </a:solidFill>
                <a:ea typeface="Arial Unicode MS" pitchFamily="34" charset="-128"/>
                <a:cs typeface="Arial Unicode MS" pitchFamily="34" charset="-128"/>
              </a:rPr>
              <a:t> Next to proceed to review screen.</a:t>
            </a:r>
          </a:p>
          <a:p>
            <a:pPr marL="342797" indent="-342797" defTabSz="914126" fontAlgn="base">
              <a:spcBef>
                <a:spcPts val="600"/>
              </a:spcBef>
              <a:spcAft>
                <a:spcPct val="0"/>
              </a:spcAft>
              <a:buClr>
                <a:srgbClr val="F0AB00"/>
              </a:buClr>
              <a:buSzPct val="120000"/>
              <a:buFont typeface="+mj-lt"/>
              <a:buAutoNum type="arabicPeriod" startAt="3"/>
              <a:defRPr/>
            </a:pPr>
            <a:r>
              <a:rPr lang="en-US" sz="1400" b="1" kern="0" dirty="0">
                <a:solidFill>
                  <a:sysClr val="windowText" lastClr="000000"/>
                </a:solidFill>
                <a:ea typeface="Arial Unicode MS" pitchFamily="34" charset="-128"/>
                <a:cs typeface="Arial Unicode MS" pitchFamily="34" charset="-128"/>
              </a:rPr>
              <a:t>From </a:t>
            </a:r>
            <a:r>
              <a:rPr lang="en-US" sz="1400" kern="0" dirty="0">
                <a:solidFill>
                  <a:sysClr val="windowText" lastClr="000000"/>
                </a:solidFill>
                <a:ea typeface="Arial Unicode MS" pitchFamily="34" charset="-128"/>
                <a:cs typeface="Arial Unicode MS" pitchFamily="34" charset="-128"/>
              </a:rPr>
              <a:t>the Review Screen, check your Invoice for accuracy. If there are errors, click </a:t>
            </a:r>
            <a:r>
              <a:rPr lang="en-US" sz="1400" b="1" kern="0" dirty="0">
                <a:solidFill>
                  <a:sysClr val="windowText" lastClr="000000"/>
                </a:solidFill>
                <a:ea typeface="Arial Unicode MS" pitchFamily="34" charset="-128"/>
                <a:cs typeface="Arial Unicode MS" pitchFamily="34" charset="-128"/>
              </a:rPr>
              <a:t>Previous</a:t>
            </a:r>
            <a:r>
              <a:rPr lang="en-US" sz="1400" kern="0" dirty="0">
                <a:solidFill>
                  <a:sysClr val="windowText" lastClr="000000"/>
                </a:solidFill>
                <a:ea typeface="Arial Unicode MS" pitchFamily="34" charset="-128"/>
                <a:cs typeface="Arial Unicode MS" pitchFamily="34" charset="-128"/>
              </a:rPr>
              <a:t> to return to the Create Invoice screen and make corrections. To submit to your customer after corrected, click the </a:t>
            </a:r>
            <a:r>
              <a:rPr lang="en-US" sz="1400" b="1" kern="0" dirty="0">
                <a:solidFill>
                  <a:sysClr val="windowText" lastClr="000000"/>
                </a:solidFill>
                <a:ea typeface="Arial Unicode MS" pitchFamily="34" charset="-128"/>
                <a:cs typeface="Arial Unicode MS" pitchFamily="34" charset="-128"/>
              </a:rPr>
              <a:t>Submit </a:t>
            </a:r>
            <a:r>
              <a:rPr lang="en-US" sz="1400" kern="0" dirty="0">
                <a:solidFill>
                  <a:sysClr val="windowText" lastClr="000000"/>
                </a:solidFill>
                <a:ea typeface="Arial Unicode MS" pitchFamily="34" charset="-128"/>
                <a:cs typeface="Arial Unicode MS" pitchFamily="34" charset="-128"/>
              </a:rPr>
              <a:t>Button.</a:t>
            </a:r>
          </a:p>
        </p:txBody>
      </p:sp>
      <p:sp>
        <p:nvSpPr>
          <p:cNvPr id="13" name="Oval 12">
            <a:extLst>
              <a:ext uri="{FF2B5EF4-FFF2-40B4-BE49-F238E27FC236}">
                <a16:creationId xmlns:a16="http://schemas.microsoft.com/office/drawing/2014/main" id="{F70C6BA2-7E9D-4C50-A679-1F1068748621}"/>
              </a:ext>
            </a:extLst>
          </p:cNvPr>
          <p:cNvSpPr/>
          <p:nvPr/>
        </p:nvSpPr>
        <p:spPr bwMode="gray">
          <a:xfrm>
            <a:off x="4415232" y="3527305"/>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1</a:t>
            </a:r>
          </a:p>
        </p:txBody>
      </p:sp>
      <p:sp>
        <p:nvSpPr>
          <p:cNvPr id="14" name="Rectangle 13">
            <a:extLst>
              <a:ext uri="{FF2B5EF4-FFF2-40B4-BE49-F238E27FC236}">
                <a16:creationId xmlns:a16="http://schemas.microsoft.com/office/drawing/2014/main" id="{148E510D-1523-47F1-BC89-4F530FBF2BBF}"/>
              </a:ext>
            </a:extLst>
          </p:cNvPr>
          <p:cNvSpPr/>
          <p:nvPr/>
        </p:nvSpPr>
        <p:spPr bwMode="gray">
          <a:xfrm>
            <a:off x="5649078" y="4793402"/>
            <a:ext cx="1047477" cy="118079"/>
          </a:xfrm>
          <a:prstGeom prst="rect">
            <a:avLst/>
          </a:prstGeom>
          <a:solidFill>
            <a:srgbClr val="FFFFFF"/>
          </a:solidFill>
          <a:ln w="635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endParaRPr lang="en-US" sz="1799" kern="0" dirty="0">
              <a:solidFill>
                <a:srgbClr val="000000"/>
              </a:solidFill>
              <a:ea typeface="Arial Unicode MS" pitchFamily="34" charset="-128"/>
              <a:cs typeface="Arial Unicode MS" pitchFamily="34" charset="-128"/>
            </a:endParaRPr>
          </a:p>
        </p:txBody>
      </p:sp>
      <p:sp>
        <p:nvSpPr>
          <p:cNvPr id="16" name="Oval 15">
            <a:extLst>
              <a:ext uri="{FF2B5EF4-FFF2-40B4-BE49-F238E27FC236}">
                <a16:creationId xmlns:a16="http://schemas.microsoft.com/office/drawing/2014/main" id="{47F228AC-E551-4C16-8E1A-5ECA511A1DA9}"/>
              </a:ext>
            </a:extLst>
          </p:cNvPr>
          <p:cNvSpPr/>
          <p:nvPr/>
        </p:nvSpPr>
        <p:spPr bwMode="gray">
          <a:xfrm>
            <a:off x="11040361" y="4081146"/>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3</a:t>
            </a:r>
          </a:p>
        </p:txBody>
      </p:sp>
      <p:sp>
        <p:nvSpPr>
          <p:cNvPr id="17" name="Oval 16">
            <a:extLst>
              <a:ext uri="{FF2B5EF4-FFF2-40B4-BE49-F238E27FC236}">
                <a16:creationId xmlns:a16="http://schemas.microsoft.com/office/drawing/2014/main" id="{747807EB-C5C1-4B7E-912F-5110EACE2137}"/>
              </a:ext>
            </a:extLst>
          </p:cNvPr>
          <p:cNvSpPr/>
          <p:nvPr/>
        </p:nvSpPr>
        <p:spPr bwMode="gray">
          <a:xfrm>
            <a:off x="6480997" y="3308287"/>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19" name="Oval 18">
            <a:extLst>
              <a:ext uri="{FF2B5EF4-FFF2-40B4-BE49-F238E27FC236}">
                <a16:creationId xmlns:a16="http://schemas.microsoft.com/office/drawing/2014/main" id="{75D0DD9A-D5F6-49B9-82D9-D44095A610CA}"/>
              </a:ext>
            </a:extLst>
          </p:cNvPr>
          <p:cNvSpPr/>
          <p:nvPr/>
        </p:nvSpPr>
        <p:spPr bwMode="gray">
          <a:xfrm>
            <a:off x="10581372" y="5661688"/>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4</a:t>
            </a:r>
          </a:p>
        </p:txBody>
      </p:sp>
      <p:sp>
        <p:nvSpPr>
          <p:cNvPr id="20" name="object 31">
            <a:hlinkClick r:id="" action="ppaction://noaction"/>
            <a:extLst>
              <a:ext uri="{FF2B5EF4-FFF2-40B4-BE49-F238E27FC236}">
                <a16:creationId xmlns:a16="http://schemas.microsoft.com/office/drawing/2014/main" id="{B7C65FEA-A937-4F30-810B-10DB297D70EB}"/>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 action="ppaction://noaction"/>
            <a:extLst>
              <a:ext uri="{FF2B5EF4-FFF2-40B4-BE49-F238E27FC236}">
                <a16:creationId xmlns:a16="http://schemas.microsoft.com/office/drawing/2014/main" id="{813D7810-F12B-4BC7-898B-B025A9B44F7D}"/>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 action="ppaction://noaction"/>
            <a:extLst>
              <a:ext uri="{FF2B5EF4-FFF2-40B4-BE49-F238E27FC236}">
                <a16:creationId xmlns:a16="http://schemas.microsoft.com/office/drawing/2014/main" id="{622654C4-F77D-4B4E-B37C-D7F6F4617E56}"/>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3" name="object 31">
            <a:hlinkClick r:id="" action="ppaction://noaction"/>
            <a:extLst>
              <a:ext uri="{FF2B5EF4-FFF2-40B4-BE49-F238E27FC236}">
                <a16:creationId xmlns:a16="http://schemas.microsoft.com/office/drawing/2014/main" id="{A6F73C4E-57D7-432D-9926-7613AC2CBF3C}"/>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 action="ppaction://noaction"/>
            <a:extLst>
              <a:ext uri="{FF2B5EF4-FFF2-40B4-BE49-F238E27FC236}">
                <a16:creationId xmlns:a16="http://schemas.microsoft.com/office/drawing/2014/main" id="{B7944A30-7E9C-423F-A63D-1434087F67EF}"/>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 action="ppaction://noaction"/>
            <a:extLst>
              <a:ext uri="{FF2B5EF4-FFF2-40B4-BE49-F238E27FC236}">
                <a16:creationId xmlns:a16="http://schemas.microsoft.com/office/drawing/2014/main" id="{6ABE827D-72E2-46D8-97DC-85A9F503342F}"/>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1F020D2B-2F19-4E29-9911-95B9FD85DCA5}"/>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7" name="Rectangle 26">
            <a:extLst>
              <a:ext uri="{FF2B5EF4-FFF2-40B4-BE49-F238E27FC236}">
                <a16:creationId xmlns:a16="http://schemas.microsoft.com/office/drawing/2014/main" id="{6D0B4292-4917-4089-A8CC-348162AEEE66}"/>
              </a:ext>
            </a:extLst>
          </p:cNvPr>
          <p:cNvSpPr/>
          <p:nvPr/>
        </p:nvSpPr>
        <p:spPr>
          <a:xfrm>
            <a:off x="411076" y="6163831"/>
            <a:ext cx="5562998" cy="314044"/>
          </a:xfrm>
          <a:prstGeom prst="rect">
            <a:avLst/>
          </a:prstGeom>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defTabSz="914126">
              <a:spcBef>
                <a:spcPts val="600"/>
              </a:spcBef>
              <a:buClr>
                <a:srgbClr val="F0AB00"/>
              </a:buClr>
              <a:buSzPct val="120000"/>
              <a:defRPr/>
            </a:pPr>
            <a:r>
              <a:rPr lang="en-US" sz="1400" b="1" kern="0" dirty="0">
                <a:solidFill>
                  <a:sysClr val="windowText" lastClr="000000"/>
                </a:solidFill>
              </a:rPr>
              <a:t>Note</a:t>
            </a:r>
            <a:r>
              <a:rPr lang="en-US" sz="1400" kern="0" dirty="0">
                <a:solidFill>
                  <a:sysClr val="windowText" lastClr="000000"/>
                </a:solidFill>
              </a:rPr>
              <a:t>: Do not submit a service invoice over 65 Service Line Items.</a:t>
            </a:r>
          </a:p>
        </p:txBody>
      </p:sp>
      <p:sp>
        <p:nvSpPr>
          <p:cNvPr id="28" name="Oval 27">
            <a:extLst>
              <a:ext uri="{FF2B5EF4-FFF2-40B4-BE49-F238E27FC236}">
                <a16:creationId xmlns:a16="http://schemas.microsoft.com/office/drawing/2014/main" id="{7E70B431-6FCD-4FAA-84CD-47250EDAB73E}"/>
              </a:ext>
            </a:extLst>
          </p:cNvPr>
          <p:cNvSpPr/>
          <p:nvPr/>
        </p:nvSpPr>
        <p:spPr bwMode="gray">
          <a:xfrm>
            <a:off x="7960950" y="2820650"/>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29" name="Oval 28">
            <a:extLst>
              <a:ext uri="{FF2B5EF4-FFF2-40B4-BE49-F238E27FC236}">
                <a16:creationId xmlns:a16="http://schemas.microsoft.com/office/drawing/2014/main" id="{C685D800-821B-4A11-A261-98A44B839063}"/>
              </a:ext>
            </a:extLst>
          </p:cNvPr>
          <p:cNvSpPr/>
          <p:nvPr/>
        </p:nvSpPr>
        <p:spPr bwMode="gray">
          <a:xfrm>
            <a:off x="4226451" y="3024013"/>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30" name="Oval 29">
            <a:extLst>
              <a:ext uri="{FF2B5EF4-FFF2-40B4-BE49-F238E27FC236}">
                <a16:creationId xmlns:a16="http://schemas.microsoft.com/office/drawing/2014/main" id="{537BE3C6-711B-4A2C-9C9E-90F5152D906C}"/>
              </a:ext>
            </a:extLst>
          </p:cNvPr>
          <p:cNvSpPr/>
          <p:nvPr/>
        </p:nvSpPr>
        <p:spPr bwMode="gray">
          <a:xfrm>
            <a:off x="8874385" y="2426589"/>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pic>
        <p:nvPicPr>
          <p:cNvPr id="5" name="Picture 4">
            <a:extLst>
              <a:ext uri="{FF2B5EF4-FFF2-40B4-BE49-F238E27FC236}">
                <a16:creationId xmlns:a16="http://schemas.microsoft.com/office/drawing/2014/main" id="{29CBA151-4C35-AF68-16AA-0FBA584A52FF}"/>
              </a:ext>
            </a:extLst>
          </p:cNvPr>
          <p:cNvPicPr>
            <a:picLocks noChangeAspect="1"/>
          </p:cNvPicPr>
          <p:nvPr/>
        </p:nvPicPr>
        <p:blipFill>
          <a:blip r:embed="rId4"/>
          <a:stretch>
            <a:fillRect/>
          </a:stretch>
        </p:blipFill>
        <p:spPr>
          <a:xfrm>
            <a:off x="361619" y="6508705"/>
            <a:ext cx="3974937" cy="274344"/>
          </a:xfrm>
          <a:prstGeom prst="rect">
            <a:avLst/>
          </a:prstGeom>
        </p:spPr>
      </p:pic>
    </p:spTree>
    <p:extLst>
      <p:ext uri="{BB962C8B-B14F-4D97-AF65-F5344CB8AC3E}">
        <p14:creationId xmlns:p14="http://schemas.microsoft.com/office/powerpoint/2010/main" val="13808498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B74E0E-F5BD-447A-8395-18C1547639DD}"/>
              </a:ext>
            </a:extLst>
          </p:cNvPr>
          <p:cNvPicPr>
            <a:picLocks noChangeAspect="1"/>
          </p:cNvPicPr>
          <p:nvPr/>
        </p:nvPicPr>
        <p:blipFill>
          <a:blip r:embed="rId2"/>
          <a:stretch>
            <a:fillRect/>
          </a:stretch>
        </p:blipFill>
        <p:spPr>
          <a:xfrm>
            <a:off x="5654808" y="3783752"/>
            <a:ext cx="3098452" cy="1067047"/>
          </a:xfrm>
          <a:prstGeom prst="rect">
            <a:avLst/>
          </a:prstGeom>
        </p:spPr>
      </p:pic>
      <p:pic>
        <p:nvPicPr>
          <p:cNvPr id="12" name="Picture 11">
            <a:extLst>
              <a:ext uri="{FF2B5EF4-FFF2-40B4-BE49-F238E27FC236}">
                <a16:creationId xmlns:a16="http://schemas.microsoft.com/office/drawing/2014/main" id="{E7FFE5A6-5050-43AE-BCF1-9D7A99EC3889}"/>
              </a:ext>
            </a:extLst>
          </p:cNvPr>
          <p:cNvPicPr>
            <a:picLocks noChangeAspect="1"/>
          </p:cNvPicPr>
          <p:nvPr/>
        </p:nvPicPr>
        <p:blipFill>
          <a:blip r:embed="rId3"/>
          <a:stretch>
            <a:fillRect/>
          </a:stretch>
        </p:blipFill>
        <p:spPr>
          <a:xfrm>
            <a:off x="9246323" y="5372046"/>
            <a:ext cx="2126189" cy="1067047"/>
          </a:xfrm>
          <a:prstGeom prst="rect">
            <a:avLst/>
          </a:prstGeom>
        </p:spPr>
      </p:pic>
      <p:pic>
        <p:nvPicPr>
          <p:cNvPr id="5" name="Picture 4">
            <a:extLst>
              <a:ext uri="{FF2B5EF4-FFF2-40B4-BE49-F238E27FC236}">
                <a16:creationId xmlns:a16="http://schemas.microsoft.com/office/drawing/2014/main" id="{4B7F714B-EFA1-4561-BB2A-30474D23AB9F}"/>
              </a:ext>
            </a:extLst>
          </p:cNvPr>
          <p:cNvPicPr>
            <a:picLocks noChangeAspect="1"/>
          </p:cNvPicPr>
          <p:nvPr/>
        </p:nvPicPr>
        <p:blipFill>
          <a:blip r:embed="rId4"/>
          <a:stretch>
            <a:fillRect/>
          </a:stretch>
        </p:blipFill>
        <p:spPr>
          <a:xfrm>
            <a:off x="5557047" y="1976964"/>
            <a:ext cx="5631007" cy="1481665"/>
          </a:xfrm>
          <a:prstGeom prst="rect">
            <a:avLst/>
          </a:prstGeom>
        </p:spPr>
      </p:pic>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677237"/>
          </a:xfrm>
        </p:spPr>
        <p:txBody>
          <a:bodyPr/>
          <a:lstStyle/>
          <a:p>
            <a:r>
              <a:rPr lang="en-US" dirty="0"/>
              <a:t>Create a Credit Memo from a Service Invoice</a:t>
            </a:r>
            <a:br>
              <a:rPr lang="en-US" dirty="0"/>
            </a:br>
            <a:r>
              <a:rPr lang="en-US" sz="2000" b="0" dirty="0"/>
              <a:t>Line-Item Credit Memo</a:t>
            </a:r>
            <a:endParaRPr lang="en-US" dirty="0"/>
          </a:p>
        </p:txBody>
      </p:sp>
      <p:sp>
        <p:nvSpPr>
          <p:cNvPr id="11" name="TextBox 10">
            <a:extLst>
              <a:ext uri="{FF2B5EF4-FFF2-40B4-BE49-F238E27FC236}">
                <a16:creationId xmlns:a16="http://schemas.microsoft.com/office/drawing/2014/main" id="{4CC68B4F-870D-4C88-B205-67563634D9CC}"/>
              </a:ext>
            </a:extLst>
          </p:cNvPr>
          <p:cNvSpPr txBox="1"/>
          <p:nvPr/>
        </p:nvSpPr>
        <p:spPr>
          <a:xfrm>
            <a:off x="502897" y="1363129"/>
            <a:ext cx="4742313" cy="4990869"/>
          </a:xfrm>
          <a:prstGeom prst="rect">
            <a:avLst/>
          </a:prstGeom>
          <a:noFill/>
        </p:spPr>
        <p:txBody>
          <a:bodyPr wrap="square" lIns="0" tIns="0" rIns="0" bIns="0" rtlCol="0">
            <a:noAutofit/>
          </a:bodyPr>
          <a:lstStyle/>
          <a:p>
            <a:pPr defTabSz="914400">
              <a:lnSpc>
                <a:spcPts val="1700"/>
              </a:lnSpc>
              <a:spcAft>
                <a:spcPts val="600"/>
              </a:spcAft>
              <a:buClr>
                <a:srgbClr val="F0AB00"/>
              </a:buClr>
              <a:buSzPct val="120000"/>
              <a:defRPr/>
            </a:pPr>
            <a:r>
              <a:rPr lang="en-US" sz="1400" b="1" kern="0" dirty="0">
                <a:solidFill>
                  <a:sysClr val="windowText" lastClr="000000"/>
                </a:solidFill>
              </a:rPr>
              <a:t>Note</a:t>
            </a:r>
            <a:r>
              <a:rPr lang="en-US" sz="1400" kern="0" dirty="0">
                <a:solidFill>
                  <a:sysClr val="windowText" lastClr="000000"/>
                </a:solidFill>
              </a:rPr>
              <a:t>: Do not create a credit memo for invoice reversals. Please contact </a:t>
            </a:r>
            <a:r>
              <a:rPr lang="en-US" sz="1400" b="1" kern="0" dirty="0">
                <a:solidFill>
                  <a:sysClr val="windowText" lastClr="000000"/>
                </a:solidFill>
                <a:hlinkClick r:id="rId5"/>
              </a:rPr>
              <a:t>APInfo@T-Mobile.com</a:t>
            </a:r>
            <a:r>
              <a:rPr lang="en-US" sz="1400" b="1" kern="0" dirty="0">
                <a:solidFill>
                  <a:sysClr val="windowText" lastClr="000000"/>
                </a:solidFill>
              </a:rPr>
              <a:t> </a:t>
            </a:r>
            <a:r>
              <a:rPr lang="en-US" sz="1400" kern="0" dirty="0">
                <a:solidFill>
                  <a:sysClr val="windowText" lastClr="000000"/>
                </a:solidFill>
              </a:rPr>
              <a:t>for additional assistance.</a:t>
            </a:r>
          </a:p>
          <a:p>
            <a:pPr marL="0" marR="0" lvl="0" indent="0" defTabSz="914400" eaLnBrk="1" fontAlgn="auto" latinLnBrk="0" hangingPunct="1">
              <a:lnSpc>
                <a:spcPts val="1700"/>
              </a:lnSpc>
              <a:spcBef>
                <a:spcPts val="0"/>
              </a:spcBef>
              <a:spcAft>
                <a:spcPts val="600"/>
              </a:spcAft>
              <a:buClr>
                <a:srgbClr val="F0AB00"/>
              </a:buClr>
              <a:buSzPct val="120000"/>
              <a:buFontTx/>
              <a:buNone/>
              <a:tabLst/>
              <a:defRPr/>
            </a:pPr>
            <a:r>
              <a:rPr kumimoji="0" lang="en-US" sz="1400" b="0" i="0" u="none" strike="noStrike" kern="0" cap="none" spc="0" normalizeH="0" baseline="0" noProof="0" dirty="0">
                <a:ln>
                  <a:noFill/>
                </a:ln>
                <a:solidFill>
                  <a:sysClr val="windowText" lastClr="000000"/>
                </a:solidFill>
                <a:effectLst/>
                <a:uLnTx/>
                <a:uFillTx/>
                <a:latin typeface="+mj-lt"/>
              </a:rPr>
              <a:t>To create a line level credit memo against a service invoice: </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mj-lt"/>
              </a:rPr>
              <a:t>Click</a:t>
            </a:r>
            <a:r>
              <a:rPr kumimoji="0" lang="en-US" sz="1400" b="0" i="0" u="none" strike="noStrike" kern="0" cap="none" spc="0" normalizeH="0" baseline="0" noProof="0" dirty="0">
                <a:ln>
                  <a:noFill/>
                </a:ln>
                <a:solidFill>
                  <a:sysClr val="windowText" lastClr="000000"/>
                </a:solidFill>
                <a:effectLst/>
                <a:uLnTx/>
                <a:uFillTx/>
                <a:latin typeface="+mj-lt"/>
              </a:rPr>
              <a:t> the </a:t>
            </a:r>
            <a:r>
              <a:rPr kumimoji="0" lang="en-US" sz="1400" b="1" i="0" u="none" strike="noStrike" kern="0" cap="none" spc="0" normalizeH="0" baseline="0" noProof="0" dirty="0">
                <a:ln>
                  <a:noFill/>
                </a:ln>
                <a:solidFill>
                  <a:sysClr val="windowText" lastClr="000000"/>
                </a:solidFill>
                <a:effectLst/>
                <a:uLnTx/>
                <a:uFillTx/>
                <a:latin typeface="+mj-lt"/>
              </a:rPr>
              <a:t>Outbox </a:t>
            </a:r>
            <a:r>
              <a:rPr kumimoji="0" lang="en-US" sz="1400" b="0" i="0" u="none" strike="noStrike" kern="0" cap="none" spc="0" normalizeH="0" baseline="0" noProof="0" dirty="0">
                <a:ln>
                  <a:noFill/>
                </a:ln>
                <a:solidFill>
                  <a:sysClr val="windowText" lastClr="000000"/>
                </a:solidFill>
                <a:effectLst/>
                <a:uLnTx/>
                <a:uFillTx/>
                <a:latin typeface="+mj-lt"/>
              </a:rPr>
              <a:t>tab </a:t>
            </a:r>
            <a:r>
              <a:rPr lang="en-US" sz="1400" kern="0" dirty="0">
                <a:solidFill>
                  <a:srgbClr val="000000"/>
                </a:solidFill>
                <a:ea typeface="Arial Unicode MS" pitchFamily="34" charset="-128"/>
                <a:cs typeface="Arial Unicode MS" pitchFamily="34" charset="-128"/>
              </a:rPr>
              <a:t>and select </a:t>
            </a:r>
            <a:r>
              <a:rPr lang="en-US" sz="1400" b="1" kern="0" dirty="0">
                <a:solidFill>
                  <a:srgbClr val="000000"/>
                </a:solidFill>
                <a:ea typeface="Arial Unicode MS" pitchFamily="34" charset="-128"/>
                <a:cs typeface="Arial Unicode MS" pitchFamily="34" charset="-128"/>
              </a:rPr>
              <a:t>Invoices </a:t>
            </a:r>
            <a:r>
              <a:rPr lang="en-US" sz="1400" dirty="0"/>
              <a:t>from the dropdown menu.</a:t>
            </a:r>
            <a:endParaRPr kumimoji="0" lang="en-US" sz="1400" b="0" i="0" u="none" strike="noStrike" kern="0" cap="none" spc="0" normalizeH="0" baseline="0" noProof="0" dirty="0">
              <a:ln>
                <a:noFill/>
              </a:ln>
              <a:solidFill>
                <a:sysClr val="windowText" lastClr="000000"/>
              </a:solidFill>
              <a:effectLst/>
              <a:uLnTx/>
              <a:uFillTx/>
              <a:latin typeface="+mj-lt"/>
            </a:endParaRP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mj-lt"/>
              </a:rPr>
              <a:t>Select</a:t>
            </a:r>
            <a:r>
              <a:rPr kumimoji="0" lang="en-US" sz="1400" b="0" i="0" u="none" strike="noStrike" kern="0" cap="none" spc="0" normalizeH="0" baseline="0" noProof="0" dirty="0">
                <a:ln>
                  <a:noFill/>
                </a:ln>
                <a:solidFill>
                  <a:sysClr val="windowText" lastClr="000000"/>
                </a:solidFill>
                <a:effectLst/>
                <a:uLnTx/>
                <a:uFillTx/>
                <a:latin typeface="+mj-lt"/>
              </a:rPr>
              <a:t> your previously created service invoice.</a:t>
            </a:r>
          </a:p>
          <a:p>
            <a:pPr marL="830138" lvl="1" indent="-285750" defTabSz="914400">
              <a:lnSpc>
                <a:spcPts val="1700"/>
              </a:lnSpc>
              <a:spcAft>
                <a:spcPts val="600"/>
              </a:spcAft>
              <a:buClr>
                <a:srgbClr val="F0AB00"/>
              </a:buClr>
              <a:buFont typeface="Arial" panose="020B0604020202020204" pitchFamily="34" charset="0"/>
              <a:buChar char="•"/>
              <a:defRPr/>
            </a:pPr>
            <a:r>
              <a:rPr lang="en-US" sz="1400" b="1" kern="0" dirty="0">
                <a:solidFill>
                  <a:srgbClr val="000000"/>
                </a:solidFill>
                <a:latin typeface="Arial" pitchFamily="34" charset="0"/>
                <a:cs typeface="Arial" pitchFamily="34" charset="0"/>
              </a:rPr>
              <a:t>Click </a:t>
            </a:r>
            <a:r>
              <a:rPr lang="en-US" sz="1400" kern="0" dirty="0">
                <a:solidFill>
                  <a:srgbClr val="000000"/>
                </a:solidFill>
                <a:latin typeface="Arial" pitchFamily="34" charset="0"/>
                <a:cs typeface="Arial" pitchFamily="34" charset="0"/>
              </a:rPr>
              <a:t>on the radio button next to the approved Service Invoice #, </a:t>
            </a:r>
            <a:r>
              <a:rPr lang="en-US" sz="1400" b="1" kern="0" dirty="0">
                <a:solidFill>
                  <a:srgbClr val="000000"/>
                </a:solidFill>
                <a:latin typeface="Arial" pitchFamily="34" charset="0"/>
                <a:cs typeface="Arial" pitchFamily="34" charset="0"/>
              </a:rPr>
              <a:t>OR</a:t>
            </a:r>
          </a:p>
          <a:p>
            <a:pPr marL="830138" lvl="1" indent="-285750" defTabSz="914400">
              <a:lnSpc>
                <a:spcPts val="1700"/>
              </a:lnSpc>
              <a:spcAft>
                <a:spcPts val="600"/>
              </a:spcAft>
              <a:buClr>
                <a:srgbClr val="F0AB00"/>
              </a:buClr>
              <a:buFont typeface="Arial" panose="020B0604020202020204" pitchFamily="34" charset="0"/>
              <a:buChar char="•"/>
              <a:defRPr/>
            </a:pPr>
            <a:r>
              <a:rPr lang="en-US" sz="1400" b="1" kern="0" dirty="0">
                <a:solidFill>
                  <a:srgbClr val="000000"/>
                </a:solidFill>
                <a:latin typeface="Arial" pitchFamily="34" charset="0"/>
                <a:cs typeface="Arial" pitchFamily="34" charset="0"/>
              </a:rPr>
              <a:t>Click </a:t>
            </a:r>
            <a:r>
              <a:rPr lang="en-US" sz="1400" kern="0" dirty="0">
                <a:solidFill>
                  <a:srgbClr val="000000"/>
                </a:solidFill>
                <a:latin typeface="Arial" pitchFamily="34" charset="0"/>
                <a:cs typeface="Arial" pitchFamily="34" charset="0"/>
              </a:rPr>
              <a:t>on the </a:t>
            </a:r>
            <a:r>
              <a:rPr lang="en-US" sz="1400" b="1" kern="0" dirty="0">
                <a:solidFill>
                  <a:srgbClr val="000000"/>
                </a:solidFill>
                <a:latin typeface="Arial" pitchFamily="34" charset="0"/>
                <a:cs typeface="Arial" pitchFamily="34" charset="0"/>
              </a:rPr>
              <a:t>Service Invoice #</a:t>
            </a:r>
            <a:r>
              <a:rPr lang="en-US" sz="1400" kern="0" dirty="0">
                <a:solidFill>
                  <a:srgbClr val="000000"/>
                </a:solidFill>
                <a:latin typeface="Arial" pitchFamily="34" charset="0"/>
                <a:cs typeface="Arial" pitchFamily="34" charset="0"/>
              </a:rPr>
              <a:t> to open up the Service Invoice for review</a:t>
            </a:r>
            <a:endParaRPr lang="en-US" sz="1400" b="1" kern="0" dirty="0">
              <a:solidFill>
                <a:srgbClr val="000000"/>
              </a:solidFill>
              <a:latin typeface="Arial" pitchFamily="34" charset="0"/>
              <a:cs typeface="Arial" pitchFamily="34" charset="0"/>
            </a:endParaRP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mj-lt"/>
              </a:rPr>
              <a:t>Click</a:t>
            </a:r>
            <a:r>
              <a:rPr kumimoji="0" lang="en-US" sz="1400" b="0" i="0" u="none" strike="noStrike" kern="0" cap="none" spc="0" normalizeH="0" baseline="0" noProof="0" dirty="0">
                <a:ln>
                  <a:noFill/>
                </a:ln>
                <a:solidFill>
                  <a:sysClr val="windowText" lastClr="000000"/>
                </a:solidFill>
                <a:effectLst/>
                <a:uLnTx/>
                <a:uFillTx/>
                <a:latin typeface="+mj-lt"/>
              </a:rPr>
              <a:t> the button on the Invoice(s) screen for </a:t>
            </a:r>
            <a:r>
              <a:rPr kumimoji="0" lang="en-US" sz="1400" b="1" i="0" u="none" strike="noStrike" kern="0" cap="none" spc="0" normalizeH="0" baseline="0" noProof="0" dirty="0">
                <a:ln>
                  <a:noFill/>
                </a:ln>
                <a:solidFill>
                  <a:sysClr val="windowText" lastClr="000000"/>
                </a:solidFill>
                <a:effectLst/>
                <a:uLnTx/>
                <a:uFillTx/>
                <a:latin typeface="+mj-lt"/>
              </a:rPr>
              <a:t>Create Line-Item Credit Memo</a:t>
            </a:r>
            <a:r>
              <a:rPr kumimoji="0" lang="en-US" sz="1400" b="0" i="0" u="none" strike="noStrike" kern="0" cap="none" spc="0" normalizeH="0" baseline="0" noProof="0" dirty="0">
                <a:ln>
                  <a:noFill/>
                </a:ln>
                <a:solidFill>
                  <a:sysClr val="windowText" lastClr="000000"/>
                </a:solidFill>
                <a:effectLst/>
                <a:uLnTx/>
                <a:uFillTx/>
                <a:latin typeface="+mj-lt"/>
              </a:rPr>
              <a:t>.</a:t>
            </a:r>
          </a:p>
          <a:p>
            <a:pPr marL="887288" lvl="1" indent="-342900" defTabSz="914400">
              <a:lnSpc>
                <a:spcPts val="1700"/>
              </a:lnSpc>
              <a:spcAft>
                <a:spcPts val="600"/>
              </a:spcAft>
              <a:buClr>
                <a:srgbClr val="F0AB00"/>
              </a:buClr>
              <a:defRPr/>
            </a:pPr>
            <a:r>
              <a:rPr kumimoji="0" lang="en-US" sz="1400" b="1" i="0" u="none" strike="noStrike" kern="0" cap="none" spc="0" normalizeH="0" baseline="0" noProof="0" dirty="0">
                <a:ln>
                  <a:noFill/>
                </a:ln>
                <a:solidFill>
                  <a:sysClr val="windowText" lastClr="000000"/>
                </a:solidFill>
                <a:effectLst/>
                <a:highlight>
                  <a:srgbClr val="FFFF00"/>
                </a:highlight>
                <a:uLnTx/>
                <a:uFillTx/>
                <a:latin typeface="+mj-lt"/>
              </a:rPr>
              <a:t>Do not modify </a:t>
            </a:r>
            <a:r>
              <a:rPr kumimoji="0" lang="en-US" sz="1400" b="0" i="0" u="none" strike="noStrike" kern="0" cap="none" spc="0" normalizeH="0" baseline="0" noProof="0" dirty="0">
                <a:ln>
                  <a:noFill/>
                </a:ln>
                <a:solidFill>
                  <a:sysClr val="windowText" lastClr="000000"/>
                </a:solidFill>
                <a:effectLst/>
                <a:highlight>
                  <a:srgbClr val="FFFF00"/>
                </a:highlight>
                <a:uLnTx/>
                <a:uFillTx/>
                <a:latin typeface="+mj-lt"/>
              </a:rPr>
              <a:t>the lines or the line details. Credit memos against service invoices should be for the entire </a:t>
            </a:r>
            <a:r>
              <a:rPr lang="en-US" sz="1400" kern="0" dirty="0">
                <a:solidFill>
                  <a:sysClr val="windowText" lastClr="000000"/>
                </a:solidFill>
                <a:highlight>
                  <a:srgbClr val="FFFF00"/>
                </a:highlight>
                <a:latin typeface="+mj-lt"/>
              </a:rPr>
              <a:t>original invoice.</a:t>
            </a:r>
            <a:endParaRPr kumimoji="0" lang="en-US" sz="1400" b="0" i="0" u="none" strike="noStrike" kern="0" cap="none" spc="0" normalizeH="0" baseline="0" noProof="0" dirty="0">
              <a:ln>
                <a:noFill/>
              </a:ln>
              <a:solidFill>
                <a:sysClr val="windowText" lastClr="000000"/>
              </a:solidFill>
              <a:effectLst/>
              <a:highlight>
                <a:srgbClr val="FFFF00"/>
              </a:highlight>
              <a:uLnTx/>
              <a:uFillTx/>
              <a:latin typeface="+mj-lt"/>
            </a:endParaRPr>
          </a:p>
          <a:p>
            <a:pPr marL="342900" lvl="0" indent="-342900" defTabSz="914400">
              <a:lnSpc>
                <a:spcPts val="1700"/>
              </a:lnSpc>
              <a:spcAft>
                <a:spcPts val="600"/>
              </a:spcAft>
              <a:buClr>
                <a:srgbClr val="F0AB00"/>
              </a:buClr>
              <a:buSzPct val="100000"/>
              <a:buFontTx/>
              <a:buAutoNum type="arabicPeriod"/>
              <a:defRPr/>
            </a:pPr>
            <a:r>
              <a:rPr lang="en-US" sz="1400" b="1" kern="0" dirty="0">
                <a:solidFill>
                  <a:sysClr val="windowText" lastClr="000000"/>
                </a:solidFill>
                <a:latin typeface="+mj-lt"/>
              </a:rPr>
              <a:t>Make </a:t>
            </a:r>
            <a:r>
              <a:rPr lang="en-US" sz="1400" kern="0" dirty="0">
                <a:solidFill>
                  <a:sysClr val="windowText" lastClr="000000"/>
                </a:solidFill>
                <a:latin typeface="+mj-lt"/>
              </a:rPr>
              <a:t>sure that all required fields are filled in</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mj-lt"/>
              </a:rPr>
              <a:t>Click Next</a:t>
            </a:r>
            <a:r>
              <a:rPr kumimoji="0" lang="en-US" sz="1400" b="0" i="0" u="none" strike="noStrike" kern="0" cap="none" spc="0" normalizeH="0" baseline="0" noProof="0" dirty="0">
                <a:ln>
                  <a:noFill/>
                </a:ln>
                <a:solidFill>
                  <a:sysClr val="windowText" lastClr="000000"/>
                </a:solidFill>
                <a:effectLst/>
                <a:uLnTx/>
                <a:uFillTx/>
                <a:latin typeface="+mj-lt"/>
              </a:rPr>
              <a:t>.</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mj-lt"/>
              </a:rPr>
              <a:t>Review </a:t>
            </a:r>
            <a:r>
              <a:rPr kumimoji="0" lang="en-US" sz="1400" b="0" i="0" u="none" strike="noStrike" kern="0" cap="none" spc="0" normalizeH="0" baseline="0" noProof="0" dirty="0">
                <a:ln>
                  <a:noFill/>
                </a:ln>
                <a:solidFill>
                  <a:sysClr val="windowText" lastClr="000000"/>
                </a:solidFill>
                <a:effectLst/>
                <a:uLnTx/>
                <a:uFillTx/>
                <a:latin typeface="+mj-lt"/>
              </a:rPr>
              <a:t>Credit Memo. </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mj-lt"/>
              </a:rPr>
              <a:t>Click Submit</a:t>
            </a:r>
            <a:r>
              <a:rPr kumimoji="0" lang="en-US" sz="1400" b="0" i="0" u="none" strike="noStrike" kern="0" cap="none" spc="0" normalizeH="0" baseline="0" noProof="0" dirty="0">
                <a:ln>
                  <a:noFill/>
                </a:ln>
                <a:solidFill>
                  <a:sysClr val="windowText" lastClr="000000"/>
                </a:solidFill>
                <a:effectLst/>
                <a:uLnTx/>
                <a:uFillTx/>
                <a:latin typeface="+mj-lt"/>
              </a:rPr>
              <a:t>.</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endParaRPr lang="en-US" sz="1400" kern="0" dirty="0">
              <a:solidFill>
                <a:sysClr val="windowText" lastClr="000000"/>
              </a:solidFill>
              <a:latin typeface="+mj-lt"/>
            </a:endParaRPr>
          </a:p>
          <a:p>
            <a:pPr marR="0" lvl="0" defTabSz="914400" eaLnBrk="1" fontAlgn="auto" latinLnBrk="0" hangingPunct="1">
              <a:lnSpc>
                <a:spcPts val="1700"/>
              </a:lnSpc>
              <a:spcBef>
                <a:spcPts val="0"/>
              </a:spcBef>
              <a:spcAft>
                <a:spcPts val="600"/>
              </a:spcAft>
              <a:buClr>
                <a:srgbClr val="F0AB00"/>
              </a:buClr>
              <a:buSzPct val="100000"/>
              <a:tabLst/>
              <a:defRPr/>
            </a:pP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18" name="Oval 17">
            <a:extLst>
              <a:ext uri="{FF2B5EF4-FFF2-40B4-BE49-F238E27FC236}">
                <a16:creationId xmlns:a16="http://schemas.microsoft.com/office/drawing/2014/main" id="{4443BFBA-971B-455B-8DBC-8350B3748CF4}"/>
              </a:ext>
            </a:extLst>
          </p:cNvPr>
          <p:cNvSpPr/>
          <p:nvPr/>
        </p:nvSpPr>
        <p:spPr bwMode="gray">
          <a:xfrm>
            <a:off x="5504631" y="291091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2</a:t>
            </a:r>
          </a:p>
        </p:txBody>
      </p:sp>
      <p:sp>
        <p:nvSpPr>
          <p:cNvPr id="19" name="Oval 18">
            <a:extLst>
              <a:ext uri="{FF2B5EF4-FFF2-40B4-BE49-F238E27FC236}">
                <a16:creationId xmlns:a16="http://schemas.microsoft.com/office/drawing/2014/main" id="{91E03CDA-2263-4956-97A9-3345CF7E4846}"/>
              </a:ext>
            </a:extLst>
          </p:cNvPr>
          <p:cNvSpPr/>
          <p:nvPr/>
        </p:nvSpPr>
        <p:spPr bwMode="gray">
          <a:xfrm>
            <a:off x="6253191" y="290374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lang="en-US" sz="1200" kern="0" dirty="0">
                <a:solidFill>
                  <a:sysClr val="windowText" lastClr="000000"/>
                </a:solidFill>
                <a:ea typeface="Arial Unicode MS" pitchFamily="34" charset="-128"/>
                <a:cs typeface="Arial Unicode MS" pitchFamily="34" charset="-128"/>
              </a:rPr>
              <a:t>2</a:t>
            </a:r>
            <a:endPar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endParaRPr>
          </a:p>
        </p:txBody>
      </p:sp>
      <p:sp>
        <p:nvSpPr>
          <p:cNvPr id="20" name="Oval 19">
            <a:extLst>
              <a:ext uri="{FF2B5EF4-FFF2-40B4-BE49-F238E27FC236}">
                <a16:creationId xmlns:a16="http://schemas.microsoft.com/office/drawing/2014/main" id="{F8B51777-03D7-4A6B-99C7-41847B646EB5}"/>
              </a:ext>
            </a:extLst>
          </p:cNvPr>
          <p:cNvSpPr/>
          <p:nvPr/>
        </p:nvSpPr>
        <p:spPr bwMode="gray">
          <a:xfrm>
            <a:off x="5541955" y="358440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4</a:t>
            </a:r>
          </a:p>
        </p:txBody>
      </p:sp>
      <p:sp>
        <p:nvSpPr>
          <p:cNvPr id="21" name="Oval 20">
            <a:extLst>
              <a:ext uri="{FF2B5EF4-FFF2-40B4-BE49-F238E27FC236}">
                <a16:creationId xmlns:a16="http://schemas.microsoft.com/office/drawing/2014/main" id="{2B09DAAD-C59B-4DA9-8BDC-EEB70586C501}"/>
              </a:ext>
            </a:extLst>
          </p:cNvPr>
          <p:cNvSpPr/>
          <p:nvPr/>
        </p:nvSpPr>
        <p:spPr bwMode="gray">
          <a:xfrm>
            <a:off x="8904226" y="6255825"/>
            <a:ext cx="220267" cy="201930"/>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5</a:t>
            </a:r>
          </a:p>
        </p:txBody>
      </p:sp>
      <p:sp>
        <p:nvSpPr>
          <p:cNvPr id="22" name="Oval 21">
            <a:extLst>
              <a:ext uri="{FF2B5EF4-FFF2-40B4-BE49-F238E27FC236}">
                <a16:creationId xmlns:a16="http://schemas.microsoft.com/office/drawing/2014/main" id="{EBDFD6A6-5156-488B-B46D-31B330F78E29}"/>
              </a:ext>
            </a:extLst>
          </p:cNvPr>
          <p:cNvSpPr/>
          <p:nvPr/>
        </p:nvSpPr>
        <p:spPr bwMode="gray">
          <a:xfrm>
            <a:off x="9831206" y="524092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6</a:t>
            </a:r>
          </a:p>
        </p:txBody>
      </p:sp>
      <p:sp>
        <p:nvSpPr>
          <p:cNvPr id="23" name="Oval 22">
            <a:extLst>
              <a:ext uri="{FF2B5EF4-FFF2-40B4-BE49-F238E27FC236}">
                <a16:creationId xmlns:a16="http://schemas.microsoft.com/office/drawing/2014/main" id="{C83B3231-F07B-48F2-A0EB-5768961C5B96}"/>
              </a:ext>
            </a:extLst>
          </p:cNvPr>
          <p:cNvSpPr/>
          <p:nvPr/>
        </p:nvSpPr>
        <p:spPr bwMode="gray">
          <a:xfrm>
            <a:off x="9902962" y="600617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7</a:t>
            </a:r>
          </a:p>
        </p:txBody>
      </p:sp>
      <p:sp>
        <p:nvSpPr>
          <p:cNvPr id="24" name="object 31">
            <a:hlinkClick r:id="" action="ppaction://noaction"/>
            <a:extLst>
              <a:ext uri="{FF2B5EF4-FFF2-40B4-BE49-F238E27FC236}">
                <a16:creationId xmlns:a16="http://schemas.microsoft.com/office/drawing/2014/main" id="{12454F6A-CB11-49C1-95FB-5DF1D1D35F1E}"/>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5" name="object 29">
            <a:hlinkClick r:id="" action="ppaction://noaction"/>
            <a:extLst>
              <a:ext uri="{FF2B5EF4-FFF2-40B4-BE49-F238E27FC236}">
                <a16:creationId xmlns:a16="http://schemas.microsoft.com/office/drawing/2014/main" id="{A40B3B1A-A959-4B1F-8EC4-D1F1A2F1445B}"/>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45844BF4-F1FE-4321-AF88-6CBD9A8AAFA7}"/>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7" name="object 48">
            <a:extLst>
              <a:ext uri="{FF2B5EF4-FFF2-40B4-BE49-F238E27FC236}">
                <a16:creationId xmlns:a16="http://schemas.microsoft.com/office/drawing/2014/main" id="{8CC880A7-52DB-4E85-960E-FCC6C6FEC13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8" name="object 31">
            <a:hlinkClick r:id="" action="ppaction://noaction"/>
            <a:extLst>
              <a:ext uri="{FF2B5EF4-FFF2-40B4-BE49-F238E27FC236}">
                <a16:creationId xmlns:a16="http://schemas.microsoft.com/office/drawing/2014/main" id="{8CF40877-5503-4BF4-B048-1E2B1F5B76B8}"/>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9" name="object 31">
            <a:hlinkClick r:id="" action="ppaction://noaction"/>
            <a:extLst>
              <a:ext uri="{FF2B5EF4-FFF2-40B4-BE49-F238E27FC236}">
                <a16:creationId xmlns:a16="http://schemas.microsoft.com/office/drawing/2014/main" id="{98421C42-299D-48EF-8A9C-236925B8CF9A}"/>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0" name="object 31">
            <a:hlinkClick r:id="" action="ppaction://noaction"/>
            <a:extLst>
              <a:ext uri="{FF2B5EF4-FFF2-40B4-BE49-F238E27FC236}">
                <a16:creationId xmlns:a16="http://schemas.microsoft.com/office/drawing/2014/main" id="{7F3189DB-EE62-476B-900B-0300E9723BD3}"/>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31" name="object 31">
            <a:hlinkClick r:id="" action="ppaction://noaction"/>
            <a:extLst>
              <a:ext uri="{FF2B5EF4-FFF2-40B4-BE49-F238E27FC236}">
                <a16:creationId xmlns:a16="http://schemas.microsoft.com/office/drawing/2014/main" id="{FB9B4700-AF9F-45AC-87B4-03F32D982E7C}"/>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 name="Picture 1">
            <a:extLst>
              <a:ext uri="{FF2B5EF4-FFF2-40B4-BE49-F238E27FC236}">
                <a16:creationId xmlns:a16="http://schemas.microsoft.com/office/drawing/2014/main" id="{2228C063-75D8-4ADF-BF21-6AEE1C6D50F7}"/>
              </a:ext>
            </a:extLst>
          </p:cNvPr>
          <p:cNvPicPr>
            <a:picLocks noChangeAspect="1"/>
          </p:cNvPicPr>
          <p:nvPr/>
        </p:nvPicPr>
        <p:blipFill>
          <a:blip r:embed="rId6"/>
          <a:stretch>
            <a:fillRect/>
          </a:stretch>
        </p:blipFill>
        <p:spPr>
          <a:xfrm>
            <a:off x="5508624" y="1362939"/>
            <a:ext cx="5623444" cy="812351"/>
          </a:xfrm>
          <a:prstGeom prst="rect">
            <a:avLst/>
          </a:prstGeom>
        </p:spPr>
      </p:pic>
      <p:pic>
        <p:nvPicPr>
          <p:cNvPr id="9" name="Picture 8">
            <a:extLst>
              <a:ext uri="{FF2B5EF4-FFF2-40B4-BE49-F238E27FC236}">
                <a16:creationId xmlns:a16="http://schemas.microsoft.com/office/drawing/2014/main" id="{1E3B777F-EB4B-4A29-A383-4D6709FDA44C}"/>
              </a:ext>
            </a:extLst>
          </p:cNvPr>
          <p:cNvPicPr>
            <a:picLocks noChangeAspect="1"/>
          </p:cNvPicPr>
          <p:nvPr/>
        </p:nvPicPr>
        <p:blipFill>
          <a:blip r:embed="rId7"/>
          <a:stretch>
            <a:fillRect/>
          </a:stretch>
        </p:blipFill>
        <p:spPr>
          <a:xfrm>
            <a:off x="5645476" y="4837468"/>
            <a:ext cx="3228188" cy="833209"/>
          </a:xfrm>
          <a:prstGeom prst="rect">
            <a:avLst/>
          </a:prstGeom>
        </p:spPr>
      </p:pic>
      <p:pic>
        <p:nvPicPr>
          <p:cNvPr id="10" name="Picture 9">
            <a:extLst>
              <a:ext uri="{FF2B5EF4-FFF2-40B4-BE49-F238E27FC236}">
                <a16:creationId xmlns:a16="http://schemas.microsoft.com/office/drawing/2014/main" id="{A37B2945-7B05-4857-A083-9259C436791F}"/>
              </a:ext>
            </a:extLst>
          </p:cNvPr>
          <p:cNvPicPr>
            <a:picLocks noChangeAspect="1"/>
          </p:cNvPicPr>
          <p:nvPr/>
        </p:nvPicPr>
        <p:blipFill>
          <a:blip r:embed="rId8"/>
          <a:stretch>
            <a:fillRect/>
          </a:stretch>
        </p:blipFill>
        <p:spPr>
          <a:xfrm>
            <a:off x="5654808" y="5670677"/>
            <a:ext cx="3228188" cy="807047"/>
          </a:xfrm>
          <a:prstGeom prst="rect">
            <a:avLst/>
          </a:prstGeom>
        </p:spPr>
      </p:pic>
      <p:sp>
        <p:nvSpPr>
          <p:cNvPr id="32" name="Rectangle 31">
            <a:extLst>
              <a:ext uri="{FF2B5EF4-FFF2-40B4-BE49-F238E27FC236}">
                <a16:creationId xmlns:a16="http://schemas.microsoft.com/office/drawing/2014/main" id="{A64A8A2E-4F07-4017-B5D7-28B796FE2FE5}"/>
              </a:ext>
            </a:extLst>
          </p:cNvPr>
          <p:cNvSpPr/>
          <p:nvPr/>
        </p:nvSpPr>
        <p:spPr>
          <a:xfrm>
            <a:off x="495535" y="5724872"/>
            <a:ext cx="4711461" cy="307777"/>
          </a:xfrm>
          <a:prstGeom prst="rect">
            <a:avLst/>
          </a:prstGeom>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defTabSz="914126">
              <a:spcBef>
                <a:spcPts val="600"/>
              </a:spcBef>
              <a:buClr>
                <a:srgbClr val="F0AB00"/>
              </a:buClr>
              <a:buSzPct val="120000"/>
              <a:defRPr/>
            </a:pPr>
            <a:endParaRPr lang="en-US" sz="1400" kern="0" dirty="0">
              <a:solidFill>
                <a:sysClr val="windowText" lastClr="000000"/>
              </a:solidFill>
            </a:endParaRPr>
          </a:p>
        </p:txBody>
      </p:sp>
      <p:sp>
        <p:nvSpPr>
          <p:cNvPr id="33" name="Oval 32">
            <a:extLst>
              <a:ext uri="{FF2B5EF4-FFF2-40B4-BE49-F238E27FC236}">
                <a16:creationId xmlns:a16="http://schemas.microsoft.com/office/drawing/2014/main" id="{DA9EE942-5505-4A80-9F35-B16BB0A44717}"/>
              </a:ext>
            </a:extLst>
          </p:cNvPr>
          <p:cNvSpPr/>
          <p:nvPr/>
        </p:nvSpPr>
        <p:spPr bwMode="gray">
          <a:xfrm>
            <a:off x="7498788" y="1760930"/>
            <a:ext cx="220267" cy="201930"/>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lang="en-US" sz="1200" kern="0" dirty="0">
                <a:solidFill>
                  <a:sysClr val="windowText" lastClr="000000"/>
                </a:solidFill>
                <a:ea typeface="Arial Unicode MS" pitchFamily="34" charset="-128"/>
                <a:cs typeface="Arial Unicode MS" pitchFamily="34" charset="-128"/>
              </a:rPr>
              <a:t>1</a:t>
            </a:r>
            <a:endPar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53C79813-4A22-4726-9F55-D656DCEC2C8C}"/>
              </a:ext>
            </a:extLst>
          </p:cNvPr>
          <p:cNvPicPr>
            <a:picLocks noChangeAspect="1"/>
          </p:cNvPicPr>
          <p:nvPr/>
        </p:nvPicPr>
        <p:blipFill>
          <a:blip r:embed="rId9"/>
          <a:stretch>
            <a:fillRect/>
          </a:stretch>
        </p:blipFill>
        <p:spPr>
          <a:xfrm>
            <a:off x="8852531" y="3597131"/>
            <a:ext cx="2397884" cy="1067047"/>
          </a:xfrm>
          <a:prstGeom prst="rect">
            <a:avLst/>
          </a:prstGeom>
        </p:spPr>
      </p:pic>
      <p:sp>
        <p:nvSpPr>
          <p:cNvPr id="34" name="Oval 33">
            <a:extLst>
              <a:ext uri="{FF2B5EF4-FFF2-40B4-BE49-F238E27FC236}">
                <a16:creationId xmlns:a16="http://schemas.microsoft.com/office/drawing/2014/main" id="{D79A1E6B-D36E-4895-8C0C-C4973E0EDBDC}"/>
              </a:ext>
            </a:extLst>
          </p:cNvPr>
          <p:cNvSpPr/>
          <p:nvPr/>
        </p:nvSpPr>
        <p:spPr bwMode="gray">
          <a:xfrm>
            <a:off x="5527286" y="327458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3</a:t>
            </a:r>
          </a:p>
        </p:txBody>
      </p:sp>
      <p:cxnSp>
        <p:nvCxnSpPr>
          <p:cNvPr id="35" name="Straight Arrow Connector 34">
            <a:extLst>
              <a:ext uri="{FF2B5EF4-FFF2-40B4-BE49-F238E27FC236}">
                <a16:creationId xmlns:a16="http://schemas.microsoft.com/office/drawing/2014/main" id="{5085DD1D-E267-4B94-B4AF-AAEF211510BD}"/>
              </a:ext>
            </a:extLst>
          </p:cNvPr>
          <p:cNvCxnSpPr>
            <a:cxnSpLocks/>
          </p:cNvCxnSpPr>
          <p:nvPr/>
        </p:nvCxnSpPr>
        <p:spPr>
          <a:xfrm>
            <a:off x="6396314" y="3141956"/>
            <a:ext cx="2191039" cy="442445"/>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0A27B4B4-767E-4251-B6AD-93EB7CE05DD0}"/>
              </a:ext>
            </a:extLst>
          </p:cNvPr>
          <p:cNvSpPr/>
          <p:nvPr/>
        </p:nvSpPr>
        <p:spPr bwMode="gray">
          <a:xfrm>
            <a:off x="8709453" y="346619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3</a:t>
            </a:r>
          </a:p>
        </p:txBody>
      </p:sp>
      <p:pic>
        <p:nvPicPr>
          <p:cNvPr id="7" name="Picture 6">
            <a:extLst>
              <a:ext uri="{FF2B5EF4-FFF2-40B4-BE49-F238E27FC236}">
                <a16:creationId xmlns:a16="http://schemas.microsoft.com/office/drawing/2014/main" id="{02933523-132D-2174-5212-941528C99AA0}"/>
              </a:ext>
            </a:extLst>
          </p:cNvPr>
          <p:cNvPicPr>
            <a:picLocks noChangeAspect="1"/>
          </p:cNvPicPr>
          <p:nvPr/>
        </p:nvPicPr>
        <p:blipFill>
          <a:blip r:embed="rId10"/>
          <a:stretch>
            <a:fillRect/>
          </a:stretch>
        </p:blipFill>
        <p:spPr>
          <a:xfrm>
            <a:off x="5508322" y="1370495"/>
            <a:ext cx="2812024" cy="355405"/>
          </a:xfrm>
          <a:prstGeom prst="rect">
            <a:avLst/>
          </a:prstGeom>
        </p:spPr>
      </p:pic>
      <p:pic>
        <p:nvPicPr>
          <p:cNvPr id="4" name="Picture 3">
            <a:extLst>
              <a:ext uri="{FF2B5EF4-FFF2-40B4-BE49-F238E27FC236}">
                <a16:creationId xmlns:a16="http://schemas.microsoft.com/office/drawing/2014/main" id="{12AAE2D1-4BDC-12EC-11E6-73CF40708207}"/>
              </a:ext>
            </a:extLst>
          </p:cNvPr>
          <p:cNvPicPr>
            <a:picLocks noChangeAspect="1"/>
          </p:cNvPicPr>
          <p:nvPr/>
        </p:nvPicPr>
        <p:blipFill>
          <a:blip r:embed="rId11"/>
          <a:stretch>
            <a:fillRect/>
          </a:stretch>
        </p:blipFill>
        <p:spPr>
          <a:xfrm>
            <a:off x="277857" y="6535889"/>
            <a:ext cx="3974937" cy="274344"/>
          </a:xfrm>
          <a:prstGeom prst="rect">
            <a:avLst/>
          </a:prstGeom>
        </p:spPr>
      </p:pic>
    </p:spTree>
    <p:extLst>
      <p:ext uri="{BB962C8B-B14F-4D97-AF65-F5344CB8AC3E}">
        <p14:creationId xmlns:p14="http://schemas.microsoft.com/office/powerpoint/2010/main" val="18193939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677237"/>
          </a:xfrm>
        </p:spPr>
        <p:txBody>
          <a:bodyPr/>
          <a:lstStyle/>
          <a:p>
            <a:r>
              <a:rPr lang="en-US" dirty="0"/>
              <a:t>Create a Credit Memo</a:t>
            </a:r>
            <a:br>
              <a:rPr lang="en-US" dirty="0"/>
            </a:br>
            <a:r>
              <a:rPr lang="en-US" sz="2000" b="0" dirty="0"/>
              <a:t>Line Level Detail</a:t>
            </a:r>
            <a:endParaRPr lang="en-US" dirty="0"/>
          </a:p>
        </p:txBody>
      </p:sp>
      <p:sp>
        <p:nvSpPr>
          <p:cNvPr id="11" name="TextBox 10">
            <a:extLst>
              <a:ext uri="{FF2B5EF4-FFF2-40B4-BE49-F238E27FC236}">
                <a16:creationId xmlns:a16="http://schemas.microsoft.com/office/drawing/2014/main" id="{4CC68B4F-870D-4C88-B205-67563634D9CC}"/>
              </a:ext>
            </a:extLst>
          </p:cNvPr>
          <p:cNvSpPr txBox="1"/>
          <p:nvPr/>
        </p:nvSpPr>
        <p:spPr>
          <a:xfrm>
            <a:off x="502897" y="1363129"/>
            <a:ext cx="4596129" cy="4287407"/>
          </a:xfrm>
          <a:prstGeom prst="rect">
            <a:avLst/>
          </a:prstGeom>
          <a:noFill/>
        </p:spPr>
        <p:txBody>
          <a:bodyPr wrap="square" lIns="0" tIns="0" rIns="0" bIns="0" rtlCol="0">
            <a:noAutofit/>
          </a:bodyPr>
          <a:lstStyle/>
          <a:p>
            <a:pPr marL="0" marR="0" lvl="0" indent="0" defTabSz="914400" eaLnBrk="1" fontAlgn="auto" latinLnBrk="0" hangingPunct="1">
              <a:lnSpc>
                <a:spcPts val="1700"/>
              </a:lnSpc>
              <a:spcBef>
                <a:spcPts val="0"/>
              </a:spcBef>
              <a:spcAft>
                <a:spcPts val="600"/>
              </a:spcAft>
              <a:buClr>
                <a:srgbClr val="F0AB00"/>
              </a:buClr>
              <a:buSzPct val="120000"/>
              <a:buFontTx/>
              <a:buNone/>
              <a:tabLst/>
              <a:defRPr/>
            </a:pPr>
            <a:r>
              <a:rPr kumimoji="0" lang="en-US" sz="1400" b="0" i="0" u="none" strike="noStrike" kern="0" cap="none" spc="0" normalizeH="0" baseline="0" noProof="0" dirty="0">
                <a:ln>
                  <a:noFill/>
                </a:ln>
                <a:solidFill>
                  <a:sysClr val="windowText" lastClr="000000"/>
                </a:solidFill>
                <a:effectLst/>
                <a:uLnTx/>
                <a:uFillTx/>
                <a:latin typeface="+mj-lt"/>
              </a:rPr>
              <a:t>To create a line level credit memo against an invoice: </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mj-lt"/>
              </a:rPr>
              <a:t>Select</a:t>
            </a:r>
            <a:r>
              <a:rPr kumimoji="0" lang="en-US" sz="1400" b="0" i="0" u="none" strike="noStrike" kern="0" cap="none" spc="0" normalizeH="0" baseline="0" noProof="0" dirty="0">
                <a:ln>
                  <a:noFill/>
                </a:ln>
                <a:solidFill>
                  <a:sysClr val="windowText" lastClr="000000"/>
                </a:solidFill>
                <a:effectLst/>
                <a:uLnTx/>
                <a:uFillTx/>
                <a:latin typeface="+mj-lt"/>
              </a:rPr>
              <a:t> the </a:t>
            </a:r>
            <a:r>
              <a:rPr kumimoji="0" lang="en-US" sz="1400" b="1" i="0" u="none" strike="noStrike" kern="0" cap="none" spc="0" normalizeH="0" baseline="0" noProof="0" dirty="0">
                <a:ln>
                  <a:noFill/>
                </a:ln>
                <a:solidFill>
                  <a:sysClr val="windowText" lastClr="000000"/>
                </a:solidFill>
                <a:effectLst/>
                <a:uLnTx/>
                <a:uFillTx/>
                <a:latin typeface="+mj-lt"/>
              </a:rPr>
              <a:t>Outbox</a:t>
            </a:r>
            <a:r>
              <a:rPr kumimoji="0" lang="en-US" sz="1400" b="0" i="0" u="none" strike="noStrike" kern="0" cap="none" spc="0" normalizeH="0" baseline="0" noProof="0" dirty="0">
                <a:ln>
                  <a:noFill/>
                </a:ln>
                <a:solidFill>
                  <a:sysClr val="windowText" lastClr="000000"/>
                </a:solidFill>
                <a:effectLst/>
                <a:uLnTx/>
                <a:uFillTx/>
                <a:latin typeface="+mj-lt"/>
              </a:rPr>
              <a:t> tab.</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mj-lt"/>
              </a:rPr>
              <a:t>Select</a:t>
            </a:r>
            <a:r>
              <a:rPr kumimoji="0" lang="en-US" sz="1400" b="0" i="0" u="none" strike="noStrike" kern="0" cap="none" spc="0" normalizeH="0" baseline="0" noProof="0" dirty="0">
                <a:ln>
                  <a:noFill/>
                </a:ln>
                <a:solidFill>
                  <a:sysClr val="windowText" lastClr="000000"/>
                </a:solidFill>
                <a:effectLst/>
                <a:uLnTx/>
                <a:uFillTx/>
                <a:latin typeface="+mj-lt"/>
              </a:rPr>
              <a:t> your previously created invoice.</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mj-lt"/>
              </a:rPr>
              <a:t>Click</a:t>
            </a:r>
            <a:r>
              <a:rPr kumimoji="0" lang="en-US" sz="1400" b="0" i="0" u="none" strike="noStrike" kern="0" cap="none" spc="0" normalizeH="0" baseline="0" noProof="0" dirty="0">
                <a:ln>
                  <a:noFill/>
                </a:ln>
                <a:solidFill>
                  <a:sysClr val="windowText" lastClr="000000"/>
                </a:solidFill>
                <a:effectLst/>
                <a:uLnTx/>
                <a:uFillTx/>
                <a:latin typeface="+mj-lt"/>
              </a:rPr>
              <a:t> the button on the Invoice screen for </a:t>
            </a:r>
            <a:r>
              <a:rPr kumimoji="0" lang="en-US" sz="1400" b="1" i="0" u="none" strike="noStrike" kern="0" cap="none" spc="0" normalizeH="0" baseline="0" noProof="0" dirty="0">
                <a:ln>
                  <a:noFill/>
                </a:ln>
                <a:solidFill>
                  <a:sysClr val="windowText" lastClr="000000"/>
                </a:solidFill>
                <a:effectLst/>
                <a:uLnTx/>
                <a:uFillTx/>
                <a:latin typeface="+mj-lt"/>
              </a:rPr>
              <a:t>Create Line-Item Credit Memo</a:t>
            </a:r>
            <a:r>
              <a:rPr kumimoji="0" lang="en-US" sz="1400" b="0" i="0" u="none" strike="noStrike" kern="0" cap="none" spc="0" normalizeH="0" baseline="0" noProof="0" dirty="0">
                <a:ln>
                  <a:noFill/>
                </a:ln>
                <a:solidFill>
                  <a:sysClr val="windowText" lastClr="000000"/>
                </a:solidFill>
                <a:effectLst/>
                <a:uLnTx/>
                <a:uFillTx/>
                <a:latin typeface="+mj-lt"/>
              </a:rPr>
              <a:t>.</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mj-lt"/>
              </a:rPr>
              <a:t>Complete </a:t>
            </a:r>
            <a:r>
              <a:rPr kumimoji="0" lang="en-US" sz="1400" b="0" i="0" u="none" strike="noStrike" kern="0" cap="none" spc="0" normalizeH="0" baseline="0" noProof="0" dirty="0">
                <a:ln>
                  <a:noFill/>
                </a:ln>
                <a:solidFill>
                  <a:sysClr val="windowText" lastClr="000000"/>
                </a:solidFill>
                <a:effectLst/>
                <a:uLnTx/>
                <a:uFillTx/>
                <a:latin typeface="+mj-lt"/>
              </a:rPr>
              <a:t>information in the form of Credit Memo (the amount and taxes will automatically be negative). Make sure that all required fields marked with asterisks (*) are filled in. </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mj-lt"/>
              </a:rPr>
              <a:t>Click Next</a:t>
            </a:r>
            <a:r>
              <a:rPr kumimoji="0" lang="en-US" sz="1400" b="0" i="0" u="none" strike="noStrike" kern="0" cap="none" spc="0" normalizeH="0" baseline="0" noProof="0" dirty="0">
                <a:ln>
                  <a:noFill/>
                </a:ln>
                <a:solidFill>
                  <a:sysClr val="windowText" lastClr="000000"/>
                </a:solidFill>
                <a:effectLst/>
                <a:uLnTx/>
                <a:uFillTx/>
                <a:latin typeface="+mj-lt"/>
              </a:rPr>
              <a:t>.</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mj-lt"/>
              </a:rPr>
              <a:t>Review </a:t>
            </a:r>
            <a:r>
              <a:rPr kumimoji="0" lang="en-US" sz="1400" b="0" i="0" u="none" strike="noStrike" kern="0" cap="none" spc="0" normalizeH="0" baseline="0" noProof="0" dirty="0">
                <a:ln>
                  <a:noFill/>
                </a:ln>
                <a:solidFill>
                  <a:sysClr val="windowText" lastClr="000000"/>
                </a:solidFill>
                <a:effectLst/>
                <a:uLnTx/>
                <a:uFillTx/>
                <a:latin typeface="+mj-lt"/>
              </a:rPr>
              <a:t>Credit Memo. </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mj-lt"/>
              </a:rPr>
              <a:t>Click Submit</a:t>
            </a:r>
            <a:r>
              <a:rPr kumimoji="0" lang="en-US" sz="1400" b="0" i="0" u="none" strike="noStrike" kern="0" cap="none" spc="0" normalizeH="0" baseline="0" noProof="0" dirty="0">
                <a:ln>
                  <a:noFill/>
                </a:ln>
                <a:solidFill>
                  <a:sysClr val="windowText" lastClr="000000"/>
                </a:solidFill>
                <a:effectLst/>
                <a:uLnTx/>
                <a:uFillTx/>
                <a:latin typeface="+mj-lt"/>
              </a:rPr>
              <a:t>.</a:t>
            </a:r>
          </a:p>
        </p:txBody>
      </p:sp>
      <p:pic>
        <p:nvPicPr>
          <p:cNvPr id="13" name="Picture 12">
            <a:extLst>
              <a:ext uri="{FF2B5EF4-FFF2-40B4-BE49-F238E27FC236}">
                <a16:creationId xmlns:a16="http://schemas.microsoft.com/office/drawing/2014/main" id="{2C2D0BD3-277E-43AF-AD3B-8C2F277DD159}"/>
              </a:ext>
            </a:extLst>
          </p:cNvPr>
          <p:cNvPicPr>
            <a:picLocks noChangeAspect="1"/>
          </p:cNvPicPr>
          <p:nvPr/>
        </p:nvPicPr>
        <p:blipFill>
          <a:blip r:embed="rId2"/>
          <a:stretch>
            <a:fillRect/>
          </a:stretch>
        </p:blipFill>
        <p:spPr>
          <a:xfrm>
            <a:off x="5508624" y="1363129"/>
            <a:ext cx="5623444" cy="2501110"/>
          </a:xfrm>
          <a:prstGeom prst="rect">
            <a:avLst/>
          </a:prstGeom>
          <a:ln w="6350">
            <a:solidFill>
              <a:schemeClr val="tx1"/>
            </a:solidFill>
          </a:ln>
        </p:spPr>
      </p:pic>
      <p:pic>
        <p:nvPicPr>
          <p:cNvPr id="15" name="Picture 14">
            <a:extLst>
              <a:ext uri="{FF2B5EF4-FFF2-40B4-BE49-F238E27FC236}">
                <a16:creationId xmlns:a16="http://schemas.microsoft.com/office/drawing/2014/main" id="{1A547F26-E090-45F1-81EC-E9499593242B}"/>
              </a:ext>
            </a:extLst>
          </p:cNvPr>
          <p:cNvPicPr>
            <a:picLocks noChangeAspect="1"/>
          </p:cNvPicPr>
          <p:nvPr/>
        </p:nvPicPr>
        <p:blipFill>
          <a:blip r:embed="rId3"/>
          <a:stretch>
            <a:fillRect/>
          </a:stretch>
        </p:blipFill>
        <p:spPr>
          <a:xfrm>
            <a:off x="5508623" y="3993284"/>
            <a:ext cx="4007760" cy="2109752"/>
          </a:xfrm>
          <a:prstGeom prst="rect">
            <a:avLst/>
          </a:prstGeom>
          <a:ln w="6350">
            <a:solidFill>
              <a:schemeClr val="tx1"/>
            </a:solidFill>
          </a:ln>
        </p:spPr>
      </p:pic>
      <p:pic>
        <p:nvPicPr>
          <p:cNvPr id="16" name="Picture 15">
            <a:extLst>
              <a:ext uri="{FF2B5EF4-FFF2-40B4-BE49-F238E27FC236}">
                <a16:creationId xmlns:a16="http://schemas.microsoft.com/office/drawing/2014/main" id="{07A64071-AA61-4766-B440-DBC2E5D248DB}"/>
              </a:ext>
            </a:extLst>
          </p:cNvPr>
          <p:cNvPicPr>
            <a:picLocks noChangeAspect="1"/>
          </p:cNvPicPr>
          <p:nvPr/>
        </p:nvPicPr>
        <p:blipFill>
          <a:blip r:embed="rId4"/>
          <a:stretch>
            <a:fillRect/>
          </a:stretch>
        </p:blipFill>
        <p:spPr>
          <a:xfrm>
            <a:off x="9550584" y="4974776"/>
            <a:ext cx="1605951" cy="1128260"/>
          </a:xfrm>
          <a:prstGeom prst="rect">
            <a:avLst/>
          </a:prstGeom>
          <a:ln w="6350">
            <a:solidFill>
              <a:schemeClr val="tx1"/>
            </a:solidFill>
          </a:ln>
        </p:spPr>
      </p:pic>
      <p:sp>
        <p:nvSpPr>
          <p:cNvPr id="18" name="Oval 17">
            <a:extLst>
              <a:ext uri="{FF2B5EF4-FFF2-40B4-BE49-F238E27FC236}">
                <a16:creationId xmlns:a16="http://schemas.microsoft.com/office/drawing/2014/main" id="{4443BFBA-971B-455B-8DBC-8350B3748CF4}"/>
              </a:ext>
            </a:extLst>
          </p:cNvPr>
          <p:cNvSpPr/>
          <p:nvPr/>
        </p:nvSpPr>
        <p:spPr bwMode="gray">
          <a:xfrm>
            <a:off x="5773798" y="313200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2</a:t>
            </a:r>
          </a:p>
        </p:txBody>
      </p:sp>
      <p:sp>
        <p:nvSpPr>
          <p:cNvPr id="19" name="Oval 18">
            <a:extLst>
              <a:ext uri="{FF2B5EF4-FFF2-40B4-BE49-F238E27FC236}">
                <a16:creationId xmlns:a16="http://schemas.microsoft.com/office/drawing/2014/main" id="{91E03CDA-2263-4956-97A9-3345CF7E4846}"/>
              </a:ext>
            </a:extLst>
          </p:cNvPr>
          <p:cNvSpPr/>
          <p:nvPr/>
        </p:nvSpPr>
        <p:spPr bwMode="gray">
          <a:xfrm>
            <a:off x="5773797" y="376658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3</a:t>
            </a:r>
          </a:p>
        </p:txBody>
      </p:sp>
      <p:sp>
        <p:nvSpPr>
          <p:cNvPr id="20" name="Oval 19">
            <a:extLst>
              <a:ext uri="{FF2B5EF4-FFF2-40B4-BE49-F238E27FC236}">
                <a16:creationId xmlns:a16="http://schemas.microsoft.com/office/drawing/2014/main" id="{F8B51777-03D7-4A6B-99C7-41847B646EB5}"/>
              </a:ext>
            </a:extLst>
          </p:cNvPr>
          <p:cNvSpPr/>
          <p:nvPr/>
        </p:nvSpPr>
        <p:spPr bwMode="gray">
          <a:xfrm>
            <a:off x="6206537" y="409089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4</a:t>
            </a:r>
          </a:p>
        </p:txBody>
      </p:sp>
      <p:sp>
        <p:nvSpPr>
          <p:cNvPr id="21" name="Oval 20">
            <a:extLst>
              <a:ext uri="{FF2B5EF4-FFF2-40B4-BE49-F238E27FC236}">
                <a16:creationId xmlns:a16="http://schemas.microsoft.com/office/drawing/2014/main" id="{2B09DAAD-C59B-4DA9-8BDC-EEB70586C501}"/>
              </a:ext>
            </a:extLst>
          </p:cNvPr>
          <p:cNvSpPr/>
          <p:nvPr/>
        </p:nvSpPr>
        <p:spPr bwMode="gray">
          <a:xfrm>
            <a:off x="9094029" y="574155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5</a:t>
            </a:r>
          </a:p>
        </p:txBody>
      </p:sp>
      <p:sp>
        <p:nvSpPr>
          <p:cNvPr id="22" name="Oval 21">
            <a:extLst>
              <a:ext uri="{FF2B5EF4-FFF2-40B4-BE49-F238E27FC236}">
                <a16:creationId xmlns:a16="http://schemas.microsoft.com/office/drawing/2014/main" id="{EBDFD6A6-5156-488B-B46D-31B330F78E29}"/>
              </a:ext>
            </a:extLst>
          </p:cNvPr>
          <p:cNvSpPr/>
          <p:nvPr/>
        </p:nvSpPr>
        <p:spPr bwMode="gray">
          <a:xfrm>
            <a:off x="9585787" y="505423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6</a:t>
            </a:r>
          </a:p>
        </p:txBody>
      </p:sp>
      <p:sp>
        <p:nvSpPr>
          <p:cNvPr id="23" name="Oval 22">
            <a:extLst>
              <a:ext uri="{FF2B5EF4-FFF2-40B4-BE49-F238E27FC236}">
                <a16:creationId xmlns:a16="http://schemas.microsoft.com/office/drawing/2014/main" id="{C83B3231-F07B-48F2-A0EB-5768961C5B96}"/>
              </a:ext>
            </a:extLst>
          </p:cNvPr>
          <p:cNvSpPr/>
          <p:nvPr/>
        </p:nvSpPr>
        <p:spPr bwMode="gray">
          <a:xfrm>
            <a:off x="10336019" y="607702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7</a:t>
            </a:r>
          </a:p>
        </p:txBody>
      </p:sp>
      <p:sp>
        <p:nvSpPr>
          <p:cNvPr id="24" name="object 31">
            <a:hlinkClick r:id="rId5" action="ppaction://hlinksldjump"/>
            <a:extLst>
              <a:ext uri="{FF2B5EF4-FFF2-40B4-BE49-F238E27FC236}">
                <a16:creationId xmlns:a16="http://schemas.microsoft.com/office/drawing/2014/main" id="{12454F6A-CB11-49C1-95FB-5DF1D1D35F1E}"/>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5" name="object 29">
            <a:hlinkClick r:id="rId6" action="ppaction://hlinksldjump"/>
            <a:extLst>
              <a:ext uri="{FF2B5EF4-FFF2-40B4-BE49-F238E27FC236}">
                <a16:creationId xmlns:a16="http://schemas.microsoft.com/office/drawing/2014/main" id="{A40B3B1A-A959-4B1F-8EC4-D1F1A2F1445B}"/>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6" name="object 31">
            <a:hlinkClick r:id="rId7" action="ppaction://hlinksldjump"/>
            <a:extLst>
              <a:ext uri="{FF2B5EF4-FFF2-40B4-BE49-F238E27FC236}">
                <a16:creationId xmlns:a16="http://schemas.microsoft.com/office/drawing/2014/main" id="{45844BF4-F1FE-4321-AF88-6CBD9A8AAFA7}"/>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7" name="object 48">
            <a:extLst>
              <a:ext uri="{FF2B5EF4-FFF2-40B4-BE49-F238E27FC236}">
                <a16:creationId xmlns:a16="http://schemas.microsoft.com/office/drawing/2014/main" id="{8CC880A7-52DB-4E85-960E-FCC6C6FEC13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8" name="object 31">
            <a:hlinkClick r:id="rId8" action="ppaction://hlinksldjump"/>
            <a:extLst>
              <a:ext uri="{FF2B5EF4-FFF2-40B4-BE49-F238E27FC236}">
                <a16:creationId xmlns:a16="http://schemas.microsoft.com/office/drawing/2014/main" id="{8CF40877-5503-4BF4-B048-1E2B1F5B76B8}"/>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9" name="object 31">
            <a:hlinkClick r:id="rId9" action="ppaction://hlinksldjump"/>
            <a:extLst>
              <a:ext uri="{FF2B5EF4-FFF2-40B4-BE49-F238E27FC236}">
                <a16:creationId xmlns:a16="http://schemas.microsoft.com/office/drawing/2014/main" id="{98421C42-299D-48EF-8A9C-236925B8CF9A}"/>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0" name="object 31">
            <a:hlinkClick r:id="rId9" action="ppaction://hlinksldjump"/>
            <a:extLst>
              <a:ext uri="{FF2B5EF4-FFF2-40B4-BE49-F238E27FC236}">
                <a16:creationId xmlns:a16="http://schemas.microsoft.com/office/drawing/2014/main" id="{7F3189DB-EE62-476B-900B-0300E9723BD3}"/>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31" name="object 31">
            <a:hlinkClick r:id="rId10" action="ppaction://hlinksldjump"/>
            <a:extLst>
              <a:ext uri="{FF2B5EF4-FFF2-40B4-BE49-F238E27FC236}">
                <a16:creationId xmlns:a16="http://schemas.microsoft.com/office/drawing/2014/main" id="{FB9B4700-AF9F-45AC-87B4-03F32D982E7C}"/>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 name="Picture 1">
            <a:extLst>
              <a:ext uri="{FF2B5EF4-FFF2-40B4-BE49-F238E27FC236}">
                <a16:creationId xmlns:a16="http://schemas.microsoft.com/office/drawing/2014/main" id="{2228C063-75D8-4ADF-BF21-6AEE1C6D50F7}"/>
              </a:ext>
            </a:extLst>
          </p:cNvPr>
          <p:cNvPicPr>
            <a:picLocks noChangeAspect="1"/>
          </p:cNvPicPr>
          <p:nvPr/>
        </p:nvPicPr>
        <p:blipFill>
          <a:blip r:embed="rId11"/>
          <a:stretch>
            <a:fillRect/>
          </a:stretch>
        </p:blipFill>
        <p:spPr>
          <a:xfrm>
            <a:off x="5508624" y="1362939"/>
            <a:ext cx="5623444" cy="812351"/>
          </a:xfrm>
          <a:prstGeom prst="rect">
            <a:avLst/>
          </a:prstGeom>
        </p:spPr>
      </p:pic>
      <p:pic>
        <p:nvPicPr>
          <p:cNvPr id="4" name="Picture 3">
            <a:extLst>
              <a:ext uri="{FF2B5EF4-FFF2-40B4-BE49-F238E27FC236}">
                <a16:creationId xmlns:a16="http://schemas.microsoft.com/office/drawing/2014/main" id="{42F6F3B1-9E79-0569-E109-F0E9DE65B929}"/>
              </a:ext>
            </a:extLst>
          </p:cNvPr>
          <p:cNvPicPr>
            <a:picLocks noChangeAspect="1"/>
          </p:cNvPicPr>
          <p:nvPr/>
        </p:nvPicPr>
        <p:blipFill>
          <a:blip r:embed="rId12"/>
          <a:stretch>
            <a:fillRect/>
          </a:stretch>
        </p:blipFill>
        <p:spPr>
          <a:xfrm>
            <a:off x="5508322" y="1411328"/>
            <a:ext cx="2812024" cy="274344"/>
          </a:xfrm>
          <a:prstGeom prst="rect">
            <a:avLst/>
          </a:prstGeom>
        </p:spPr>
      </p:pic>
      <p:pic>
        <p:nvPicPr>
          <p:cNvPr id="6" name="Picture 5">
            <a:extLst>
              <a:ext uri="{FF2B5EF4-FFF2-40B4-BE49-F238E27FC236}">
                <a16:creationId xmlns:a16="http://schemas.microsoft.com/office/drawing/2014/main" id="{00114F06-E112-5037-3094-76DBF37BE732}"/>
              </a:ext>
            </a:extLst>
          </p:cNvPr>
          <p:cNvPicPr>
            <a:picLocks noChangeAspect="1"/>
          </p:cNvPicPr>
          <p:nvPr/>
        </p:nvPicPr>
        <p:blipFill rotWithShape="1">
          <a:blip r:embed="rId13"/>
          <a:srcRect r="13943" b="3494"/>
          <a:stretch/>
        </p:blipFill>
        <p:spPr>
          <a:xfrm>
            <a:off x="5508322" y="1337067"/>
            <a:ext cx="5623444" cy="684402"/>
          </a:xfrm>
          <a:prstGeom prst="rect">
            <a:avLst/>
          </a:prstGeom>
        </p:spPr>
      </p:pic>
      <p:sp>
        <p:nvSpPr>
          <p:cNvPr id="32" name="Oval 31">
            <a:extLst>
              <a:ext uri="{FF2B5EF4-FFF2-40B4-BE49-F238E27FC236}">
                <a16:creationId xmlns:a16="http://schemas.microsoft.com/office/drawing/2014/main" id="{7CD7C792-28F0-479A-8E3B-5366CC46A849}"/>
              </a:ext>
            </a:extLst>
          </p:cNvPr>
          <p:cNvSpPr/>
          <p:nvPr/>
        </p:nvSpPr>
        <p:spPr bwMode="gray">
          <a:xfrm>
            <a:off x="7498788" y="1760930"/>
            <a:ext cx="220267" cy="201930"/>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lang="en-US" sz="1200" kern="0" dirty="0">
                <a:solidFill>
                  <a:sysClr val="windowText" lastClr="000000"/>
                </a:solidFill>
                <a:ea typeface="Arial Unicode MS" pitchFamily="34" charset="-128"/>
                <a:cs typeface="Arial Unicode MS" pitchFamily="34" charset="-128"/>
              </a:rPr>
              <a:t>1</a:t>
            </a:r>
            <a:endPar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B074EF7A-1D28-B046-CA20-858AD3A6DF3A}"/>
              </a:ext>
            </a:extLst>
          </p:cNvPr>
          <p:cNvPicPr>
            <a:picLocks noChangeAspect="1"/>
          </p:cNvPicPr>
          <p:nvPr/>
        </p:nvPicPr>
        <p:blipFill>
          <a:blip r:embed="rId14"/>
          <a:stretch>
            <a:fillRect/>
          </a:stretch>
        </p:blipFill>
        <p:spPr>
          <a:xfrm>
            <a:off x="175116" y="6497365"/>
            <a:ext cx="3974937" cy="274344"/>
          </a:xfrm>
          <a:prstGeom prst="rect">
            <a:avLst/>
          </a:prstGeom>
        </p:spPr>
      </p:pic>
    </p:spTree>
    <p:extLst>
      <p:ext uri="{BB962C8B-B14F-4D97-AF65-F5344CB8AC3E}">
        <p14:creationId xmlns:p14="http://schemas.microsoft.com/office/powerpoint/2010/main" val="14321147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30DF01DD-20D2-4A80-BD40-F37AF9D2A408}"/>
              </a:ext>
            </a:extLst>
          </p:cNvPr>
          <p:cNvSpPr/>
          <p:nvPr/>
        </p:nvSpPr>
        <p:spPr bwMode="gray">
          <a:xfrm>
            <a:off x="7285067" y="159520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Credit Invoice without a PO</a:t>
            </a:r>
            <a:br>
              <a:rPr lang="en-US" dirty="0"/>
            </a:br>
            <a:r>
              <a:rPr lang="en-US" sz="2000" b="0" dirty="0"/>
              <a:t>Non-PO Credit Invoice</a:t>
            </a:r>
            <a:endParaRPr lang="en-US" dirty="0"/>
          </a:p>
        </p:txBody>
      </p:sp>
      <p:sp>
        <p:nvSpPr>
          <p:cNvPr id="11" name="TextBox 10">
            <a:extLst>
              <a:ext uri="{FF2B5EF4-FFF2-40B4-BE49-F238E27FC236}">
                <a16:creationId xmlns:a16="http://schemas.microsoft.com/office/drawing/2014/main" id="{B9785641-114B-407F-B3E4-50EF72EC8464}"/>
              </a:ext>
            </a:extLst>
          </p:cNvPr>
          <p:cNvSpPr txBox="1"/>
          <p:nvPr/>
        </p:nvSpPr>
        <p:spPr>
          <a:xfrm>
            <a:off x="516686" y="1522553"/>
            <a:ext cx="3644507" cy="4303676"/>
          </a:xfrm>
          <a:prstGeom prst="rect">
            <a:avLst/>
          </a:prstGeom>
          <a:noFill/>
        </p:spPr>
        <p:txBody>
          <a:bodyPr wrap="square" lIns="0" tIns="0" rIns="0" bIns="0" rtlCol="0">
            <a:noAutofit/>
          </a:bodyPr>
          <a:lstStyle/>
          <a:p>
            <a:pPr>
              <a:lnSpc>
                <a:spcPts val="1700"/>
              </a:lnSpc>
              <a:spcBef>
                <a:spcPts val="0"/>
              </a:spcBef>
              <a:spcAft>
                <a:spcPts val="600"/>
              </a:spcAft>
              <a:buClr>
                <a:srgbClr val="F0AB00"/>
              </a:buClr>
              <a:buSzPct val="120000"/>
            </a:pPr>
            <a:r>
              <a:rPr lang="en-US" sz="1400" dirty="0">
                <a:latin typeface="+mj-lt"/>
              </a:rPr>
              <a:t>To create an invoice without a PO:</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Select</a:t>
            </a:r>
            <a:r>
              <a:rPr lang="en-US" sz="1400" dirty="0">
                <a:latin typeface="+mj-lt"/>
              </a:rPr>
              <a:t> Outbox on the Navigation Menu.</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Select</a:t>
            </a:r>
            <a:r>
              <a:rPr lang="en-US" sz="1400" dirty="0">
                <a:latin typeface="+mj-lt"/>
              </a:rPr>
              <a:t> </a:t>
            </a:r>
            <a:r>
              <a:rPr lang="en-US" sz="1400" b="1" dirty="0">
                <a:latin typeface="+mj-lt"/>
              </a:rPr>
              <a:t>Create Non-PO Invoice.</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Select</a:t>
            </a:r>
            <a:r>
              <a:rPr lang="en-US" sz="1400" dirty="0">
                <a:latin typeface="+mj-lt"/>
              </a:rPr>
              <a:t> your </a:t>
            </a:r>
            <a:r>
              <a:rPr lang="en-US" sz="1400" b="1" dirty="0">
                <a:latin typeface="+mj-lt"/>
              </a:rPr>
              <a:t>Customer</a:t>
            </a:r>
            <a:r>
              <a:rPr lang="en-US" sz="1400" dirty="0">
                <a:latin typeface="+mj-lt"/>
              </a:rPr>
              <a:t> from the dropdown menu.</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Select</a:t>
            </a:r>
            <a:r>
              <a:rPr lang="en-US" sz="1400" dirty="0">
                <a:latin typeface="+mj-lt"/>
              </a:rPr>
              <a:t> </a:t>
            </a:r>
            <a:r>
              <a:rPr lang="en-US" sz="1400" b="1" dirty="0">
                <a:latin typeface="+mj-lt"/>
              </a:rPr>
              <a:t>Standard Invoice</a:t>
            </a:r>
            <a:r>
              <a:rPr lang="en-US" sz="1400" dirty="0">
                <a:latin typeface="+mj-lt"/>
              </a:rPr>
              <a:t>. Do </a:t>
            </a:r>
            <a:r>
              <a:rPr lang="en-US" sz="1400" b="1" i="1" dirty="0">
                <a:solidFill>
                  <a:srgbClr val="FF0000"/>
                </a:solidFill>
                <a:latin typeface="+mj-lt"/>
              </a:rPr>
              <a:t>not</a:t>
            </a:r>
            <a:r>
              <a:rPr lang="en-US" sz="1400" dirty="0">
                <a:latin typeface="+mj-lt"/>
              </a:rPr>
              <a:t> select credit memo</a:t>
            </a:r>
          </a:p>
          <a:p>
            <a:pPr marL="342900" indent="-342900">
              <a:lnSpc>
                <a:spcPts val="1700"/>
              </a:lnSpc>
              <a:spcBef>
                <a:spcPts val="0"/>
              </a:spcBef>
              <a:spcAft>
                <a:spcPts val="600"/>
              </a:spcAft>
              <a:buClr>
                <a:srgbClr val="F0AB00"/>
              </a:buClr>
              <a:buSzPct val="100000"/>
              <a:buFont typeface="+mj-lt"/>
              <a:buAutoNum type="arabicPeriod"/>
            </a:pPr>
            <a:r>
              <a:rPr lang="en-US" sz="1400" b="1" dirty="0"/>
              <a:t>Click Next</a:t>
            </a:r>
            <a:r>
              <a:rPr lang="en-US" sz="1400" dirty="0"/>
              <a:t>.</a:t>
            </a:r>
          </a:p>
          <a:p>
            <a:pPr marL="342900" indent="-342900">
              <a:lnSpc>
                <a:spcPts val="1700"/>
              </a:lnSpc>
              <a:spcBef>
                <a:spcPts val="0"/>
              </a:spcBef>
              <a:spcAft>
                <a:spcPts val="600"/>
              </a:spcAft>
              <a:buClr>
                <a:srgbClr val="F0AB00"/>
              </a:buClr>
              <a:buSzPct val="100000"/>
              <a:buFont typeface="+mj-lt"/>
              <a:buAutoNum type="arabicPeriod"/>
            </a:pPr>
            <a:endParaRPr lang="en-US" sz="1400" dirty="0"/>
          </a:p>
          <a:p>
            <a:pPr>
              <a:lnSpc>
                <a:spcPts val="1700"/>
              </a:lnSpc>
              <a:spcAft>
                <a:spcPts val="600"/>
              </a:spcAft>
              <a:buClr>
                <a:srgbClr val="F0AB00"/>
              </a:buClr>
              <a:buSzPct val="100000"/>
            </a:pPr>
            <a:r>
              <a:rPr lang="en-US" sz="1400" b="1" dirty="0"/>
              <a:t>Note:</a:t>
            </a:r>
            <a:r>
              <a:rPr lang="en-US" sz="1400" b="1" dirty="0">
                <a:solidFill>
                  <a:srgbClr val="FF0000"/>
                </a:solidFill>
              </a:rPr>
              <a:t> </a:t>
            </a:r>
            <a:r>
              <a:rPr lang="en-US" sz="1400" dirty="0"/>
              <a:t>T-Mobile suppliers do not need a     customer code to enter a Non-PO Invoice.</a:t>
            </a:r>
          </a:p>
          <a:p>
            <a:pPr marL="342900" indent="-342900">
              <a:lnSpc>
                <a:spcPts val="1700"/>
              </a:lnSpc>
              <a:spcBef>
                <a:spcPts val="0"/>
              </a:spcBef>
              <a:spcAft>
                <a:spcPts val="600"/>
              </a:spcAft>
              <a:buClr>
                <a:srgbClr val="F0AB00"/>
              </a:buClr>
              <a:buSzPct val="100000"/>
              <a:buFont typeface="+mj-lt"/>
              <a:buAutoNum type="arabicPeriod"/>
            </a:pPr>
            <a:endParaRPr lang="en-US" sz="1400" dirty="0"/>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b="1" dirty="0">
              <a:latin typeface="+mj-lt"/>
            </a:endParaRPr>
          </a:p>
        </p:txBody>
      </p:sp>
      <p:grpSp>
        <p:nvGrpSpPr>
          <p:cNvPr id="15" name="Group 14">
            <a:extLst>
              <a:ext uri="{FF2B5EF4-FFF2-40B4-BE49-F238E27FC236}">
                <a16:creationId xmlns:a16="http://schemas.microsoft.com/office/drawing/2014/main" id="{19ABD9E1-FB0C-432E-87D7-1C67386C4AD8}"/>
              </a:ext>
            </a:extLst>
          </p:cNvPr>
          <p:cNvGrpSpPr/>
          <p:nvPr/>
        </p:nvGrpSpPr>
        <p:grpSpPr>
          <a:xfrm>
            <a:off x="4613463" y="4160827"/>
            <a:ext cx="3105624" cy="1717421"/>
            <a:chOff x="5658381" y="4098256"/>
            <a:chExt cx="3105624" cy="1717421"/>
          </a:xfrm>
        </p:grpSpPr>
        <p:pic>
          <p:nvPicPr>
            <p:cNvPr id="16" name="Picture 15">
              <a:extLst>
                <a:ext uri="{FF2B5EF4-FFF2-40B4-BE49-F238E27FC236}">
                  <a16:creationId xmlns:a16="http://schemas.microsoft.com/office/drawing/2014/main" id="{76D4A959-9676-4294-AE1E-B53FF0192A97}"/>
                </a:ext>
              </a:extLst>
            </p:cNvPr>
            <p:cNvPicPr>
              <a:picLocks noChangeAspect="1"/>
            </p:cNvPicPr>
            <p:nvPr/>
          </p:nvPicPr>
          <p:blipFill rotWithShape="1">
            <a:blip r:embed="rId2"/>
            <a:srcRect l="1" r="66969"/>
            <a:stretch/>
          </p:blipFill>
          <p:spPr>
            <a:xfrm>
              <a:off x="5658381" y="4098256"/>
              <a:ext cx="3057491" cy="1717421"/>
            </a:xfrm>
            <a:prstGeom prst="rect">
              <a:avLst/>
            </a:prstGeom>
            <a:ln>
              <a:solidFill>
                <a:schemeClr val="tx1"/>
              </a:solidFill>
            </a:ln>
          </p:spPr>
        </p:pic>
        <p:sp>
          <p:nvSpPr>
            <p:cNvPr id="18" name="Oval 17">
              <a:extLst>
                <a:ext uri="{FF2B5EF4-FFF2-40B4-BE49-F238E27FC236}">
                  <a16:creationId xmlns:a16="http://schemas.microsoft.com/office/drawing/2014/main" id="{6DB4CC00-8E53-4E67-AAC7-71B369ABEB3F}"/>
                </a:ext>
              </a:extLst>
            </p:cNvPr>
            <p:cNvSpPr/>
            <p:nvPr/>
          </p:nvSpPr>
          <p:spPr bwMode="gray">
            <a:xfrm>
              <a:off x="8543738" y="501875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sp>
        <p:nvSpPr>
          <p:cNvPr id="19" name="Oval 18">
            <a:extLst>
              <a:ext uri="{FF2B5EF4-FFF2-40B4-BE49-F238E27FC236}">
                <a16:creationId xmlns:a16="http://schemas.microsoft.com/office/drawing/2014/main" id="{F07798BB-25DB-4738-AF6D-884FD69803D0}"/>
              </a:ext>
            </a:extLst>
          </p:cNvPr>
          <p:cNvSpPr/>
          <p:nvPr/>
        </p:nvSpPr>
        <p:spPr bwMode="gray">
          <a:xfrm>
            <a:off x="7505334" y="538497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sp>
        <p:nvSpPr>
          <p:cNvPr id="20" name="object 31">
            <a:hlinkClick r:id="" action="ppaction://noaction"/>
            <a:extLst>
              <a:ext uri="{FF2B5EF4-FFF2-40B4-BE49-F238E27FC236}">
                <a16:creationId xmlns:a16="http://schemas.microsoft.com/office/drawing/2014/main" id="{59C7FF69-DCB3-4ED1-908F-409AFB63ED92}"/>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rId3" action="ppaction://hlinksldjump"/>
            <a:extLst>
              <a:ext uri="{FF2B5EF4-FFF2-40B4-BE49-F238E27FC236}">
                <a16:creationId xmlns:a16="http://schemas.microsoft.com/office/drawing/2014/main" id="{0B69099B-34A3-48A1-932A-3AA0A1ABF4A8}"/>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 action="ppaction://noaction"/>
            <a:extLst>
              <a:ext uri="{FF2B5EF4-FFF2-40B4-BE49-F238E27FC236}">
                <a16:creationId xmlns:a16="http://schemas.microsoft.com/office/drawing/2014/main" id="{36F1B3D4-1606-4AB3-B933-25806D72826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D4811F6F-FD5E-47F1-9B99-2405E9DC747E}"/>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 action="ppaction://noaction"/>
            <a:extLst>
              <a:ext uri="{FF2B5EF4-FFF2-40B4-BE49-F238E27FC236}">
                <a16:creationId xmlns:a16="http://schemas.microsoft.com/office/drawing/2014/main" id="{2DDF9B8B-EB52-420A-8639-3B0F4C365956}"/>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 action="ppaction://noaction"/>
            <a:extLst>
              <a:ext uri="{FF2B5EF4-FFF2-40B4-BE49-F238E27FC236}">
                <a16:creationId xmlns:a16="http://schemas.microsoft.com/office/drawing/2014/main" id="{F9900C8E-4340-4A11-B4ED-8247E4412DA1}"/>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B16FE538-53A5-4909-B25D-75B6B8B6F4A6}"/>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 action="ppaction://noaction"/>
            <a:extLst>
              <a:ext uri="{FF2B5EF4-FFF2-40B4-BE49-F238E27FC236}">
                <a16:creationId xmlns:a16="http://schemas.microsoft.com/office/drawing/2014/main" id="{E74D5880-9C79-4CDF-9D12-6AC241AA0479}"/>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247E3D96-FFD6-4C4C-A100-AF13A1ACBC0A}"/>
              </a:ext>
            </a:extLst>
          </p:cNvPr>
          <p:cNvPicPr>
            <a:picLocks noChangeAspect="1"/>
          </p:cNvPicPr>
          <p:nvPr/>
        </p:nvPicPr>
        <p:blipFill>
          <a:blip r:embed="rId4"/>
          <a:stretch>
            <a:fillRect/>
          </a:stretch>
        </p:blipFill>
        <p:spPr>
          <a:xfrm>
            <a:off x="5515536" y="1296922"/>
            <a:ext cx="4843585" cy="1478438"/>
          </a:xfrm>
          <a:prstGeom prst="rect">
            <a:avLst/>
          </a:prstGeom>
        </p:spPr>
      </p:pic>
      <p:pic>
        <p:nvPicPr>
          <p:cNvPr id="4" name="Picture 3">
            <a:extLst>
              <a:ext uri="{FF2B5EF4-FFF2-40B4-BE49-F238E27FC236}">
                <a16:creationId xmlns:a16="http://schemas.microsoft.com/office/drawing/2014/main" id="{D2B67A37-C441-46F7-BDCD-F251E510F6BD}"/>
              </a:ext>
            </a:extLst>
          </p:cNvPr>
          <p:cNvPicPr>
            <a:picLocks noChangeAspect="1"/>
          </p:cNvPicPr>
          <p:nvPr/>
        </p:nvPicPr>
        <p:blipFill>
          <a:blip r:embed="rId5"/>
          <a:stretch>
            <a:fillRect/>
          </a:stretch>
        </p:blipFill>
        <p:spPr>
          <a:xfrm>
            <a:off x="5209565" y="3274689"/>
            <a:ext cx="5455525" cy="448798"/>
          </a:xfrm>
          <a:prstGeom prst="rect">
            <a:avLst/>
          </a:prstGeom>
        </p:spPr>
      </p:pic>
      <p:sp>
        <p:nvSpPr>
          <p:cNvPr id="29" name="Oval 28">
            <a:extLst>
              <a:ext uri="{FF2B5EF4-FFF2-40B4-BE49-F238E27FC236}">
                <a16:creationId xmlns:a16="http://schemas.microsoft.com/office/drawing/2014/main" id="{C87AF30E-3B09-474D-95B3-CFFDECE555A0}"/>
              </a:ext>
            </a:extLst>
          </p:cNvPr>
          <p:cNvSpPr/>
          <p:nvPr/>
        </p:nvSpPr>
        <p:spPr bwMode="gray">
          <a:xfrm>
            <a:off x="10577943" y="342900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pic>
        <p:nvPicPr>
          <p:cNvPr id="5" name="Picture 4">
            <a:extLst>
              <a:ext uri="{FF2B5EF4-FFF2-40B4-BE49-F238E27FC236}">
                <a16:creationId xmlns:a16="http://schemas.microsoft.com/office/drawing/2014/main" id="{556CE046-A9A9-4C9B-B605-AC15202098BC}"/>
              </a:ext>
            </a:extLst>
          </p:cNvPr>
          <p:cNvPicPr>
            <a:picLocks noChangeAspect="1"/>
          </p:cNvPicPr>
          <p:nvPr/>
        </p:nvPicPr>
        <p:blipFill>
          <a:blip r:embed="rId6"/>
          <a:stretch>
            <a:fillRect/>
          </a:stretch>
        </p:blipFill>
        <p:spPr>
          <a:xfrm>
            <a:off x="8048984" y="4503712"/>
            <a:ext cx="1952625" cy="466725"/>
          </a:xfrm>
          <a:prstGeom prst="rect">
            <a:avLst/>
          </a:prstGeom>
        </p:spPr>
      </p:pic>
      <p:sp>
        <p:nvSpPr>
          <p:cNvPr id="30" name="Oval 29">
            <a:extLst>
              <a:ext uri="{FF2B5EF4-FFF2-40B4-BE49-F238E27FC236}">
                <a16:creationId xmlns:a16="http://schemas.microsoft.com/office/drawing/2014/main" id="{99EA3C7D-CE31-4F1F-B81F-CEAEA199B02E}"/>
              </a:ext>
            </a:extLst>
          </p:cNvPr>
          <p:cNvSpPr/>
          <p:nvPr/>
        </p:nvSpPr>
        <p:spPr bwMode="gray">
          <a:xfrm>
            <a:off x="9781342" y="439417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5</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a:extLst>
              <a:ext uri="{FF2B5EF4-FFF2-40B4-BE49-F238E27FC236}">
                <a16:creationId xmlns:a16="http://schemas.microsoft.com/office/drawing/2014/main" id="{C1D8C31E-3AC5-08A7-03A0-B208DB11AF67}"/>
              </a:ext>
            </a:extLst>
          </p:cNvPr>
          <p:cNvPicPr>
            <a:picLocks noChangeAspect="1"/>
          </p:cNvPicPr>
          <p:nvPr/>
        </p:nvPicPr>
        <p:blipFill rotWithShape="1">
          <a:blip r:embed="rId7"/>
          <a:srcRect r="38412"/>
          <a:stretch/>
        </p:blipFill>
        <p:spPr>
          <a:xfrm>
            <a:off x="5515536" y="1118022"/>
            <a:ext cx="4843585" cy="853514"/>
          </a:xfrm>
          <a:prstGeom prst="rect">
            <a:avLst/>
          </a:prstGeom>
        </p:spPr>
      </p:pic>
      <p:pic>
        <p:nvPicPr>
          <p:cNvPr id="6" name="Picture 5">
            <a:extLst>
              <a:ext uri="{FF2B5EF4-FFF2-40B4-BE49-F238E27FC236}">
                <a16:creationId xmlns:a16="http://schemas.microsoft.com/office/drawing/2014/main" id="{4C061D65-54DC-3FDB-42D5-B9D34089EA2E}"/>
              </a:ext>
            </a:extLst>
          </p:cNvPr>
          <p:cNvPicPr>
            <a:picLocks noChangeAspect="1"/>
          </p:cNvPicPr>
          <p:nvPr/>
        </p:nvPicPr>
        <p:blipFill>
          <a:blip r:embed="rId8"/>
          <a:stretch>
            <a:fillRect/>
          </a:stretch>
        </p:blipFill>
        <p:spPr>
          <a:xfrm>
            <a:off x="184570" y="6387684"/>
            <a:ext cx="3974937" cy="274344"/>
          </a:xfrm>
          <a:prstGeom prst="rect">
            <a:avLst/>
          </a:prstGeom>
        </p:spPr>
      </p:pic>
    </p:spTree>
    <p:extLst>
      <p:ext uri="{BB962C8B-B14F-4D97-AF65-F5344CB8AC3E}">
        <p14:creationId xmlns:p14="http://schemas.microsoft.com/office/powerpoint/2010/main" val="15378280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39972" y="508724"/>
            <a:ext cx="11186476" cy="677237"/>
          </a:xfrm>
        </p:spPr>
        <p:txBody>
          <a:bodyPr/>
          <a:lstStyle/>
          <a:p>
            <a:r>
              <a:rPr lang="en-US" dirty="0"/>
              <a:t>Credit Invoice without a PO</a:t>
            </a:r>
            <a:br>
              <a:rPr lang="en-US" dirty="0"/>
            </a:br>
            <a:r>
              <a:rPr lang="en-US" sz="2000" b="0" dirty="0"/>
              <a:t>Non-PO Credit Invoice</a:t>
            </a:r>
            <a:endParaRPr lang="en-US" dirty="0"/>
          </a:p>
        </p:txBody>
      </p:sp>
      <p:pic>
        <p:nvPicPr>
          <p:cNvPr id="12" name="Picture 11">
            <a:extLst>
              <a:ext uri="{FF2B5EF4-FFF2-40B4-BE49-F238E27FC236}">
                <a16:creationId xmlns:a16="http://schemas.microsoft.com/office/drawing/2014/main" id="{1308177C-856C-4883-BB7D-52F351266B4A}"/>
              </a:ext>
            </a:extLst>
          </p:cNvPr>
          <p:cNvPicPr>
            <a:picLocks noChangeAspect="1"/>
          </p:cNvPicPr>
          <p:nvPr/>
        </p:nvPicPr>
        <p:blipFill>
          <a:blip r:embed="rId2"/>
          <a:stretch>
            <a:fillRect/>
          </a:stretch>
        </p:blipFill>
        <p:spPr>
          <a:xfrm>
            <a:off x="6096568" y="3040372"/>
            <a:ext cx="4616450" cy="1082907"/>
          </a:xfrm>
          <a:prstGeom prst="rect">
            <a:avLst/>
          </a:prstGeom>
          <a:ln>
            <a:solidFill>
              <a:schemeClr val="tx1"/>
            </a:solidFill>
          </a:ln>
          <a:effectLst/>
        </p:spPr>
      </p:pic>
      <p:pic>
        <p:nvPicPr>
          <p:cNvPr id="13" name="Picture 12">
            <a:extLst>
              <a:ext uri="{FF2B5EF4-FFF2-40B4-BE49-F238E27FC236}">
                <a16:creationId xmlns:a16="http://schemas.microsoft.com/office/drawing/2014/main" id="{6F4D6459-D9B6-4508-8A5A-F45C0C5353F2}"/>
              </a:ext>
            </a:extLst>
          </p:cNvPr>
          <p:cNvPicPr>
            <a:picLocks noChangeAspect="1"/>
          </p:cNvPicPr>
          <p:nvPr/>
        </p:nvPicPr>
        <p:blipFill>
          <a:blip r:embed="rId3"/>
          <a:stretch>
            <a:fillRect/>
          </a:stretch>
        </p:blipFill>
        <p:spPr>
          <a:xfrm>
            <a:off x="6096568" y="4337252"/>
            <a:ext cx="4616450" cy="1443848"/>
          </a:xfrm>
          <a:prstGeom prst="rect">
            <a:avLst/>
          </a:prstGeom>
          <a:ln>
            <a:solidFill>
              <a:schemeClr val="tx1"/>
            </a:solidFill>
          </a:ln>
          <a:effectLst/>
        </p:spPr>
      </p:pic>
      <p:sp>
        <p:nvSpPr>
          <p:cNvPr id="14" name="TextBox 13">
            <a:extLst>
              <a:ext uri="{FF2B5EF4-FFF2-40B4-BE49-F238E27FC236}">
                <a16:creationId xmlns:a16="http://schemas.microsoft.com/office/drawing/2014/main" id="{367F8CB3-D893-45FF-81C6-5817F26C395F}"/>
              </a:ext>
            </a:extLst>
          </p:cNvPr>
          <p:cNvSpPr txBox="1"/>
          <p:nvPr/>
        </p:nvSpPr>
        <p:spPr>
          <a:xfrm>
            <a:off x="504001" y="1512000"/>
            <a:ext cx="4982399" cy="4609400"/>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Complete</a:t>
            </a:r>
            <a:r>
              <a:rPr lang="en-US" sz="1400" dirty="0">
                <a:latin typeface="+mj-lt"/>
              </a:rPr>
              <a:t> all required fields marked with an asterisk (*).</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Customer Contact</a:t>
            </a:r>
            <a:r>
              <a:rPr lang="en-US" sz="1400" dirty="0">
                <a:latin typeface="+mj-lt"/>
              </a:rPr>
              <a:t>: The valid T-Mobile email address of the person who requested the goods/services MUST be entered on the invoice for proper routing and approval.</a:t>
            </a:r>
            <a:endParaRPr lang="en-US" sz="1400" strike="sngStrike" dirty="0">
              <a:latin typeface="+mj-lt"/>
            </a:endParaRPr>
          </a:p>
          <a:p>
            <a:pPr marL="347472" indent="-347472">
              <a:lnSpc>
                <a:spcPts val="1700"/>
              </a:lnSpc>
              <a:spcAft>
                <a:spcPts val="600"/>
              </a:spcAft>
              <a:buClr>
                <a:srgbClr val="F0AB00"/>
              </a:buClr>
              <a:buSzPct val="100000"/>
              <a:buFont typeface="+mj-lt"/>
              <a:buAutoNum type="arabicPeriod"/>
            </a:pPr>
            <a:r>
              <a:rPr lang="en-US" sz="1400" b="1" dirty="0">
                <a:latin typeface="+mj-lt"/>
              </a:rPr>
              <a:t>Use</a:t>
            </a:r>
            <a:r>
              <a:rPr lang="en-US" sz="1400" dirty="0">
                <a:latin typeface="+mj-lt"/>
              </a:rPr>
              <a:t> </a:t>
            </a:r>
            <a:r>
              <a:rPr lang="en-US" sz="1400" b="1" dirty="0">
                <a:latin typeface="+mj-lt"/>
              </a:rPr>
              <a:t>Add Item </a:t>
            </a:r>
            <a:r>
              <a:rPr lang="en-US" sz="1400" dirty="0">
                <a:latin typeface="+mj-lt"/>
              </a:rPr>
              <a:t>button to add the details of the item(s) being invoiced. </a:t>
            </a:r>
            <a:r>
              <a:rPr lang="en-US" sz="1400" dirty="0"/>
              <a:t>Be certain to provide complete details of the items or services being credited, including any PO number related to the credit. Enter a </a:t>
            </a:r>
            <a:r>
              <a:rPr lang="en-US" sz="1400" i="1" dirty="0">
                <a:solidFill>
                  <a:srgbClr val="FF0000"/>
                </a:solidFill>
              </a:rPr>
              <a:t>negative quantity</a:t>
            </a:r>
            <a:r>
              <a:rPr lang="en-US" sz="1400" dirty="0"/>
              <a:t>. The negative quantity will cause T-Mobile’s system to view this invoice as a credit.</a:t>
            </a:r>
            <a:endParaRPr lang="en-US" sz="1400" dirty="0">
              <a:latin typeface="+mj-lt"/>
            </a:endParaRPr>
          </a:p>
          <a:p>
            <a:pPr marL="0" lvl="1">
              <a:lnSpc>
                <a:spcPts val="1700"/>
              </a:lnSpc>
              <a:spcAft>
                <a:spcPts val="600"/>
              </a:spcAft>
              <a:buClr>
                <a:srgbClr val="F0AB00"/>
              </a:buClr>
              <a:buSzPct val="120000"/>
              <a:buNone/>
            </a:pPr>
            <a:r>
              <a:rPr lang="en-US" sz="1400" b="1" dirty="0">
                <a:latin typeface="+mj-lt"/>
              </a:rPr>
              <a:t>      </a:t>
            </a:r>
            <a:r>
              <a:rPr lang="en-US" sz="1400" dirty="0">
                <a:latin typeface="+mj-lt"/>
              </a:rPr>
              <a:t> Add Tax and Shipping as appropriate at header level.</a:t>
            </a:r>
          </a:p>
          <a:p>
            <a:pPr marL="830138" lvl="2" indent="-285750">
              <a:lnSpc>
                <a:spcPts val="1700"/>
              </a:lnSpc>
              <a:spcAft>
                <a:spcPts val="600"/>
              </a:spcAft>
              <a:buClr>
                <a:srgbClr val="F0AB00"/>
              </a:buClr>
              <a:buSzPct val="120000"/>
            </a:pPr>
            <a:r>
              <a:rPr lang="en-US" sz="1200" b="1" dirty="0">
                <a:latin typeface="+mj-lt"/>
              </a:rPr>
              <a:t>Note:</a:t>
            </a:r>
            <a:r>
              <a:rPr lang="en-US" sz="1200" dirty="0">
                <a:latin typeface="+mj-lt"/>
              </a:rPr>
              <a:t> Tax ONLY credits should be listed at the line level and not in the header</a:t>
            </a:r>
          </a:p>
          <a:p>
            <a:pPr marL="342900" indent="-342900">
              <a:lnSpc>
                <a:spcPts val="1700"/>
              </a:lnSpc>
              <a:spcAft>
                <a:spcPts val="600"/>
              </a:spcAft>
              <a:buClr>
                <a:srgbClr val="F0AB00"/>
              </a:buClr>
              <a:buSzPct val="100000"/>
              <a:buFont typeface="+mj-lt"/>
              <a:buAutoNum type="arabicPeriod"/>
            </a:pPr>
            <a:r>
              <a:rPr lang="en-US" sz="1400" b="1" dirty="0"/>
              <a:t>You can also add some additional information</a:t>
            </a:r>
            <a:r>
              <a:rPr lang="en-US" sz="1400" dirty="0"/>
              <a:t> to the Header of the invoice such as: Special Handling, Payment Term, Comment, Attachment, Shipping Documents.</a:t>
            </a:r>
            <a:endParaRPr lang="en-US" sz="1400" dirty="0">
              <a:latin typeface="+mj-lt"/>
            </a:endParaRP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Click</a:t>
            </a:r>
            <a:r>
              <a:rPr lang="en-US" sz="1400" dirty="0">
                <a:latin typeface="+mj-lt"/>
              </a:rPr>
              <a:t> </a:t>
            </a:r>
            <a:r>
              <a:rPr lang="en-US" sz="1400" b="1" dirty="0">
                <a:latin typeface="+mj-lt"/>
              </a:rPr>
              <a:t>Next</a:t>
            </a:r>
            <a:r>
              <a:rPr lang="en-US" sz="1400" dirty="0">
                <a:latin typeface="+mj-lt"/>
              </a:rPr>
              <a:t> to continue. </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Review</a:t>
            </a:r>
            <a:r>
              <a:rPr lang="en-US" sz="1400" dirty="0">
                <a:latin typeface="+mj-lt"/>
              </a:rPr>
              <a:t>, </a:t>
            </a:r>
            <a:r>
              <a:rPr lang="en-US" sz="1400" b="1" dirty="0">
                <a:latin typeface="+mj-lt"/>
              </a:rPr>
              <a:t>Save</a:t>
            </a:r>
            <a:r>
              <a:rPr lang="en-US" sz="1400" dirty="0">
                <a:latin typeface="+mj-lt"/>
              </a:rPr>
              <a:t> or </a:t>
            </a:r>
            <a:r>
              <a:rPr lang="en-US" sz="1400" b="1" dirty="0">
                <a:latin typeface="+mj-lt"/>
              </a:rPr>
              <a:t>Submit</a:t>
            </a:r>
            <a:r>
              <a:rPr lang="en-US" sz="1400" dirty="0">
                <a:latin typeface="+mj-lt"/>
              </a:rPr>
              <a:t> as standard credit invoice.</a:t>
            </a: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b="1" dirty="0">
              <a:latin typeface="+mj-lt"/>
            </a:endParaRPr>
          </a:p>
        </p:txBody>
      </p:sp>
      <p:sp>
        <p:nvSpPr>
          <p:cNvPr id="17" name="Oval 16">
            <a:extLst>
              <a:ext uri="{FF2B5EF4-FFF2-40B4-BE49-F238E27FC236}">
                <a16:creationId xmlns:a16="http://schemas.microsoft.com/office/drawing/2014/main" id="{20F8DC3D-9F6E-4748-81E9-5EC43AAC7D3B}"/>
              </a:ext>
            </a:extLst>
          </p:cNvPr>
          <p:cNvSpPr/>
          <p:nvPr/>
        </p:nvSpPr>
        <p:spPr bwMode="gray">
          <a:xfrm>
            <a:off x="8651981" y="383869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2</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9" name="object 31">
            <a:hlinkClick r:id="" action="ppaction://noaction"/>
            <a:extLst>
              <a:ext uri="{FF2B5EF4-FFF2-40B4-BE49-F238E27FC236}">
                <a16:creationId xmlns:a16="http://schemas.microsoft.com/office/drawing/2014/main" id="{176D8ACD-6916-422A-80A2-AA45DE0A789C}"/>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4" action="ppaction://hlinksldjump"/>
            <a:extLst>
              <a:ext uri="{FF2B5EF4-FFF2-40B4-BE49-F238E27FC236}">
                <a16:creationId xmlns:a16="http://schemas.microsoft.com/office/drawing/2014/main" id="{9269A3D2-7DBF-46D3-8E46-F7D1F40161F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 action="ppaction://noaction"/>
            <a:extLst>
              <a:ext uri="{FF2B5EF4-FFF2-40B4-BE49-F238E27FC236}">
                <a16:creationId xmlns:a16="http://schemas.microsoft.com/office/drawing/2014/main" id="{5EA8EC80-8CC9-40ED-944A-F65E15C42B33}"/>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3929CA22-E4ED-4CC9-8C29-70700ECF7FD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 action="ppaction://noaction"/>
            <a:extLst>
              <a:ext uri="{FF2B5EF4-FFF2-40B4-BE49-F238E27FC236}">
                <a16:creationId xmlns:a16="http://schemas.microsoft.com/office/drawing/2014/main" id="{C6F91595-3B40-4EB7-9BC7-1C0F5F813D8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 action="ppaction://noaction"/>
            <a:extLst>
              <a:ext uri="{FF2B5EF4-FFF2-40B4-BE49-F238E27FC236}">
                <a16:creationId xmlns:a16="http://schemas.microsoft.com/office/drawing/2014/main" id="{AEA5F640-5975-4C36-93FC-FF650B79AEB7}"/>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 action="ppaction://noaction"/>
            <a:extLst>
              <a:ext uri="{FF2B5EF4-FFF2-40B4-BE49-F238E27FC236}">
                <a16:creationId xmlns:a16="http://schemas.microsoft.com/office/drawing/2014/main" id="{D8346F9C-CFB2-414D-898D-1D413723B7DB}"/>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50C6D04B-B082-48F2-9946-22CED5C38035}"/>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4" name="Picture 3">
            <a:extLst>
              <a:ext uri="{FF2B5EF4-FFF2-40B4-BE49-F238E27FC236}">
                <a16:creationId xmlns:a16="http://schemas.microsoft.com/office/drawing/2014/main" id="{FAFC7473-3FEC-419B-87BB-43780D8CC887}"/>
              </a:ext>
            </a:extLst>
          </p:cNvPr>
          <p:cNvPicPr>
            <a:picLocks noChangeAspect="1"/>
          </p:cNvPicPr>
          <p:nvPr/>
        </p:nvPicPr>
        <p:blipFill>
          <a:blip r:embed="rId5"/>
          <a:stretch>
            <a:fillRect/>
          </a:stretch>
        </p:blipFill>
        <p:spPr>
          <a:xfrm>
            <a:off x="5616895" y="1692702"/>
            <a:ext cx="5486401" cy="1163063"/>
          </a:xfrm>
          <a:prstGeom prst="rect">
            <a:avLst/>
          </a:prstGeom>
        </p:spPr>
      </p:pic>
      <p:sp>
        <p:nvSpPr>
          <p:cNvPr id="27" name="Oval 26">
            <a:extLst>
              <a:ext uri="{FF2B5EF4-FFF2-40B4-BE49-F238E27FC236}">
                <a16:creationId xmlns:a16="http://schemas.microsoft.com/office/drawing/2014/main" id="{9B21E3B7-533A-452F-9EE3-142A77F8B96D}"/>
              </a:ext>
            </a:extLst>
          </p:cNvPr>
          <p:cNvSpPr/>
          <p:nvPr/>
        </p:nvSpPr>
        <p:spPr bwMode="gray">
          <a:xfrm>
            <a:off x="7145431" y="216469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28" name="Oval 27">
            <a:extLst>
              <a:ext uri="{FF2B5EF4-FFF2-40B4-BE49-F238E27FC236}">
                <a16:creationId xmlns:a16="http://schemas.microsoft.com/office/drawing/2014/main" id="{16C6EC2E-1784-4167-87D9-9B0D5F0B41A9}"/>
              </a:ext>
            </a:extLst>
          </p:cNvPr>
          <p:cNvSpPr/>
          <p:nvPr/>
        </p:nvSpPr>
        <p:spPr bwMode="gray">
          <a:xfrm>
            <a:off x="10882841" y="149652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5</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9" name="Oval 28">
            <a:extLst>
              <a:ext uri="{FF2B5EF4-FFF2-40B4-BE49-F238E27FC236}">
                <a16:creationId xmlns:a16="http://schemas.microsoft.com/office/drawing/2014/main" id="{2905EFB8-F5AF-4BB0-AA7C-756CE9EC76AB}"/>
              </a:ext>
            </a:extLst>
          </p:cNvPr>
          <p:cNvSpPr/>
          <p:nvPr/>
        </p:nvSpPr>
        <p:spPr bwMode="gray">
          <a:xfrm>
            <a:off x="10162351" y="147617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6</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0" name="Oval 29">
            <a:extLst>
              <a:ext uri="{FF2B5EF4-FFF2-40B4-BE49-F238E27FC236}">
                <a16:creationId xmlns:a16="http://schemas.microsoft.com/office/drawing/2014/main" id="{2EBD38CE-3C7B-4B8F-9827-D7BAEF6B24E6}"/>
              </a:ext>
            </a:extLst>
          </p:cNvPr>
          <p:cNvSpPr/>
          <p:nvPr/>
        </p:nvSpPr>
        <p:spPr bwMode="gray">
          <a:xfrm>
            <a:off x="7493975" y="569851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31" name="Oval 30">
            <a:extLst>
              <a:ext uri="{FF2B5EF4-FFF2-40B4-BE49-F238E27FC236}">
                <a16:creationId xmlns:a16="http://schemas.microsoft.com/office/drawing/2014/main" id="{21598456-02D1-4761-9B89-25DBB3C15323}"/>
              </a:ext>
            </a:extLst>
          </p:cNvPr>
          <p:cNvSpPr/>
          <p:nvPr/>
        </p:nvSpPr>
        <p:spPr bwMode="gray">
          <a:xfrm>
            <a:off x="8033564" y="327367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pic>
        <p:nvPicPr>
          <p:cNvPr id="3" name="Picture 2">
            <a:extLst>
              <a:ext uri="{FF2B5EF4-FFF2-40B4-BE49-F238E27FC236}">
                <a16:creationId xmlns:a16="http://schemas.microsoft.com/office/drawing/2014/main" id="{0F59E608-589A-D3DB-1C6C-887A571621FA}"/>
              </a:ext>
            </a:extLst>
          </p:cNvPr>
          <p:cNvPicPr>
            <a:picLocks noChangeAspect="1"/>
          </p:cNvPicPr>
          <p:nvPr/>
        </p:nvPicPr>
        <p:blipFill>
          <a:blip r:embed="rId6"/>
          <a:stretch>
            <a:fillRect/>
          </a:stretch>
        </p:blipFill>
        <p:spPr>
          <a:xfrm>
            <a:off x="277858" y="6349276"/>
            <a:ext cx="3974937" cy="274344"/>
          </a:xfrm>
          <a:prstGeom prst="rect">
            <a:avLst/>
          </a:prstGeom>
        </p:spPr>
      </p:pic>
    </p:spTree>
    <p:extLst>
      <p:ext uri="{BB962C8B-B14F-4D97-AF65-F5344CB8AC3E}">
        <p14:creationId xmlns:p14="http://schemas.microsoft.com/office/powerpoint/2010/main" val="9250657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p:txBody>
          <a:bodyPr/>
          <a:lstStyle/>
          <a:p>
            <a:r>
              <a:rPr lang="en-US" dirty="0"/>
              <a:t>Copy an Existing Invoice</a:t>
            </a:r>
          </a:p>
        </p:txBody>
      </p:sp>
      <p:pic>
        <p:nvPicPr>
          <p:cNvPr id="11" name="Picture 10">
            <a:extLst>
              <a:ext uri="{FF2B5EF4-FFF2-40B4-BE49-F238E27FC236}">
                <a16:creationId xmlns:a16="http://schemas.microsoft.com/office/drawing/2014/main" id="{D1286D3E-535B-439E-B923-C0F00311994F}"/>
              </a:ext>
            </a:extLst>
          </p:cNvPr>
          <p:cNvPicPr>
            <a:picLocks noChangeAspect="1"/>
          </p:cNvPicPr>
          <p:nvPr/>
        </p:nvPicPr>
        <p:blipFill>
          <a:blip r:embed="rId2"/>
          <a:stretch>
            <a:fillRect/>
          </a:stretch>
        </p:blipFill>
        <p:spPr>
          <a:xfrm>
            <a:off x="6169777" y="1141707"/>
            <a:ext cx="4437132" cy="2432713"/>
          </a:xfrm>
          <a:prstGeom prst="rect">
            <a:avLst/>
          </a:prstGeom>
          <a:ln>
            <a:solidFill>
              <a:schemeClr val="tx1"/>
            </a:solidFill>
          </a:ln>
        </p:spPr>
      </p:pic>
      <p:sp>
        <p:nvSpPr>
          <p:cNvPr id="12" name="TextBox 11">
            <a:extLst>
              <a:ext uri="{FF2B5EF4-FFF2-40B4-BE49-F238E27FC236}">
                <a16:creationId xmlns:a16="http://schemas.microsoft.com/office/drawing/2014/main" id="{61C22A2F-8494-4742-B479-60C8EA07AC29}"/>
              </a:ext>
            </a:extLst>
          </p:cNvPr>
          <p:cNvSpPr txBox="1"/>
          <p:nvPr/>
        </p:nvSpPr>
        <p:spPr>
          <a:xfrm>
            <a:off x="504001" y="1229858"/>
            <a:ext cx="5150232" cy="3631500"/>
          </a:xfrm>
          <a:prstGeom prst="rect">
            <a:avLst/>
          </a:prstGeom>
          <a:noFill/>
        </p:spPr>
        <p:txBody>
          <a:bodyPr wrap="square" lIns="0" tIns="0" rIns="0" bIns="0" rtlCol="0">
            <a:noAutofit/>
          </a:bodyPr>
          <a:lstStyle/>
          <a:p>
            <a:pPr>
              <a:lnSpc>
                <a:spcPts val="1700"/>
              </a:lnSpc>
              <a:spcBef>
                <a:spcPts val="0"/>
              </a:spcBef>
              <a:spcAft>
                <a:spcPts val="600"/>
              </a:spcAft>
              <a:buClr>
                <a:srgbClr val="F0AB00"/>
              </a:buClr>
              <a:buSzPct val="120000"/>
            </a:pPr>
            <a:r>
              <a:rPr lang="en-US" sz="1400" dirty="0"/>
              <a:t>To copy an existing invoice in order to create a new invoice:</a:t>
            </a:r>
            <a:endParaRPr lang="en-US" sz="1400" dirty="0">
              <a:latin typeface="+mj-lt"/>
            </a:endParaRPr>
          </a:p>
          <a:p>
            <a:pPr marL="342900" indent="-342900">
              <a:lnSpc>
                <a:spcPts val="1700"/>
              </a:lnSpc>
              <a:spcBef>
                <a:spcPts val="0"/>
              </a:spcBef>
              <a:spcAft>
                <a:spcPts val="600"/>
              </a:spcAft>
              <a:buClr>
                <a:srgbClr val="F0AB00"/>
              </a:buClr>
              <a:buSzPct val="100000"/>
              <a:buAutoNum type="arabicPeriod"/>
            </a:pPr>
            <a:r>
              <a:rPr lang="en-US" sz="1400" b="1" dirty="0">
                <a:latin typeface="+mj-lt"/>
              </a:rPr>
              <a:t>Select</a:t>
            </a:r>
            <a:r>
              <a:rPr lang="en-US" sz="1400" dirty="0">
                <a:latin typeface="+mj-lt"/>
              </a:rPr>
              <a:t> the </a:t>
            </a:r>
            <a:r>
              <a:rPr lang="en-US" sz="1400" b="1" dirty="0">
                <a:latin typeface="+mj-lt"/>
              </a:rPr>
              <a:t>Outbox</a:t>
            </a:r>
            <a:r>
              <a:rPr lang="en-US" sz="1400" dirty="0">
                <a:latin typeface="+mj-lt"/>
              </a:rPr>
              <a:t> tab.</a:t>
            </a:r>
          </a:p>
          <a:p>
            <a:pPr marL="342900" indent="-342900">
              <a:lnSpc>
                <a:spcPts val="1700"/>
              </a:lnSpc>
              <a:spcBef>
                <a:spcPts val="0"/>
              </a:spcBef>
              <a:spcAft>
                <a:spcPts val="600"/>
              </a:spcAft>
              <a:buClr>
                <a:srgbClr val="F0AB00"/>
              </a:buClr>
              <a:buSzPct val="100000"/>
              <a:buAutoNum type="arabicPeriod"/>
            </a:pPr>
            <a:r>
              <a:rPr lang="en-US" sz="1400" b="1" dirty="0">
                <a:latin typeface="+mj-lt"/>
              </a:rPr>
              <a:t>Either Select </a:t>
            </a:r>
            <a:r>
              <a:rPr lang="en-US" sz="1400" dirty="0">
                <a:latin typeface="+mj-lt"/>
              </a:rPr>
              <a:t>the radio button for the invoice you want to copy, and click Copy. OR Open the invoice you want to copy.</a:t>
            </a:r>
          </a:p>
          <a:p>
            <a:pPr marL="342900" indent="-342900">
              <a:lnSpc>
                <a:spcPts val="1700"/>
              </a:lnSpc>
              <a:spcBef>
                <a:spcPts val="0"/>
              </a:spcBef>
              <a:spcAft>
                <a:spcPts val="600"/>
              </a:spcAft>
              <a:buClr>
                <a:srgbClr val="F0AB00"/>
              </a:buClr>
              <a:buSzPct val="100000"/>
              <a:buAutoNum type="arabicPeriod"/>
            </a:pPr>
            <a:r>
              <a:rPr lang="en-US" sz="1400" b="1" dirty="0">
                <a:latin typeface="+mj-lt"/>
              </a:rPr>
              <a:t>On </a:t>
            </a:r>
            <a:r>
              <a:rPr lang="en-US" sz="1400" dirty="0">
                <a:latin typeface="+mj-lt"/>
              </a:rPr>
              <a:t>the </a:t>
            </a:r>
            <a:r>
              <a:rPr lang="en-US" sz="1400" b="1" dirty="0">
                <a:latin typeface="+mj-lt"/>
              </a:rPr>
              <a:t>Detail</a:t>
            </a:r>
            <a:r>
              <a:rPr lang="en-US" sz="1400" dirty="0">
                <a:latin typeface="+mj-lt"/>
              </a:rPr>
              <a:t> tab, click </a:t>
            </a:r>
            <a:r>
              <a:rPr lang="en-US" sz="1400" b="1" dirty="0">
                <a:latin typeface="+mj-lt"/>
              </a:rPr>
              <a:t>Copy This Invoice</a:t>
            </a:r>
            <a:r>
              <a:rPr lang="en-US" sz="1400" dirty="0">
                <a:latin typeface="+mj-lt"/>
              </a:rPr>
              <a:t>.</a:t>
            </a:r>
          </a:p>
          <a:p>
            <a:pPr marL="342900" indent="-342900">
              <a:lnSpc>
                <a:spcPts val="1700"/>
              </a:lnSpc>
              <a:spcBef>
                <a:spcPts val="0"/>
              </a:spcBef>
              <a:spcAft>
                <a:spcPts val="600"/>
              </a:spcAft>
              <a:buClr>
                <a:srgbClr val="F0AB00"/>
              </a:buClr>
              <a:buSzPct val="100000"/>
              <a:buAutoNum type="arabicPeriod"/>
            </a:pPr>
            <a:r>
              <a:rPr lang="en-US" sz="1400" b="1" dirty="0">
                <a:latin typeface="+mj-lt"/>
              </a:rPr>
              <a:t>Enter</a:t>
            </a:r>
            <a:r>
              <a:rPr lang="en-US" sz="1400" dirty="0">
                <a:latin typeface="+mj-lt"/>
              </a:rPr>
              <a:t> a new invoice number.</a:t>
            </a:r>
          </a:p>
          <a:p>
            <a:pPr marL="342900" indent="-342900">
              <a:lnSpc>
                <a:spcPts val="1700"/>
              </a:lnSpc>
              <a:spcBef>
                <a:spcPts val="0"/>
              </a:spcBef>
              <a:spcAft>
                <a:spcPts val="600"/>
              </a:spcAft>
              <a:buClr>
                <a:srgbClr val="F0AB00"/>
              </a:buClr>
              <a:buSzPct val="100000"/>
              <a:buAutoNum type="arabicPeriod"/>
            </a:pPr>
            <a:r>
              <a:rPr lang="en-US" sz="1400" b="1" dirty="0">
                <a:latin typeface="+mj-lt"/>
              </a:rPr>
              <a:t>Edit</a:t>
            </a:r>
            <a:r>
              <a:rPr lang="en-US" sz="1400" dirty="0">
                <a:latin typeface="+mj-lt"/>
              </a:rPr>
              <a:t> the other fields as necessary.</a:t>
            </a:r>
          </a:p>
          <a:p>
            <a:pPr marL="342900" indent="-342900">
              <a:lnSpc>
                <a:spcPts val="1700"/>
              </a:lnSpc>
              <a:spcBef>
                <a:spcPts val="0"/>
              </a:spcBef>
              <a:spcAft>
                <a:spcPts val="600"/>
              </a:spcAft>
              <a:buClr>
                <a:srgbClr val="F0AB00"/>
              </a:buClr>
              <a:buSzPct val="100000"/>
              <a:buAutoNum type="arabicPeriod"/>
            </a:pPr>
            <a:r>
              <a:rPr lang="en-US" sz="1400" b="1" dirty="0">
                <a:latin typeface="+mj-lt"/>
              </a:rPr>
              <a:t>Click</a:t>
            </a:r>
            <a:r>
              <a:rPr lang="en-US" sz="1400" dirty="0">
                <a:latin typeface="+mj-lt"/>
              </a:rPr>
              <a:t> Next, review the invoice, and save or submit it.</a:t>
            </a:r>
          </a:p>
        </p:txBody>
      </p:sp>
      <p:sp>
        <p:nvSpPr>
          <p:cNvPr id="14" name="Oval 13">
            <a:extLst>
              <a:ext uri="{FF2B5EF4-FFF2-40B4-BE49-F238E27FC236}">
                <a16:creationId xmlns:a16="http://schemas.microsoft.com/office/drawing/2014/main" id="{DE23A115-9938-4298-903D-C290626BA226}"/>
              </a:ext>
            </a:extLst>
          </p:cNvPr>
          <p:cNvSpPr/>
          <p:nvPr/>
        </p:nvSpPr>
        <p:spPr bwMode="gray">
          <a:xfrm>
            <a:off x="7446593" y="276286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2</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15" name="Picture 14">
            <a:extLst>
              <a:ext uri="{FF2B5EF4-FFF2-40B4-BE49-F238E27FC236}">
                <a16:creationId xmlns:a16="http://schemas.microsoft.com/office/drawing/2014/main" id="{2DDE25C2-FA49-44E0-BC6B-B25F59E2865D}"/>
              </a:ext>
            </a:extLst>
          </p:cNvPr>
          <p:cNvPicPr>
            <a:picLocks noChangeAspect="1"/>
          </p:cNvPicPr>
          <p:nvPr/>
        </p:nvPicPr>
        <p:blipFill>
          <a:blip r:embed="rId3"/>
          <a:stretch>
            <a:fillRect/>
          </a:stretch>
        </p:blipFill>
        <p:spPr>
          <a:xfrm>
            <a:off x="2863745" y="3662998"/>
            <a:ext cx="7743164" cy="749538"/>
          </a:xfrm>
          <a:prstGeom prst="rect">
            <a:avLst/>
          </a:prstGeom>
          <a:ln>
            <a:solidFill>
              <a:schemeClr val="tx1"/>
            </a:solidFill>
          </a:ln>
        </p:spPr>
      </p:pic>
      <p:sp>
        <p:nvSpPr>
          <p:cNvPr id="16" name="object 31">
            <a:hlinkClick r:id="rId4" action="ppaction://hlinksldjump"/>
            <a:extLst>
              <a:ext uri="{FF2B5EF4-FFF2-40B4-BE49-F238E27FC236}">
                <a16:creationId xmlns:a16="http://schemas.microsoft.com/office/drawing/2014/main" id="{7AD72060-7B54-4253-83A0-9483CBAE7B1A}"/>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8" name="object 29">
            <a:hlinkClick r:id="rId5" action="ppaction://hlinksldjump"/>
            <a:extLst>
              <a:ext uri="{FF2B5EF4-FFF2-40B4-BE49-F238E27FC236}">
                <a16:creationId xmlns:a16="http://schemas.microsoft.com/office/drawing/2014/main" id="{0C3EE8F1-E2E6-4262-AB56-C71FC6FBD8A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9" name="object 31">
            <a:hlinkClick r:id="rId6" action="ppaction://hlinksldjump"/>
            <a:extLst>
              <a:ext uri="{FF2B5EF4-FFF2-40B4-BE49-F238E27FC236}">
                <a16:creationId xmlns:a16="http://schemas.microsoft.com/office/drawing/2014/main" id="{1E8AA8BC-AFFD-4BBD-AD6A-510F911DF69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0" name="object 48">
            <a:extLst>
              <a:ext uri="{FF2B5EF4-FFF2-40B4-BE49-F238E27FC236}">
                <a16:creationId xmlns:a16="http://schemas.microsoft.com/office/drawing/2014/main" id="{C85B3798-9B27-4328-9ADC-8B46EF4616D4}"/>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1" name="object 31">
            <a:hlinkClick r:id="rId7" action="ppaction://hlinksldjump"/>
            <a:extLst>
              <a:ext uri="{FF2B5EF4-FFF2-40B4-BE49-F238E27FC236}">
                <a16:creationId xmlns:a16="http://schemas.microsoft.com/office/drawing/2014/main" id="{9FC3A028-AEFE-4A52-8509-DAF7C2F4F2A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2" name="object 31">
            <a:hlinkClick r:id="rId8" action="ppaction://hlinksldjump"/>
            <a:extLst>
              <a:ext uri="{FF2B5EF4-FFF2-40B4-BE49-F238E27FC236}">
                <a16:creationId xmlns:a16="http://schemas.microsoft.com/office/drawing/2014/main" id="{30DA8351-FE3D-49D5-A88C-FEBB3B90BE0D}"/>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3" name="object 31">
            <a:hlinkClick r:id="rId8" action="ppaction://hlinksldjump"/>
            <a:extLst>
              <a:ext uri="{FF2B5EF4-FFF2-40B4-BE49-F238E27FC236}">
                <a16:creationId xmlns:a16="http://schemas.microsoft.com/office/drawing/2014/main" id="{E4800C23-A74F-4879-A8D5-C4BD90468C47}"/>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4" name="object 31">
            <a:hlinkClick r:id="rId9" action="ppaction://hlinksldjump"/>
            <a:extLst>
              <a:ext uri="{FF2B5EF4-FFF2-40B4-BE49-F238E27FC236}">
                <a16:creationId xmlns:a16="http://schemas.microsoft.com/office/drawing/2014/main" id="{A2CC45FA-98EA-4BB2-9BFE-F6DE1DE292AB}"/>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5" name="Picture 24">
            <a:extLst>
              <a:ext uri="{FF2B5EF4-FFF2-40B4-BE49-F238E27FC236}">
                <a16:creationId xmlns:a16="http://schemas.microsoft.com/office/drawing/2014/main" id="{6E8F049E-3E56-4C9C-877C-6E98508C7EE5}"/>
              </a:ext>
            </a:extLst>
          </p:cNvPr>
          <p:cNvPicPr>
            <a:picLocks noChangeAspect="1"/>
          </p:cNvPicPr>
          <p:nvPr/>
        </p:nvPicPr>
        <p:blipFill>
          <a:blip r:embed="rId10"/>
          <a:stretch>
            <a:fillRect/>
          </a:stretch>
        </p:blipFill>
        <p:spPr>
          <a:xfrm>
            <a:off x="6173425" y="1141707"/>
            <a:ext cx="4433484" cy="549816"/>
          </a:xfrm>
          <a:prstGeom prst="rect">
            <a:avLst/>
          </a:prstGeom>
        </p:spPr>
      </p:pic>
      <p:sp>
        <p:nvSpPr>
          <p:cNvPr id="27" name="Oval 26">
            <a:extLst>
              <a:ext uri="{FF2B5EF4-FFF2-40B4-BE49-F238E27FC236}">
                <a16:creationId xmlns:a16="http://schemas.microsoft.com/office/drawing/2014/main" id="{966B5725-B782-4997-95FC-20B7008BAA7E}"/>
              </a:ext>
            </a:extLst>
          </p:cNvPr>
          <p:cNvSpPr/>
          <p:nvPr/>
        </p:nvSpPr>
        <p:spPr bwMode="gray">
          <a:xfrm>
            <a:off x="5402847" y="381869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pic>
        <p:nvPicPr>
          <p:cNvPr id="2" name="Picture 1">
            <a:extLst>
              <a:ext uri="{FF2B5EF4-FFF2-40B4-BE49-F238E27FC236}">
                <a16:creationId xmlns:a16="http://schemas.microsoft.com/office/drawing/2014/main" id="{C03A8454-5F75-4A33-9EA1-D7665A77EFE6}"/>
              </a:ext>
            </a:extLst>
          </p:cNvPr>
          <p:cNvPicPr>
            <a:picLocks noChangeAspect="1"/>
          </p:cNvPicPr>
          <p:nvPr/>
        </p:nvPicPr>
        <p:blipFill>
          <a:blip r:embed="rId11"/>
          <a:stretch>
            <a:fillRect/>
          </a:stretch>
        </p:blipFill>
        <p:spPr>
          <a:xfrm>
            <a:off x="5268615" y="4520794"/>
            <a:ext cx="5338294" cy="1645149"/>
          </a:xfrm>
          <a:prstGeom prst="rect">
            <a:avLst/>
          </a:prstGeom>
        </p:spPr>
      </p:pic>
      <p:sp>
        <p:nvSpPr>
          <p:cNvPr id="28" name="Oval 27">
            <a:extLst>
              <a:ext uri="{FF2B5EF4-FFF2-40B4-BE49-F238E27FC236}">
                <a16:creationId xmlns:a16="http://schemas.microsoft.com/office/drawing/2014/main" id="{86D18ACC-BCC5-4C8C-B37C-93C4BCE72901}"/>
              </a:ext>
            </a:extLst>
          </p:cNvPr>
          <p:cNvSpPr/>
          <p:nvPr/>
        </p:nvSpPr>
        <p:spPr bwMode="gray">
          <a:xfrm>
            <a:off x="7330049" y="540379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4</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9" name="Oval 28">
            <a:extLst>
              <a:ext uri="{FF2B5EF4-FFF2-40B4-BE49-F238E27FC236}">
                <a16:creationId xmlns:a16="http://schemas.microsoft.com/office/drawing/2014/main" id="{D2279BB3-FFBC-458C-BC1D-180A7ECE7293}"/>
              </a:ext>
            </a:extLst>
          </p:cNvPr>
          <p:cNvSpPr/>
          <p:nvPr/>
        </p:nvSpPr>
        <p:spPr bwMode="gray">
          <a:xfrm>
            <a:off x="7336460" y="5822922"/>
            <a:ext cx="220266"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5</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0" name="Oval 29">
            <a:extLst>
              <a:ext uri="{FF2B5EF4-FFF2-40B4-BE49-F238E27FC236}">
                <a16:creationId xmlns:a16="http://schemas.microsoft.com/office/drawing/2014/main" id="{DE9E5133-D082-4CBE-AAFA-E3E2A437E27D}"/>
              </a:ext>
            </a:extLst>
          </p:cNvPr>
          <p:cNvSpPr/>
          <p:nvPr/>
        </p:nvSpPr>
        <p:spPr bwMode="gray">
          <a:xfrm>
            <a:off x="10568890" y="475182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6</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23F476BC-E144-AD2F-4A08-C660FA0B4E45}"/>
              </a:ext>
            </a:extLst>
          </p:cNvPr>
          <p:cNvPicPr>
            <a:picLocks noChangeAspect="1"/>
          </p:cNvPicPr>
          <p:nvPr/>
        </p:nvPicPr>
        <p:blipFill rotWithShape="1">
          <a:blip r:embed="rId12"/>
          <a:srcRect r="38384"/>
          <a:stretch/>
        </p:blipFill>
        <p:spPr>
          <a:xfrm>
            <a:off x="6169777" y="941658"/>
            <a:ext cx="4433485" cy="780887"/>
          </a:xfrm>
          <a:prstGeom prst="rect">
            <a:avLst/>
          </a:prstGeom>
        </p:spPr>
      </p:pic>
      <p:sp>
        <p:nvSpPr>
          <p:cNvPr id="26" name="Oval 25">
            <a:extLst>
              <a:ext uri="{FF2B5EF4-FFF2-40B4-BE49-F238E27FC236}">
                <a16:creationId xmlns:a16="http://schemas.microsoft.com/office/drawing/2014/main" id="{2AF9CF66-40A7-4D7D-8572-E128AFF19862}"/>
              </a:ext>
            </a:extLst>
          </p:cNvPr>
          <p:cNvSpPr/>
          <p:nvPr/>
        </p:nvSpPr>
        <p:spPr bwMode="gray">
          <a:xfrm>
            <a:off x="4953088" y="147263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1</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FA950E65-D4F3-78D4-9391-7C1AFFE21B58}"/>
              </a:ext>
            </a:extLst>
          </p:cNvPr>
          <p:cNvPicPr>
            <a:picLocks noChangeAspect="1"/>
          </p:cNvPicPr>
          <p:nvPr/>
        </p:nvPicPr>
        <p:blipFill>
          <a:blip r:embed="rId13"/>
          <a:stretch>
            <a:fillRect/>
          </a:stretch>
        </p:blipFill>
        <p:spPr>
          <a:xfrm>
            <a:off x="175116" y="6412065"/>
            <a:ext cx="3974937" cy="274344"/>
          </a:xfrm>
          <a:prstGeom prst="rect">
            <a:avLst/>
          </a:prstGeom>
        </p:spPr>
      </p:pic>
    </p:spTree>
    <p:extLst>
      <p:ext uri="{BB962C8B-B14F-4D97-AF65-F5344CB8AC3E}">
        <p14:creationId xmlns:p14="http://schemas.microsoft.com/office/powerpoint/2010/main" val="3574433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677237"/>
          </a:xfrm>
        </p:spPr>
        <p:txBody>
          <a:bodyPr/>
          <a:lstStyle/>
          <a:p>
            <a:r>
              <a:rPr lang="en-US" dirty="0"/>
              <a:t>Search for Invoice</a:t>
            </a:r>
            <a:br>
              <a:rPr lang="en-US" dirty="0"/>
            </a:br>
            <a:r>
              <a:rPr lang="en-US" sz="2000" b="0" dirty="0"/>
              <a:t>(Quick &amp; Refined)</a:t>
            </a:r>
            <a:endParaRPr lang="en-US" dirty="0"/>
          </a:p>
        </p:txBody>
      </p:sp>
      <p:sp>
        <p:nvSpPr>
          <p:cNvPr id="14" name="TextBox 13">
            <a:extLst>
              <a:ext uri="{FF2B5EF4-FFF2-40B4-BE49-F238E27FC236}">
                <a16:creationId xmlns:a16="http://schemas.microsoft.com/office/drawing/2014/main" id="{F8908918-0FF5-496B-ABCC-5664FC60517E}"/>
              </a:ext>
            </a:extLst>
          </p:cNvPr>
          <p:cNvSpPr txBox="1"/>
          <p:nvPr/>
        </p:nvSpPr>
        <p:spPr>
          <a:xfrm>
            <a:off x="512306" y="1349954"/>
            <a:ext cx="4854114" cy="4865940"/>
          </a:xfrm>
          <a:prstGeom prst="rect">
            <a:avLst/>
          </a:prstGeom>
          <a:noFill/>
        </p:spPr>
        <p:txBody>
          <a:bodyPr wrap="square" lIns="0" tIns="0" rIns="0" bIns="0" rtlCol="0">
            <a:noAutofit/>
          </a:bodyPr>
          <a:lstStyle/>
          <a:p>
            <a:pPr>
              <a:lnSpc>
                <a:spcPts val="1700"/>
              </a:lnSpc>
              <a:spcBef>
                <a:spcPts val="0"/>
              </a:spcBef>
              <a:spcAft>
                <a:spcPts val="600"/>
              </a:spcAft>
              <a:buClr>
                <a:srgbClr val="F0AB00"/>
              </a:buClr>
              <a:buSzPct val="120000"/>
            </a:pPr>
            <a:r>
              <a:rPr lang="en-US" sz="1400" b="1" dirty="0">
                <a:latin typeface="+mj-lt"/>
              </a:rPr>
              <a:t>Quick Search:</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From the Home Tab, </a:t>
            </a:r>
            <a:r>
              <a:rPr lang="en-US" sz="1400" dirty="0">
                <a:latin typeface="+mj-lt"/>
              </a:rPr>
              <a:t>Select Invoices in the Document type to search.</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Select </a:t>
            </a:r>
            <a:r>
              <a:rPr lang="en-US" sz="1400" dirty="0"/>
              <a:t>T-Mobile  </a:t>
            </a:r>
            <a:r>
              <a:rPr lang="en-US" sz="1400" dirty="0">
                <a:latin typeface="+mj-lt"/>
              </a:rPr>
              <a:t>from Customer Drop down menu</a:t>
            </a:r>
            <a:r>
              <a:rPr lang="en-US" sz="1400" b="1" dirty="0">
                <a:latin typeface="+mj-lt"/>
              </a:rPr>
              <a:t>. </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Enter </a:t>
            </a:r>
            <a:r>
              <a:rPr lang="en-US" sz="1400" dirty="0">
                <a:latin typeface="+mj-lt"/>
              </a:rPr>
              <a:t>Document # , if known. Select</a:t>
            </a:r>
            <a:r>
              <a:rPr lang="en-US" sz="1400" b="1" dirty="0">
                <a:latin typeface="+mj-lt"/>
              </a:rPr>
              <a:t> </a:t>
            </a:r>
            <a:r>
              <a:rPr lang="en-US" sz="1400" dirty="0">
                <a:latin typeface="+mj-lt"/>
              </a:rPr>
              <a:t>Date Range, up to 90 days for Invoices and Click Search.</a:t>
            </a:r>
          </a:p>
          <a:p>
            <a:pPr>
              <a:lnSpc>
                <a:spcPts val="1700"/>
              </a:lnSpc>
              <a:spcBef>
                <a:spcPts val="0"/>
              </a:spcBef>
              <a:spcAft>
                <a:spcPts val="600"/>
              </a:spcAft>
              <a:buClr>
                <a:srgbClr val="F0AB00"/>
              </a:buClr>
              <a:buSzPct val="100000"/>
            </a:pPr>
            <a:r>
              <a:rPr lang="en-US" sz="1400" b="1" dirty="0"/>
              <a:t>Refined Search: </a:t>
            </a:r>
            <a:r>
              <a:rPr lang="en-US" sz="1400" dirty="0">
                <a:cs typeface="Arial" charset="0"/>
              </a:rPr>
              <a:t>Allows a refined search of Invoices within up to 90 last days.</a:t>
            </a:r>
          </a:p>
          <a:p>
            <a:pPr marL="342900" indent="-342900">
              <a:lnSpc>
                <a:spcPts val="1700"/>
              </a:lnSpc>
              <a:spcBef>
                <a:spcPts val="0"/>
              </a:spcBef>
              <a:spcAft>
                <a:spcPts val="600"/>
              </a:spcAft>
              <a:buClr>
                <a:srgbClr val="F0AB00"/>
              </a:buClr>
              <a:buSzPct val="100000"/>
              <a:buFont typeface="+mj-lt"/>
              <a:buAutoNum type="arabicPeriod" startAt="4"/>
            </a:pPr>
            <a:r>
              <a:rPr lang="en-US" sz="1400" b="1" dirty="0"/>
              <a:t>Search </a:t>
            </a:r>
            <a:r>
              <a:rPr lang="en-US" sz="1400" dirty="0"/>
              <a:t>Filters from Outbox (Invoices).</a:t>
            </a:r>
          </a:p>
          <a:p>
            <a:pPr marL="342900" indent="-342900">
              <a:lnSpc>
                <a:spcPts val="1700"/>
              </a:lnSpc>
              <a:spcBef>
                <a:spcPts val="0"/>
              </a:spcBef>
              <a:spcAft>
                <a:spcPts val="600"/>
              </a:spcAft>
              <a:buClr>
                <a:srgbClr val="F0AB00"/>
              </a:buClr>
              <a:buSzPct val="100000"/>
              <a:buFont typeface="+mj-lt"/>
              <a:buAutoNum type="arabicPeriod" startAt="4"/>
            </a:pPr>
            <a:r>
              <a:rPr lang="en-US" sz="1400" b="1" dirty="0"/>
              <a:t>Enter </a:t>
            </a:r>
            <a:r>
              <a:rPr lang="en-US" sz="1400" dirty="0"/>
              <a:t>the criteria to build the desired search filter.</a:t>
            </a:r>
          </a:p>
          <a:p>
            <a:pPr marL="342900" indent="-342900">
              <a:lnSpc>
                <a:spcPts val="1700"/>
              </a:lnSpc>
              <a:spcBef>
                <a:spcPts val="0"/>
              </a:spcBef>
              <a:spcAft>
                <a:spcPts val="600"/>
              </a:spcAft>
              <a:buClr>
                <a:srgbClr val="F0AB00"/>
              </a:buClr>
              <a:buSzPct val="100000"/>
              <a:buFont typeface="+mj-lt"/>
              <a:buAutoNum type="arabicPeriod" startAt="4"/>
            </a:pPr>
            <a:r>
              <a:rPr lang="en-US" sz="1400" b="1" dirty="0"/>
              <a:t>Click </a:t>
            </a:r>
            <a:r>
              <a:rPr lang="en-US" sz="1400" dirty="0"/>
              <a:t>Search.</a:t>
            </a:r>
          </a:p>
          <a:p>
            <a:pPr marL="342900" indent="-342900">
              <a:lnSpc>
                <a:spcPts val="1700"/>
              </a:lnSpc>
              <a:spcBef>
                <a:spcPts val="600"/>
              </a:spcBef>
              <a:buClr>
                <a:srgbClr val="F0AB00"/>
              </a:buClr>
              <a:buSzPct val="120000"/>
              <a:buAutoNum type="arabicPeriod" startAt="4"/>
            </a:pPr>
            <a:endParaRPr lang="en-US" sz="1400" dirty="0">
              <a:latin typeface="+mj-lt"/>
            </a:endParaRPr>
          </a:p>
          <a:p>
            <a:pPr marL="342900" indent="-342900">
              <a:lnSpc>
                <a:spcPts val="1700"/>
              </a:lnSpc>
              <a:spcBef>
                <a:spcPts val="600"/>
              </a:spcBef>
              <a:buClr>
                <a:srgbClr val="F0AB00"/>
              </a:buClr>
              <a:buSzPct val="120000"/>
              <a:buAutoNum type="arabicPeriod" startAt="4"/>
            </a:pPr>
            <a:endParaRPr lang="en-US" sz="1400" dirty="0">
              <a:latin typeface="+mj-lt"/>
            </a:endParaRPr>
          </a:p>
          <a:p>
            <a:pPr marL="342900" indent="-342900">
              <a:lnSpc>
                <a:spcPts val="1700"/>
              </a:lnSpc>
              <a:spcBef>
                <a:spcPts val="600"/>
              </a:spcBef>
              <a:buClr>
                <a:srgbClr val="F0AB00"/>
              </a:buClr>
              <a:buSzPct val="120000"/>
              <a:buAutoNum type="arabicPeriod" startAt="4"/>
            </a:pPr>
            <a:endParaRPr lang="en-US" sz="1400" dirty="0">
              <a:latin typeface="+mj-lt"/>
            </a:endParaRPr>
          </a:p>
        </p:txBody>
      </p:sp>
      <p:grpSp>
        <p:nvGrpSpPr>
          <p:cNvPr id="21" name="Group 20">
            <a:extLst>
              <a:ext uri="{FF2B5EF4-FFF2-40B4-BE49-F238E27FC236}">
                <a16:creationId xmlns:a16="http://schemas.microsoft.com/office/drawing/2014/main" id="{A65F70DD-EA11-4E36-BDB1-95BC04A4FEF0}"/>
              </a:ext>
            </a:extLst>
          </p:cNvPr>
          <p:cNvGrpSpPr/>
          <p:nvPr/>
        </p:nvGrpSpPr>
        <p:grpSpPr>
          <a:xfrm>
            <a:off x="5910452" y="4196198"/>
            <a:ext cx="5081960" cy="1802229"/>
            <a:chOff x="3626944" y="4358244"/>
            <a:chExt cx="5081960" cy="1802229"/>
          </a:xfrm>
        </p:grpSpPr>
        <p:pic>
          <p:nvPicPr>
            <p:cNvPr id="22" name="Picture 21">
              <a:extLst>
                <a:ext uri="{FF2B5EF4-FFF2-40B4-BE49-F238E27FC236}">
                  <a16:creationId xmlns:a16="http://schemas.microsoft.com/office/drawing/2014/main" id="{F56A5CE7-74CA-4AD2-A9F5-CABA22C8041D}"/>
                </a:ext>
              </a:extLst>
            </p:cNvPr>
            <p:cNvPicPr>
              <a:picLocks noChangeAspect="1"/>
            </p:cNvPicPr>
            <p:nvPr/>
          </p:nvPicPr>
          <p:blipFill>
            <a:blip r:embed="rId2"/>
            <a:stretch>
              <a:fillRect/>
            </a:stretch>
          </p:blipFill>
          <p:spPr>
            <a:xfrm>
              <a:off x="3626944" y="4358244"/>
              <a:ext cx="5081960" cy="1802229"/>
            </a:xfrm>
            <a:prstGeom prst="rect">
              <a:avLst/>
            </a:prstGeom>
            <a:ln>
              <a:solidFill>
                <a:schemeClr val="tx1"/>
              </a:solidFill>
            </a:ln>
          </p:spPr>
        </p:pic>
        <p:sp>
          <p:nvSpPr>
            <p:cNvPr id="23" name="Oval 22">
              <a:extLst>
                <a:ext uri="{FF2B5EF4-FFF2-40B4-BE49-F238E27FC236}">
                  <a16:creationId xmlns:a16="http://schemas.microsoft.com/office/drawing/2014/main" id="{522D88B3-F285-4E6D-A0F4-2C0BBA3F2A79}"/>
                </a:ext>
              </a:extLst>
            </p:cNvPr>
            <p:cNvSpPr/>
            <p:nvPr/>
          </p:nvSpPr>
          <p:spPr bwMode="gray">
            <a:xfrm>
              <a:off x="5891349" y="484931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5</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4" name="Oval 23">
              <a:extLst>
                <a:ext uri="{FF2B5EF4-FFF2-40B4-BE49-F238E27FC236}">
                  <a16:creationId xmlns:a16="http://schemas.microsoft.com/office/drawing/2014/main" id="{024E93DD-218A-4C14-A037-717330F8CF02}"/>
                </a:ext>
              </a:extLst>
            </p:cNvPr>
            <p:cNvSpPr/>
            <p:nvPr/>
          </p:nvSpPr>
          <p:spPr bwMode="gray">
            <a:xfrm>
              <a:off x="8263605" y="563825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6</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25" name="object 31">
            <a:hlinkClick r:id="rId3" action="ppaction://hlinksldjump"/>
            <a:extLst>
              <a:ext uri="{FF2B5EF4-FFF2-40B4-BE49-F238E27FC236}">
                <a16:creationId xmlns:a16="http://schemas.microsoft.com/office/drawing/2014/main" id="{171645E2-A591-417D-B00C-B562C5978C2B}"/>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6" name="object 29">
            <a:hlinkClick r:id="rId4" action="ppaction://hlinksldjump"/>
            <a:extLst>
              <a:ext uri="{FF2B5EF4-FFF2-40B4-BE49-F238E27FC236}">
                <a16:creationId xmlns:a16="http://schemas.microsoft.com/office/drawing/2014/main" id="{FCFB1B7E-1264-46E4-B7AE-5E4CE715677F}"/>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7" name="object 31">
            <a:hlinkClick r:id="rId5" action="ppaction://hlinksldjump"/>
            <a:extLst>
              <a:ext uri="{FF2B5EF4-FFF2-40B4-BE49-F238E27FC236}">
                <a16:creationId xmlns:a16="http://schemas.microsoft.com/office/drawing/2014/main" id="{0D4266DE-6EA5-4581-9062-39C8796CBC38}"/>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8" name="object 48">
            <a:extLst>
              <a:ext uri="{FF2B5EF4-FFF2-40B4-BE49-F238E27FC236}">
                <a16:creationId xmlns:a16="http://schemas.microsoft.com/office/drawing/2014/main" id="{9E2621E1-805D-4A20-9286-3B9749B9FE15}"/>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9" name="object 31">
            <a:hlinkClick r:id="rId6" action="ppaction://hlinksldjump"/>
            <a:extLst>
              <a:ext uri="{FF2B5EF4-FFF2-40B4-BE49-F238E27FC236}">
                <a16:creationId xmlns:a16="http://schemas.microsoft.com/office/drawing/2014/main" id="{084E3507-6822-4DA6-BB5D-9B51C5A2A67E}"/>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30" name="object 31">
            <a:hlinkClick r:id="rId7" action="ppaction://hlinksldjump"/>
            <a:extLst>
              <a:ext uri="{FF2B5EF4-FFF2-40B4-BE49-F238E27FC236}">
                <a16:creationId xmlns:a16="http://schemas.microsoft.com/office/drawing/2014/main" id="{BB044DDB-A4BC-44C3-B495-569B331A005F}"/>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1" name="object 31">
            <a:hlinkClick r:id="rId7" action="ppaction://hlinksldjump"/>
            <a:extLst>
              <a:ext uri="{FF2B5EF4-FFF2-40B4-BE49-F238E27FC236}">
                <a16:creationId xmlns:a16="http://schemas.microsoft.com/office/drawing/2014/main" id="{56D82972-D9B5-4A9D-A959-5AE10C314676}"/>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32" name="object 31">
            <a:hlinkClick r:id="rId8" action="ppaction://hlinksldjump"/>
            <a:extLst>
              <a:ext uri="{FF2B5EF4-FFF2-40B4-BE49-F238E27FC236}">
                <a16:creationId xmlns:a16="http://schemas.microsoft.com/office/drawing/2014/main" id="{F58EBC26-127A-412B-9A0F-48A9685EF0F2}"/>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 name="Picture 1">
            <a:extLst>
              <a:ext uri="{FF2B5EF4-FFF2-40B4-BE49-F238E27FC236}">
                <a16:creationId xmlns:a16="http://schemas.microsoft.com/office/drawing/2014/main" id="{D29A3EEB-02A5-4479-88CA-04AB7478808B}"/>
              </a:ext>
            </a:extLst>
          </p:cNvPr>
          <p:cNvPicPr>
            <a:picLocks noChangeAspect="1"/>
          </p:cNvPicPr>
          <p:nvPr/>
        </p:nvPicPr>
        <p:blipFill>
          <a:blip r:embed="rId9"/>
          <a:stretch>
            <a:fillRect/>
          </a:stretch>
        </p:blipFill>
        <p:spPr>
          <a:xfrm>
            <a:off x="5870323" y="1119756"/>
            <a:ext cx="5162217" cy="972313"/>
          </a:xfrm>
          <a:prstGeom prst="rect">
            <a:avLst/>
          </a:prstGeom>
        </p:spPr>
      </p:pic>
      <p:pic>
        <p:nvPicPr>
          <p:cNvPr id="3" name="Picture 2">
            <a:extLst>
              <a:ext uri="{FF2B5EF4-FFF2-40B4-BE49-F238E27FC236}">
                <a16:creationId xmlns:a16="http://schemas.microsoft.com/office/drawing/2014/main" id="{DB26DD2B-608E-47D1-B57D-65F1E15BB1FE}"/>
              </a:ext>
            </a:extLst>
          </p:cNvPr>
          <p:cNvPicPr>
            <a:picLocks noChangeAspect="1"/>
          </p:cNvPicPr>
          <p:nvPr/>
        </p:nvPicPr>
        <p:blipFill>
          <a:blip r:embed="rId10"/>
          <a:stretch>
            <a:fillRect/>
          </a:stretch>
        </p:blipFill>
        <p:spPr>
          <a:xfrm>
            <a:off x="5997077" y="2370595"/>
            <a:ext cx="4908707" cy="1467041"/>
          </a:xfrm>
          <a:prstGeom prst="rect">
            <a:avLst/>
          </a:prstGeom>
        </p:spPr>
      </p:pic>
      <p:sp>
        <p:nvSpPr>
          <p:cNvPr id="36" name="Oval 35">
            <a:extLst>
              <a:ext uri="{FF2B5EF4-FFF2-40B4-BE49-F238E27FC236}">
                <a16:creationId xmlns:a16="http://schemas.microsoft.com/office/drawing/2014/main" id="{D1D2C688-2596-47C2-AF94-473A20609803}"/>
              </a:ext>
            </a:extLst>
          </p:cNvPr>
          <p:cNvSpPr/>
          <p:nvPr/>
        </p:nvSpPr>
        <p:spPr bwMode="gray">
          <a:xfrm>
            <a:off x="7188559" y="347228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noProof="0" dirty="0">
                <a:ea typeface="Arial Unicode MS" pitchFamily="34" charset="-128"/>
                <a:cs typeface="Arial Unicode MS" pitchFamily="34" charset="-128"/>
              </a:rPr>
              <a:t>4</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5" name="Picture 4">
            <a:extLst>
              <a:ext uri="{FF2B5EF4-FFF2-40B4-BE49-F238E27FC236}">
                <a16:creationId xmlns:a16="http://schemas.microsoft.com/office/drawing/2014/main" id="{A0D8368C-D8AF-F1AB-7FA3-820AE6DF1B37}"/>
              </a:ext>
            </a:extLst>
          </p:cNvPr>
          <p:cNvPicPr>
            <a:picLocks noChangeAspect="1"/>
          </p:cNvPicPr>
          <p:nvPr/>
        </p:nvPicPr>
        <p:blipFill rotWithShape="1">
          <a:blip r:embed="rId11"/>
          <a:srcRect r="34361" b="17235"/>
          <a:stretch/>
        </p:blipFill>
        <p:spPr>
          <a:xfrm>
            <a:off x="5870323" y="960142"/>
            <a:ext cx="5162217" cy="706406"/>
          </a:xfrm>
          <a:prstGeom prst="rect">
            <a:avLst/>
          </a:prstGeom>
        </p:spPr>
      </p:pic>
      <p:sp>
        <p:nvSpPr>
          <p:cNvPr id="33" name="Oval 32">
            <a:extLst>
              <a:ext uri="{FF2B5EF4-FFF2-40B4-BE49-F238E27FC236}">
                <a16:creationId xmlns:a16="http://schemas.microsoft.com/office/drawing/2014/main" id="{1EDEA01A-312F-4C3D-BC66-5E7005B27B4C}"/>
              </a:ext>
            </a:extLst>
          </p:cNvPr>
          <p:cNvSpPr/>
          <p:nvPr/>
        </p:nvSpPr>
        <p:spPr bwMode="gray">
          <a:xfrm>
            <a:off x="6878551" y="155701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1</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4" name="Oval 33">
            <a:extLst>
              <a:ext uri="{FF2B5EF4-FFF2-40B4-BE49-F238E27FC236}">
                <a16:creationId xmlns:a16="http://schemas.microsoft.com/office/drawing/2014/main" id="{3A24F1FF-07B1-45B0-8E33-21BF1CB456E8}"/>
              </a:ext>
            </a:extLst>
          </p:cNvPr>
          <p:cNvSpPr/>
          <p:nvPr/>
        </p:nvSpPr>
        <p:spPr bwMode="gray">
          <a:xfrm>
            <a:off x="8559533" y="156485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2</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5" name="Oval 34">
            <a:extLst>
              <a:ext uri="{FF2B5EF4-FFF2-40B4-BE49-F238E27FC236}">
                <a16:creationId xmlns:a16="http://schemas.microsoft.com/office/drawing/2014/main" id="{8FDC5ED0-C977-451C-994B-3F9C88509E7C}"/>
              </a:ext>
            </a:extLst>
          </p:cNvPr>
          <p:cNvSpPr/>
          <p:nvPr/>
        </p:nvSpPr>
        <p:spPr bwMode="gray">
          <a:xfrm>
            <a:off x="10326846" y="155701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3</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a:extLst>
              <a:ext uri="{FF2B5EF4-FFF2-40B4-BE49-F238E27FC236}">
                <a16:creationId xmlns:a16="http://schemas.microsoft.com/office/drawing/2014/main" id="{9F69ED20-D706-2F0C-E52B-E567861D0CEB}"/>
              </a:ext>
            </a:extLst>
          </p:cNvPr>
          <p:cNvPicPr>
            <a:picLocks noChangeAspect="1"/>
          </p:cNvPicPr>
          <p:nvPr/>
        </p:nvPicPr>
        <p:blipFill rotWithShape="1">
          <a:blip r:embed="rId11"/>
          <a:srcRect r="37584"/>
          <a:stretch/>
        </p:blipFill>
        <p:spPr>
          <a:xfrm>
            <a:off x="5997077" y="2259371"/>
            <a:ext cx="4908707" cy="853514"/>
          </a:xfrm>
          <a:prstGeom prst="rect">
            <a:avLst/>
          </a:prstGeom>
        </p:spPr>
      </p:pic>
      <p:pic>
        <p:nvPicPr>
          <p:cNvPr id="4" name="Picture 3">
            <a:extLst>
              <a:ext uri="{FF2B5EF4-FFF2-40B4-BE49-F238E27FC236}">
                <a16:creationId xmlns:a16="http://schemas.microsoft.com/office/drawing/2014/main" id="{9ACFDC06-A0B0-C9AB-49EC-86444F876168}"/>
              </a:ext>
            </a:extLst>
          </p:cNvPr>
          <p:cNvPicPr>
            <a:picLocks noChangeAspect="1"/>
          </p:cNvPicPr>
          <p:nvPr/>
        </p:nvPicPr>
        <p:blipFill>
          <a:blip r:embed="rId12"/>
          <a:stretch>
            <a:fillRect/>
          </a:stretch>
        </p:blipFill>
        <p:spPr>
          <a:xfrm>
            <a:off x="185390" y="6392316"/>
            <a:ext cx="3974937" cy="274344"/>
          </a:xfrm>
          <a:prstGeom prst="rect">
            <a:avLst/>
          </a:prstGeom>
        </p:spPr>
      </p:pic>
    </p:spTree>
    <p:extLst>
      <p:ext uri="{BB962C8B-B14F-4D97-AF65-F5344CB8AC3E}">
        <p14:creationId xmlns:p14="http://schemas.microsoft.com/office/powerpoint/2010/main" val="979879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8E09D24-67CD-426D-A21E-CEB4EDCE85B3}"/>
              </a:ext>
            </a:extLst>
          </p:cNvPr>
          <p:cNvSpPr>
            <a:spLocks noGrp="1"/>
          </p:cNvSpPr>
          <p:nvPr>
            <p:ph type="title"/>
          </p:nvPr>
        </p:nvSpPr>
        <p:spPr>
          <a:xfrm>
            <a:off x="504002" y="504000"/>
            <a:ext cx="11186476" cy="677365"/>
          </a:xfrm>
        </p:spPr>
        <p:txBody>
          <a:bodyPr/>
          <a:lstStyle/>
          <a:p>
            <a:r>
              <a:rPr lang="en-US" dirty="0"/>
              <a:t>Review T-Mobile  Specifications</a:t>
            </a:r>
            <a:br>
              <a:rPr lang="en-US" dirty="0"/>
            </a:br>
            <a:r>
              <a:rPr lang="en-US" sz="2001" b="0" dirty="0"/>
              <a:t>NOT Supported Documents</a:t>
            </a:r>
            <a:endParaRPr lang="en-US" dirty="0"/>
          </a:p>
        </p:txBody>
      </p:sp>
      <p:sp>
        <p:nvSpPr>
          <p:cNvPr id="13" name="Text Placeholder 3">
            <a:extLst>
              <a:ext uri="{FF2B5EF4-FFF2-40B4-BE49-F238E27FC236}">
                <a16:creationId xmlns:a16="http://schemas.microsoft.com/office/drawing/2014/main" id="{CC239966-FCCF-47D9-95F8-4557112D24FB}"/>
              </a:ext>
            </a:extLst>
          </p:cNvPr>
          <p:cNvSpPr txBox="1">
            <a:spLocks/>
          </p:cNvSpPr>
          <p:nvPr/>
        </p:nvSpPr>
        <p:spPr bwMode="gray">
          <a:xfrm>
            <a:off x="324000" y="1512000"/>
            <a:ext cx="11220300" cy="4245099"/>
          </a:xfrm>
          <a:prstGeom prst="rect">
            <a:avLst/>
          </a:prstGeom>
        </p:spPr>
        <p:txBody>
          <a:bodyPr vert="horz" lIns="0" tIns="0" rIns="0" bIns="0" numCol="2"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pPr>
            <a:r>
              <a:rPr lang="en-US" sz="1400" dirty="0">
                <a:solidFill>
                  <a:srgbClr val="FFC000"/>
                </a:solidFill>
              </a:rPr>
              <a:t>NOT Supported:</a:t>
            </a:r>
          </a:p>
          <a:p>
            <a:pPr indent="-285687">
              <a:spcBef>
                <a:spcPts val="0"/>
              </a:spcBef>
              <a:spcAft>
                <a:spcPts val="600"/>
              </a:spcAft>
              <a:buSzPct val="100000"/>
              <a:buFont typeface="Arial" pitchFamily="34" charset="0"/>
              <a:buChar char="•"/>
            </a:pPr>
            <a:r>
              <a:rPr lang="en-US" sz="1400" dirty="0">
                <a:cs typeface="Arial" charset="0"/>
              </a:rPr>
              <a:t>Summary or Consolidated Invoices</a:t>
            </a:r>
          </a:p>
          <a:p>
            <a:pPr marL="285312" lvl="1">
              <a:spcBef>
                <a:spcPts val="0"/>
              </a:spcBef>
              <a:spcAft>
                <a:spcPts val="600"/>
              </a:spcAft>
              <a:buSzPct val="120000"/>
            </a:pPr>
            <a:r>
              <a:rPr lang="en-US" sz="1400" dirty="0">
                <a:cs typeface="Arial" charset="0"/>
              </a:rPr>
              <a:t>Apply against multiple purchase orders; not accepted by T-Mobile </a:t>
            </a:r>
          </a:p>
          <a:p>
            <a:pPr marL="63" indent="-285750">
              <a:spcBef>
                <a:spcPts val="0"/>
              </a:spcBef>
              <a:spcAft>
                <a:spcPts val="600"/>
              </a:spcAft>
              <a:buSzPct val="100000"/>
              <a:buFont typeface="Arial" panose="020B0604020202020204" pitchFamily="34" charset="0"/>
              <a:buChar char="•"/>
            </a:pPr>
            <a:r>
              <a:rPr lang="en-US" sz="1400" dirty="0">
                <a:cs typeface="Arial" charset="0"/>
              </a:rPr>
              <a:t>Invoicing for Purchasing Cards (P-Cards)</a:t>
            </a:r>
          </a:p>
          <a:p>
            <a:pPr marL="285312" lvl="1">
              <a:spcBef>
                <a:spcPts val="0"/>
              </a:spcBef>
              <a:spcAft>
                <a:spcPts val="600"/>
              </a:spcAft>
              <a:buSzPct val="100000"/>
            </a:pPr>
            <a:r>
              <a:rPr lang="en-US" sz="1400" dirty="0">
                <a:cs typeface="Arial" charset="0"/>
              </a:rPr>
              <a:t>An invoice for an order placed using a purchasing card; not accepted by T-Mobile </a:t>
            </a:r>
          </a:p>
          <a:p>
            <a:pPr marL="63" indent="-285750">
              <a:spcBef>
                <a:spcPts val="0"/>
              </a:spcBef>
              <a:spcAft>
                <a:spcPts val="600"/>
              </a:spcAft>
              <a:buSzPct val="100000"/>
              <a:buFont typeface="Arial" panose="020B0604020202020204" pitchFamily="34" charset="0"/>
              <a:buChar char="•"/>
            </a:pPr>
            <a:r>
              <a:rPr lang="en-US" sz="1400" dirty="0">
                <a:cs typeface="Arial" charset="0"/>
              </a:rPr>
              <a:t>Duplicate Invoices</a:t>
            </a:r>
          </a:p>
          <a:p>
            <a:pPr marL="285312" lvl="1">
              <a:spcBef>
                <a:spcPts val="0"/>
              </a:spcBef>
              <a:spcAft>
                <a:spcPts val="600"/>
              </a:spcAft>
              <a:buSzPct val="100000"/>
            </a:pPr>
            <a:r>
              <a:rPr lang="en-US" sz="1400" dirty="0">
                <a:cs typeface="Arial" charset="0"/>
              </a:rPr>
              <a:t>A new and unique invoice number must be provided for each invoice; T-Mobile  will reject duplicate invoice numbers unless resubmitting a corrected invoice that previously had a failed status on SAP Business Network</a:t>
            </a:r>
          </a:p>
          <a:p>
            <a:pPr marL="63" indent="-285750">
              <a:spcBef>
                <a:spcPts val="0"/>
              </a:spcBef>
              <a:spcAft>
                <a:spcPts val="600"/>
              </a:spcAft>
              <a:buSzPct val="100000"/>
              <a:buFont typeface="Arial" panose="020B0604020202020204" pitchFamily="34" charset="0"/>
              <a:buChar char="•"/>
            </a:pPr>
            <a:r>
              <a:rPr lang="en-US" sz="1400" dirty="0">
                <a:cs typeface="Arial" charset="0"/>
              </a:rPr>
              <a:t>Paper Invoices</a:t>
            </a:r>
          </a:p>
          <a:p>
            <a:pPr marL="285312" lvl="1">
              <a:spcBef>
                <a:spcPts val="0"/>
              </a:spcBef>
              <a:spcAft>
                <a:spcPts val="600"/>
              </a:spcAft>
              <a:buSzPct val="100000"/>
              <a:defRPr/>
            </a:pPr>
            <a:r>
              <a:rPr lang="en-US" sz="1400" dirty="0">
                <a:cs typeface="Arial" charset="0"/>
              </a:rPr>
              <a:t>T-Mobile  requires invoices to be submitted electronically through SAP Business Network; T-Mobile  will no longer accept paper invoices</a:t>
            </a:r>
          </a:p>
          <a:p>
            <a:pPr marL="285312" lvl="1">
              <a:spcBef>
                <a:spcPts val="0"/>
              </a:spcBef>
              <a:spcAft>
                <a:spcPts val="600"/>
              </a:spcAft>
              <a:buSzPct val="100000"/>
              <a:defRPr/>
            </a:pPr>
            <a:endParaRPr lang="en-US" sz="1400" dirty="0">
              <a:cs typeface="Arial" charset="0"/>
            </a:endParaRPr>
          </a:p>
          <a:p>
            <a:pPr marL="285312" lvl="1">
              <a:spcBef>
                <a:spcPts val="0"/>
              </a:spcBef>
              <a:spcAft>
                <a:spcPts val="600"/>
              </a:spcAft>
              <a:buSzPct val="100000"/>
              <a:defRPr/>
            </a:pPr>
            <a:endParaRPr lang="en-US" sz="1400" dirty="0">
              <a:cs typeface="Arial" charset="0"/>
            </a:endParaRPr>
          </a:p>
          <a:p>
            <a:pPr marL="285312" lvl="1">
              <a:spcBef>
                <a:spcPts val="0"/>
              </a:spcBef>
              <a:spcAft>
                <a:spcPts val="600"/>
              </a:spcAft>
              <a:buSzPct val="100000"/>
              <a:defRPr/>
            </a:pPr>
            <a:endParaRPr lang="en-US" sz="1400" dirty="0">
              <a:cs typeface="Arial" charset="0"/>
            </a:endParaRPr>
          </a:p>
          <a:p>
            <a:pPr marL="285312" lvl="1">
              <a:spcBef>
                <a:spcPts val="0"/>
              </a:spcBef>
              <a:spcAft>
                <a:spcPts val="600"/>
              </a:spcAft>
              <a:buSzPct val="100000"/>
              <a:defRPr/>
            </a:pPr>
            <a:endParaRPr lang="en-US" sz="1400" dirty="0">
              <a:cs typeface="Arial" charset="0"/>
            </a:endParaRPr>
          </a:p>
          <a:p>
            <a:pPr marL="285312" lvl="1">
              <a:spcBef>
                <a:spcPts val="0"/>
              </a:spcBef>
              <a:spcAft>
                <a:spcPts val="600"/>
              </a:spcAft>
              <a:buSzPct val="100000"/>
              <a:defRPr/>
            </a:pPr>
            <a:endParaRPr lang="en-US" sz="1400" dirty="0">
              <a:cs typeface="Arial" charset="0"/>
            </a:endParaRPr>
          </a:p>
          <a:p>
            <a:pPr marL="285312" lvl="1">
              <a:spcBef>
                <a:spcPts val="0"/>
              </a:spcBef>
              <a:spcAft>
                <a:spcPts val="600"/>
              </a:spcAft>
              <a:buSzPct val="100000"/>
              <a:defRPr/>
            </a:pPr>
            <a:endParaRPr lang="en-US" sz="1400" dirty="0">
              <a:cs typeface="Arial" charset="0"/>
            </a:endParaRPr>
          </a:p>
          <a:p>
            <a:pPr marL="285312" lvl="1">
              <a:spcBef>
                <a:spcPts val="0"/>
              </a:spcBef>
              <a:spcAft>
                <a:spcPts val="600"/>
              </a:spcAft>
              <a:buSzPct val="100000"/>
              <a:defRPr/>
            </a:pPr>
            <a:endParaRPr lang="en-US" sz="1400" dirty="0">
              <a:cs typeface="Arial" charset="0"/>
            </a:endParaRPr>
          </a:p>
          <a:p>
            <a:pPr marL="285312" lvl="1">
              <a:spcBef>
                <a:spcPts val="0"/>
              </a:spcBef>
              <a:spcAft>
                <a:spcPts val="600"/>
              </a:spcAft>
              <a:buSzPct val="100000"/>
              <a:defRPr/>
            </a:pPr>
            <a:endParaRPr lang="en-US" sz="1400" dirty="0">
              <a:cs typeface="Arial" charset="0"/>
            </a:endParaRPr>
          </a:p>
          <a:p>
            <a:pPr marL="63" indent="-285750">
              <a:spcBef>
                <a:spcPts val="0"/>
              </a:spcBef>
              <a:spcAft>
                <a:spcPts val="600"/>
              </a:spcAft>
              <a:buSzPct val="100000"/>
              <a:buFont typeface="Arial" panose="020B0604020202020204" pitchFamily="34" charset="0"/>
              <a:buChar char="•"/>
              <a:defRPr/>
            </a:pPr>
            <a:r>
              <a:rPr lang="en-US" sz="1400" dirty="0">
                <a:cs typeface="Arial" charset="0"/>
              </a:rPr>
              <a:t>Header Level Credit Memos</a:t>
            </a:r>
          </a:p>
          <a:p>
            <a:pPr marL="285312" lvl="1">
              <a:spcBef>
                <a:spcPts val="0"/>
              </a:spcBef>
              <a:spcAft>
                <a:spcPts val="600"/>
              </a:spcAft>
              <a:buSzPct val="100000"/>
              <a:defRPr/>
            </a:pPr>
            <a:r>
              <a:rPr lang="en-US" sz="1400" dirty="0">
                <a:cs typeface="Arial" charset="0"/>
              </a:rPr>
              <a:t>Credit Memos applied against whole invoices; not accepted by T-Mobile </a:t>
            </a:r>
          </a:p>
          <a:p>
            <a:pPr marL="285687" lvl="1" indent="-285687">
              <a:spcBef>
                <a:spcPts val="0"/>
              </a:spcBef>
              <a:spcAft>
                <a:spcPts val="600"/>
              </a:spcAft>
              <a:buClr>
                <a:srgbClr val="FFC000"/>
              </a:buClr>
              <a:buSzPct val="100000"/>
              <a:buFont typeface="Arial" pitchFamily="34" charset="0"/>
              <a:buChar char="•"/>
            </a:pPr>
            <a:r>
              <a:rPr lang="en-US" sz="1400" b="1" dirty="0">
                <a:cs typeface="Arial" charset="0"/>
              </a:rPr>
              <a:t>Contract Invoices</a:t>
            </a:r>
          </a:p>
          <a:p>
            <a:pPr marL="285312" lvl="1">
              <a:spcBef>
                <a:spcPts val="0"/>
              </a:spcBef>
              <a:spcAft>
                <a:spcPts val="600"/>
              </a:spcAft>
              <a:buClr>
                <a:srgbClr val="FFC000"/>
              </a:buClr>
              <a:buSzPct val="120000"/>
            </a:pPr>
            <a:r>
              <a:rPr lang="en-US" sz="1400" dirty="0">
                <a:cs typeface="Arial" charset="0"/>
              </a:rPr>
              <a:t>Apply against contracts</a:t>
            </a:r>
          </a:p>
          <a:p>
            <a:pPr marL="285752" lvl="1" indent="-285752">
              <a:spcBef>
                <a:spcPts val="0"/>
              </a:spcBef>
              <a:spcAft>
                <a:spcPts val="600"/>
              </a:spcAft>
              <a:buSzPct val="100000"/>
              <a:buFont typeface="Arial" panose="020B0604020202020204" pitchFamily="34" charset="0"/>
              <a:buChar char="•"/>
            </a:pPr>
            <a:r>
              <a:rPr lang="en-US" sz="1400" b="1" dirty="0">
                <a:cs typeface="Arial" charset="0"/>
              </a:rPr>
              <a:t>Purchase Order Confirmations</a:t>
            </a:r>
          </a:p>
          <a:p>
            <a:pPr marL="285312" lvl="1">
              <a:spcBef>
                <a:spcPts val="0"/>
              </a:spcBef>
              <a:spcAft>
                <a:spcPts val="600"/>
              </a:spcAft>
              <a:buSzPct val="120000"/>
            </a:pPr>
            <a:r>
              <a:rPr lang="en-US" sz="1400" dirty="0">
                <a:cs typeface="Arial" charset="0"/>
              </a:rPr>
              <a:t>Apply against a whole PO or line items</a:t>
            </a:r>
          </a:p>
          <a:p>
            <a:pPr marL="285312" lvl="1">
              <a:spcBef>
                <a:spcPts val="0"/>
              </a:spcBef>
              <a:spcAft>
                <a:spcPts val="600"/>
              </a:spcAft>
              <a:buClr>
                <a:srgbClr val="FFC000"/>
              </a:buClr>
              <a:buSzPct val="120000"/>
            </a:pPr>
            <a:endParaRPr lang="en-US" sz="1400" dirty="0">
              <a:cs typeface="Arial" charset="0"/>
            </a:endParaRPr>
          </a:p>
          <a:p>
            <a:pPr marL="285312" lvl="1">
              <a:spcBef>
                <a:spcPts val="0"/>
              </a:spcBef>
              <a:spcAft>
                <a:spcPts val="600"/>
              </a:spcAft>
              <a:buClr>
                <a:srgbClr val="FFC000"/>
              </a:buClr>
              <a:buSzPct val="120000"/>
            </a:pPr>
            <a:endParaRPr lang="en-US" sz="1400" dirty="0">
              <a:cs typeface="Arial" charset="0"/>
            </a:endParaRPr>
          </a:p>
          <a:p>
            <a:pPr marL="285312" lvl="1">
              <a:spcBef>
                <a:spcPts val="0"/>
              </a:spcBef>
              <a:spcAft>
                <a:spcPts val="600"/>
              </a:spcAft>
              <a:buSzPct val="120000"/>
            </a:pPr>
            <a:endParaRPr lang="en-US" sz="1400" dirty="0">
              <a:cs typeface="Arial" charset="0"/>
            </a:endParaRPr>
          </a:p>
          <a:p>
            <a:pPr marL="285312" lvl="1">
              <a:spcBef>
                <a:spcPts val="0"/>
              </a:spcBef>
              <a:spcAft>
                <a:spcPts val="600"/>
              </a:spcAft>
              <a:buSzPct val="100000"/>
              <a:defRPr/>
            </a:pPr>
            <a:endParaRPr lang="en-US" sz="1400" dirty="0">
              <a:cs typeface="Arial" charset="0"/>
            </a:endParaRPr>
          </a:p>
          <a:p>
            <a:pPr marL="285312" lvl="1">
              <a:spcBef>
                <a:spcPts val="0"/>
              </a:spcBef>
              <a:spcAft>
                <a:spcPts val="600"/>
              </a:spcAft>
              <a:buSzPct val="100000"/>
              <a:defRPr/>
            </a:pPr>
            <a:endParaRPr lang="en-US" sz="1400" dirty="0">
              <a:cs typeface="Arial" charset="0"/>
            </a:endParaRPr>
          </a:p>
          <a:p>
            <a:pPr marL="285312" lvl="1">
              <a:spcBef>
                <a:spcPts val="0"/>
              </a:spcBef>
              <a:spcAft>
                <a:spcPts val="600"/>
              </a:spcAft>
              <a:buSzPct val="120000"/>
            </a:pPr>
            <a:endParaRPr lang="en-US" sz="1400" dirty="0">
              <a:cs typeface="Arial" charset="0"/>
            </a:endParaRPr>
          </a:p>
          <a:p>
            <a:pPr marL="285312" lvl="1">
              <a:spcBef>
                <a:spcPts val="0"/>
              </a:spcBef>
              <a:spcAft>
                <a:spcPts val="600"/>
              </a:spcAft>
              <a:buSzPct val="100000"/>
              <a:defRPr/>
            </a:pPr>
            <a:endParaRPr lang="en-US" sz="1400" dirty="0">
              <a:cs typeface="Arial" charset="0"/>
            </a:endParaRPr>
          </a:p>
          <a:p>
            <a:pPr marL="285312" lvl="1">
              <a:spcBef>
                <a:spcPts val="0"/>
              </a:spcBef>
              <a:spcAft>
                <a:spcPts val="600"/>
              </a:spcAft>
              <a:buSzPct val="100000"/>
              <a:defRPr/>
            </a:pPr>
            <a:endParaRPr lang="en-US" sz="1400" dirty="0">
              <a:cs typeface="Arial" charset="0"/>
            </a:endParaRPr>
          </a:p>
          <a:p>
            <a:pPr marL="285312" lvl="1">
              <a:spcBef>
                <a:spcPts val="0"/>
              </a:spcBef>
              <a:spcAft>
                <a:spcPts val="600"/>
              </a:spcAft>
              <a:buSzPct val="120000"/>
            </a:pPr>
            <a:endParaRPr lang="en-US" sz="1400" dirty="0">
              <a:cs typeface="Arial" charset="0"/>
            </a:endParaRPr>
          </a:p>
          <a:p>
            <a:pPr marL="285312" lvl="1">
              <a:spcBef>
                <a:spcPts val="0"/>
              </a:spcBef>
              <a:spcAft>
                <a:spcPts val="600"/>
              </a:spcAft>
              <a:buSzPct val="120000"/>
            </a:pPr>
            <a:endParaRPr lang="en-US" sz="1400" dirty="0">
              <a:cs typeface="Arial" charset="0"/>
            </a:endParaRPr>
          </a:p>
        </p:txBody>
      </p:sp>
      <p:sp>
        <p:nvSpPr>
          <p:cNvPr id="14" name="object 31">
            <a:hlinkClick r:id="rId2" action="ppaction://hlinksldjump"/>
            <a:extLst>
              <a:ext uri="{FF2B5EF4-FFF2-40B4-BE49-F238E27FC236}">
                <a16:creationId xmlns:a16="http://schemas.microsoft.com/office/drawing/2014/main" id="{1877F2EB-D1A1-4ADA-95F7-41F7123F332D}"/>
              </a:ext>
            </a:extLst>
          </p:cNvPr>
          <p:cNvSpPr txBox="1"/>
          <p:nvPr/>
        </p:nvSpPr>
        <p:spPr>
          <a:xfrm>
            <a:off x="11785579" y="4050478"/>
            <a:ext cx="409595" cy="94914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sz="1000" dirty="0">
              <a:solidFill>
                <a:prstClr val="black"/>
              </a:solidFill>
              <a:cs typeface="Arial"/>
            </a:endParaRPr>
          </a:p>
        </p:txBody>
      </p:sp>
      <p:sp>
        <p:nvSpPr>
          <p:cNvPr id="15" name="object 29">
            <a:hlinkClick r:id="rId3" action="ppaction://hlinksldjump"/>
            <a:extLst>
              <a:ext uri="{FF2B5EF4-FFF2-40B4-BE49-F238E27FC236}">
                <a16:creationId xmlns:a16="http://schemas.microsoft.com/office/drawing/2014/main" id="{54DB9753-25A5-4E53-BBE7-8FF912DD758D}"/>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sz="1000" dirty="0">
              <a:solidFill>
                <a:prstClr val="black"/>
              </a:solidFill>
              <a:cs typeface="Arial"/>
            </a:endParaRPr>
          </a:p>
        </p:txBody>
      </p:sp>
      <p:sp>
        <p:nvSpPr>
          <p:cNvPr id="16" name="object 31">
            <a:hlinkClick r:id="rId4" action="ppaction://hlinksldjump"/>
            <a:extLst>
              <a:ext uri="{FF2B5EF4-FFF2-40B4-BE49-F238E27FC236}">
                <a16:creationId xmlns:a16="http://schemas.microsoft.com/office/drawing/2014/main" id="{808C588A-34D9-4C70-A74D-65ED73FDB0BA}"/>
              </a:ext>
            </a:extLst>
          </p:cNvPr>
          <p:cNvSpPr txBox="1"/>
          <p:nvPr/>
        </p:nvSpPr>
        <p:spPr>
          <a:xfrm>
            <a:off x="11787364" y="1229858"/>
            <a:ext cx="407810" cy="949765"/>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sz="1000" dirty="0">
              <a:solidFill>
                <a:prstClr val="black"/>
              </a:solidFill>
              <a:cs typeface="Arial"/>
            </a:endParaRPr>
          </a:p>
        </p:txBody>
      </p:sp>
      <p:sp>
        <p:nvSpPr>
          <p:cNvPr id="17" name="object 48">
            <a:extLst>
              <a:ext uri="{FF2B5EF4-FFF2-40B4-BE49-F238E27FC236}">
                <a16:creationId xmlns:a16="http://schemas.microsoft.com/office/drawing/2014/main" id="{3B6EF039-DB3F-44DF-B6D7-5A53A22A6FCD}"/>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sz="1799" kern="0" dirty="0">
              <a:solidFill>
                <a:prstClr val="black"/>
              </a:solidFill>
            </a:endParaRPr>
          </a:p>
        </p:txBody>
      </p:sp>
      <p:sp>
        <p:nvSpPr>
          <p:cNvPr id="18" name="object 31">
            <a:hlinkClick r:id="rId5" action="ppaction://hlinksldjump"/>
            <a:extLst>
              <a:ext uri="{FF2B5EF4-FFF2-40B4-BE49-F238E27FC236}">
                <a16:creationId xmlns:a16="http://schemas.microsoft.com/office/drawing/2014/main" id="{6148A996-FF56-41F4-9C30-CA257A091E4B}"/>
              </a:ext>
            </a:extLst>
          </p:cNvPr>
          <p:cNvSpPr txBox="1"/>
          <p:nvPr/>
        </p:nvSpPr>
        <p:spPr>
          <a:xfrm>
            <a:off x="11785579" y="2175290"/>
            <a:ext cx="409595" cy="980601"/>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sz="1000" dirty="0">
              <a:solidFill>
                <a:prstClr val="black"/>
              </a:solidFill>
              <a:cs typeface="Arial"/>
            </a:endParaRPr>
          </a:p>
        </p:txBody>
      </p:sp>
      <p:sp>
        <p:nvSpPr>
          <p:cNvPr id="19" name="object 31">
            <a:hlinkClick r:id="rId2" action="ppaction://hlinksldjump"/>
            <a:extLst>
              <a:ext uri="{FF2B5EF4-FFF2-40B4-BE49-F238E27FC236}">
                <a16:creationId xmlns:a16="http://schemas.microsoft.com/office/drawing/2014/main" id="{39BB0133-92A3-4B24-BA62-0C8F5DF9588D}"/>
              </a:ext>
            </a:extLst>
          </p:cNvPr>
          <p:cNvSpPr txBox="1"/>
          <p:nvPr/>
        </p:nvSpPr>
        <p:spPr>
          <a:xfrm>
            <a:off x="11778214" y="3117139"/>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sz="1000" dirty="0">
              <a:solidFill>
                <a:prstClr val="black"/>
              </a:solidFill>
              <a:cs typeface="Arial"/>
            </a:endParaRPr>
          </a:p>
        </p:txBody>
      </p:sp>
      <p:sp>
        <p:nvSpPr>
          <p:cNvPr id="20" name="object 31">
            <a:hlinkClick r:id="rId6" action="ppaction://hlinksldjump"/>
            <a:extLst>
              <a:ext uri="{FF2B5EF4-FFF2-40B4-BE49-F238E27FC236}">
                <a16:creationId xmlns:a16="http://schemas.microsoft.com/office/drawing/2014/main" id="{52CE5203-CE1B-4C3E-AAFE-F6B10FFD53AD}"/>
              </a:ext>
            </a:extLst>
          </p:cNvPr>
          <p:cNvSpPr txBox="1"/>
          <p:nvPr/>
        </p:nvSpPr>
        <p:spPr>
          <a:xfrm>
            <a:off x="11778214" y="4991828"/>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sz="1000" dirty="0">
              <a:solidFill>
                <a:prstClr val="black"/>
              </a:solidFill>
              <a:cs typeface="Arial"/>
            </a:endParaRPr>
          </a:p>
        </p:txBody>
      </p:sp>
      <p:sp>
        <p:nvSpPr>
          <p:cNvPr id="21" name="object 31">
            <a:hlinkClick r:id="rId7" action="ppaction://hlinksldjump"/>
            <a:extLst>
              <a:ext uri="{FF2B5EF4-FFF2-40B4-BE49-F238E27FC236}">
                <a16:creationId xmlns:a16="http://schemas.microsoft.com/office/drawing/2014/main" id="{424AF722-E0C4-4623-9346-33CE309B5B6D}"/>
              </a:ext>
            </a:extLst>
          </p:cNvPr>
          <p:cNvSpPr txBox="1"/>
          <p:nvPr/>
        </p:nvSpPr>
        <p:spPr>
          <a:xfrm>
            <a:off x="11785579" y="591736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sz="1000" dirty="0">
              <a:solidFill>
                <a:prstClr val="black"/>
              </a:solidFill>
              <a:cs typeface="Arial"/>
            </a:endParaRPr>
          </a:p>
        </p:txBody>
      </p:sp>
      <p:sp>
        <p:nvSpPr>
          <p:cNvPr id="2" name="TextBox 1">
            <a:extLst>
              <a:ext uri="{FF2B5EF4-FFF2-40B4-BE49-F238E27FC236}">
                <a16:creationId xmlns:a16="http://schemas.microsoft.com/office/drawing/2014/main" id="{D26571AF-967C-46F9-A730-2521CDF13BF5}"/>
              </a:ext>
            </a:extLst>
          </p:cNvPr>
          <p:cNvSpPr txBox="1"/>
          <p:nvPr/>
        </p:nvSpPr>
        <p:spPr>
          <a:xfrm>
            <a:off x="5806440" y="3657600"/>
            <a:ext cx="5646420" cy="2696400"/>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EE5C6AB5-A763-80A4-FA3F-2C7DBF933C8E}"/>
              </a:ext>
            </a:extLst>
          </p:cNvPr>
          <p:cNvPicPr>
            <a:picLocks noChangeAspect="1"/>
          </p:cNvPicPr>
          <p:nvPr/>
        </p:nvPicPr>
        <p:blipFill>
          <a:blip r:embed="rId8"/>
          <a:stretch>
            <a:fillRect/>
          </a:stretch>
        </p:blipFill>
        <p:spPr>
          <a:xfrm>
            <a:off x="324000" y="6519361"/>
            <a:ext cx="3974937" cy="274344"/>
          </a:xfrm>
          <a:prstGeom prst="rect">
            <a:avLst/>
          </a:prstGeom>
        </p:spPr>
      </p:pic>
    </p:spTree>
    <p:extLst>
      <p:ext uri="{BB962C8B-B14F-4D97-AF65-F5344CB8AC3E}">
        <p14:creationId xmlns:p14="http://schemas.microsoft.com/office/powerpoint/2010/main" val="18069691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677237"/>
          </a:xfrm>
        </p:spPr>
        <p:txBody>
          <a:bodyPr/>
          <a:lstStyle/>
          <a:p>
            <a:r>
              <a:rPr lang="en-US" dirty="0"/>
              <a:t>Check Invoice Status</a:t>
            </a:r>
            <a:br>
              <a:rPr lang="en-US" dirty="0"/>
            </a:br>
            <a:r>
              <a:rPr lang="en-US" sz="2000" b="0" dirty="0"/>
              <a:t>Routing Status To Your Customer</a:t>
            </a:r>
            <a:endParaRPr lang="en-US" dirty="0"/>
          </a:p>
        </p:txBody>
      </p:sp>
      <p:sp>
        <p:nvSpPr>
          <p:cNvPr id="11" name="Text Box 17">
            <a:extLst>
              <a:ext uri="{FF2B5EF4-FFF2-40B4-BE49-F238E27FC236}">
                <a16:creationId xmlns:a16="http://schemas.microsoft.com/office/drawing/2014/main" id="{05048703-D6EE-4E20-8E48-DB1C97938417}"/>
              </a:ext>
            </a:extLst>
          </p:cNvPr>
          <p:cNvSpPr txBox="1">
            <a:spLocks noChangeArrowheads="1"/>
          </p:cNvSpPr>
          <p:nvPr/>
        </p:nvSpPr>
        <p:spPr bwMode="auto">
          <a:xfrm>
            <a:off x="504001" y="1512000"/>
            <a:ext cx="10474586" cy="4725249"/>
          </a:xfrm>
          <a:prstGeom prst="rect">
            <a:avLst/>
          </a:prstGeom>
          <a:noFill/>
          <a:ln w="9525">
            <a:noFill/>
            <a:miter lim="800000"/>
            <a:headEnd/>
            <a:tailEnd type="none" w="lg" len="lg"/>
          </a:ln>
        </p:spPr>
        <p:txBody>
          <a:bodyPr wrap="square">
            <a:noAutofit/>
          </a:bodyPr>
          <a:lstStyle/>
          <a:p>
            <a:pPr>
              <a:spcBef>
                <a:spcPts val="0"/>
              </a:spcBef>
              <a:spcAft>
                <a:spcPts val="600"/>
              </a:spcAft>
              <a:buClr>
                <a:srgbClr val="FFC000"/>
              </a:buClr>
              <a:buSzPct val="120000"/>
              <a:defRPr/>
            </a:pPr>
            <a:r>
              <a:rPr lang="en-US" sz="1400" b="1" dirty="0">
                <a:latin typeface="Arial" pitchFamily="34" charset="0"/>
                <a:cs typeface="Arial" pitchFamily="34" charset="0"/>
              </a:rPr>
              <a:t>Check Status:</a:t>
            </a:r>
            <a:endParaRPr lang="en-US" sz="1400" dirty="0">
              <a:latin typeface="Arial" pitchFamily="34" charset="0"/>
              <a:cs typeface="Arial" pitchFamily="34" charset="0"/>
            </a:endParaRPr>
          </a:p>
          <a:p>
            <a:pPr>
              <a:spcBef>
                <a:spcPts val="0"/>
              </a:spcBef>
              <a:spcAft>
                <a:spcPts val="600"/>
              </a:spcAft>
              <a:buClr>
                <a:srgbClr val="FFC000"/>
              </a:buClr>
              <a:buSzPct val="120000"/>
              <a:defRPr/>
            </a:pPr>
            <a:r>
              <a:rPr lang="en-US" sz="1400" dirty="0">
                <a:latin typeface="Arial" pitchFamily="34" charset="0"/>
                <a:cs typeface="Arial" pitchFamily="34" charset="0"/>
              </a:rPr>
              <a:t>If you configured your Invoice Notifications as noted earlier in this presentation, you will receive emails regarding invoice status.</a:t>
            </a:r>
          </a:p>
          <a:p>
            <a:pPr>
              <a:spcBef>
                <a:spcPts val="0"/>
              </a:spcBef>
              <a:spcAft>
                <a:spcPts val="600"/>
              </a:spcAft>
              <a:buClr>
                <a:srgbClr val="FFC000"/>
              </a:buClr>
              <a:buSzPct val="120000"/>
              <a:defRPr/>
            </a:pPr>
            <a:r>
              <a:rPr lang="en-US" sz="1400" dirty="0">
                <a:latin typeface="Arial" pitchFamily="34" charset="0"/>
                <a:cs typeface="Arial" pitchFamily="34" charset="0"/>
              </a:rPr>
              <a:t>You can also check invoice status from the </a:t>
            </a:r>
            <a:r>
              <a:rPr lang="en-US" sz="1400" b="1" dirty="0">
                <a:latin typeface="Arial" pitchFamily="34" charset="0"/>
                <a:cs typeface="Arial" pitchFamily="34" charset="0"/>
              </a:rPr>
              <a:t>Outbox</a:t>
            </a:r>
            <a:r>
              <a:rPr lang="en-US" sz="1400" dirty="0">
                <a:latin typeface="Arial" pitchFamily="34" charset="0"/>
                <a:cs typeface="Arial" pitchFamily="34" charset="0"/>
              </a:rPr>
              <a:t> by selecting the invoice link.</a:t>
            </a:r>
          </a:p>
          <a:p>
            <a:pPr eaLnBrk="1" hangingPunct="1">
              <a:spcBef>
                <a:spcPts val="0"/>
              </a:spcBef>
              <a:spcAft>
                <a:spcPts val="600"/>
              </a:spcAft>
              <a:buClr>
                <a:srgbClr val="FFC000"/>
              </a:buClr>
              <a:buSzPct val="120000"/>
            </a:pPr>
            <a:endParaRPr lang="en-US" sz="1400" b="1" dirty="0">
              <a:cs typeface="Arial" charset="0"/>
            </a:endParaRPr>
          </a:p>
          <a:p>
            <a:pPr eaLnBrk="1" hangingPunct="1">
              <a:spcBef>
                <a:spcPts val="0"/>
              </a:spcBef>
              <a:spcAft>
                <a:spcPts val="600"/>
              </a:spcAft>
              <a:buClr>
                <a:srgbClr val="FFC000"/>
              </a:buClr>
              <a:buSzPct val="120000"/>
            </a:pPr>
            <a:r>
              <a:rPr lang="en-US" sz="1400" b="1" dirty="0">
                <a:cs typeface="Arial" charset="0"/>
              </a:rPr>
              <a:t>Routing Status</a:t>
            </a:r>
            <a:endParaRPr lang="en-US" sz="1400" dirty="0">
              <a:cs typeface="Arial" charset="0"/>
            </a:endParaRPr>
          </a:p>
          <a:p>
            <a:pPr>
              <a:spcAft>
                <a:spcPts val="600"/>
              </a:spcAft>
              <a:buClr>
                <a:srgbClr val="FFC000"/>
              </a:buClr>
              <a:buSzPct val="120000"/>
            </a:pPr>
            <a:r>
              <a:rPr lang="en-US" sz="1400" dirty="0">
                <a:cs typeface="Arial" charset="0"/>
              </a:rPr>
              <a:t>Reflects the status of the transmission of the invoice to </a:t>
            </a:r>
            <a:r>
              <a:rPr lang="en-US" sz="1400" dirty="0"/>
              <a:t>T-Mobile  </a:t>
            </a:r>
            <a:r>
              <a:rPr lang="en-US" sz="1400" dirty="0">
                <a:cs typeface="Arial" charset="0"/>
              </a:rPr>
              <a:t>via the SAP Business Network.</a:t>
            </a:r>
          </a:p>
          <a:p>
            <a:pPr marL="274320" indent="-274320" eaLnBrk="1" hangingPunct="1">
              <a:spcBef>
                <a:spcPts val="0"/>
              </a:spcBef>
              <a:spcAft>
                <a:spcPts val="600"/>
              </a:spcAft>
              <a:buClr>
                <a:srgbClr val="FFC000"/>
              </a:buClr>
              <a:buSzPct val="100000"/>
              <a:buFont typeface="Arial" charset="0"/>
              <a:buChar char="•"/>
            </a:pPr>
            <a:r>
              <a:rPr lang="en-US" sz="1400" b="1" dirty="0">
                <a:cs typeface="Arial" charset="0"/>
              </a:rPr>
              <a:t>Obsoleted</a:t>
            </a:r>
            <a:r>
              <a:rPr lang="en-US" sz="1400" dirty="0">
                <a:cs typeface="Arial" charset="0"/>
              </a:rPr>
              <a:t> – You canceled the invoice</a:t>
            </a:r>
          </a:p>
          <a:p>
            <a:pPr marL="274320" indent="-274320">
              <a:spcAft>
                <a:spcPts val="600"/>
              </a:spcAft>
              <a:buClr>
                <a:srgbClr val="FFC000"/>
              </a:buClr>
              <a:buSzPct val="100000"/>
              <a:buFont typeface="Arial" charset="0"/>
              <a:buChar char="•"/>
            </a:pPr>
            <a:r>
              <a:rPr lang="en-US" sz="1400" b="1" dirty="0">
                <a:cs typeface="Arial" charset="0"/>
              </a:rPr>
              <a:t>Failed</a:t>
            </a:r>
            <a:r>
              <a:rPr lang="en-US" sz="1400" dirty="0">
                <a:cs typeface="Arial" charset="0"/>
              </a:rPr>
              <a:t> – Invoice failed </a:t>
            </a:r>
            <a:r>
              <a:rPr lang="en-US" sz="1400" dirty="0"/>
              <a:t>T-Mobile </a:t>
            </a:r>
            <a:r>
              <a:rPr lang="en-US" sz="1400" dirty="0">
                <a:cs typeface="Arial" charset="0"/>
              </a:rPr>
              <a:t>invoicing rules. </a:t>
            </a:r>
            <a:r>
              <a:rPr lang="en-US" sz="1400" dirty="0"/>
              <a:t>T-Mobile </a:t>
            </a:r>
            <a:r>
              <a:rPr lang="en-US" sz="1400" dirty="0">
                <a:cs typeface="Arial" charset="0"/>
              </a:rPr>
              <a:t> will not receive this invoice</a:t>
            </a:r>
          </a:p>
          <a:p>
            <a:pPr marL="274320" indent="-274320" eaLnBrk="1" hangingPunct="1">
              <a:spcBef>
                <a:spcPts val="0"/>
              </a:spcBef>
              <a:spcAft>
                <a:spcPts val="600"/>
              </a:spcAft>
              <a:buClr>
                <a:srgbClr val="FFC000"/>
              </a:buClr>
              <a:buSzPct val="100000"/>
              <a:buFont typeface="Arial" charset="0"/>
              <a:buChar char="•"/>
            </a:pPr>
            <a:r>
              <a:rPr lang="en-US" sz="1400" b="1" dirty="0">
                <a:cs typeface="Arial" charset="0"/>
              </a:rPr>
              <a:t>Queued</a:t>
            </a:r>
            <a:r>
              <a:rPr lang="en-US" sz="1400" dirty="0">
                <a:cs typeface="Arial" charset="0"/>
              </a:rPr>
              <a:t> – SAP Business Network received the invoice but has not processed it</a:t>
            </a:r>
          </a:p>
          <a:p>
            <a:pPr marL="274320" indent="-274320" eaLnBrk="1" hangingPunct="1">
              <a:spcBef>
                <a:spcPts val="0"/>
              </a:spcBef>
              <a:spcAft>
                <a:spcPts val="600"/>
              </a:spcAft>
              <a:buClr>
                <a:srgbClr val="FFC000"/>
              </a:buClr>
              <a:buSzPct val="100000"/>
              <a:buFont typeface="Arial" charset="0"/>
              <a:buChar char="•"/>
            </a:pPr>
            <a:r>
              <a:rPr lang="en-US" sz="1400" b="1" dirty="0">
                <a:cs typeface="Arial" charset="0"/>
              </a:rPr>
              <a:t>Sent</a:t>
            </a:r>
            <a:r>
              <a:rPr lang="en-US" sz="1400" dirty="0">
                <a:cs typeface="Arial" charset="0"/>
              </a:rPr>
              <a:t> – SAP Business Network sent the invoice to a queue. The invoice is awaiting pickup by the customer</a:t>
            </a:r>
          </a:p>
          <a:p>
            <a:pPr marL="274320" indent="-274320">
              <a:spcAft>
                <a:spcPts val="600"/>
              </a:spcAft>
              <a:buClr>
                <a:srgbClr val="FFC000"/>
              </a:buClr>
              <a:buSzPct val="100000"/>
              <a:buFont typeface="Arial" charset="0"/>
              <a:buChar char="•"/>
            </a:pPr>
            <a:r>
              <a:rPr lang="en-US" sz="1400" b="1" dirty="0">
                <a:cs typeface="Arial" charset="0"/>
              </a:rPr>
              <a:t>Acknowledged</a:t>
            </a:r>
            <a:r>
              <a:rPr lang="en-US" sz="1400" dirty="0">
                <a:cs typeface="Arial" charset="0"/>
              </a:rPr>
              <a:t> – </a:t>
            </a:r>
            <a:r>
              <a:rPr lang="en-US" sz="1400" dirty="0"/>
              <a:t>T-Mobile </a:t>
            </a:r>
            <a:r>
              <a:rPr lang="en-US" sz="1400" dirty="0">
                <a:cs typeface="Arial" charset="0"/>
              </a:rPr>
              <a:t>invoicing application has acknowledged the receipt of the invoice	</a:t>
            </a:r>
          </a:p>
          <a:p>
            <a:pPr algn="just">
              <a:spcBef>
                <a:spcPts val="0"/>
              </a:spcBef>
              <a:spcAft>
                <a:spcPts val="600"/>
              </a:spcAft>
              <a:defRPr/>
            </a:pPr>
            <a:endParaRPr lang="en-US" sz="1400" dirty="0"/>
          </a:p>
        </p:txBody>
      </p:sp>
      <p:sp>
        <p:nvSpPr>
          <p:cNvPr id="12" name="object 31">
            <a:hlinkClick r:id="rId2" action="ppaction://hlinksldjump"/>
            <a:extLst>
              <a:ext uri="{FF2B5EF4-FFF2-40B4-BE49-F238E27FC236}">
                <a16:creationId xmlns:a16="http://schemas.microsoft.com/office/drawing/2014/main" id="{E825CB0E-D7FC-48BA-BAF0-512ED872CEC9}"/>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3" name="object 29">
            <a:hlinkClick r:id="rId3" action="ppaction://hlinksldjump"/>
            <a:extLst>
              <a:ext uri="{FF2B5EF4-FFF2-40B4-BE49-F238E27FC236}">
                <a16:creationId xmlns:a16="http://schemas.microsoft.com/office/drawing/2014/main" id="{DCBC2F57-3C06-4E82-ABC6-83C097B538C7}"/>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4" name="object 31">
            <a:hlinkClick r:id="rId4" action="ppaction://hlinksldjump"/>
            <a:extLst>
              <a:ext uri="{FF2B5EF4-FFF2-40B4-BE49-F238E27FC236}">
                <a16:creationId xmlns:a16="http://schemas.microsoft.com/office/drawing/2014/main" id="{9A8F91E8-29BC-435C-A6A0-1D0F1F4B903C}"/>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5" name="object 48">
            <a:extLst>
              <a:ext uri="{FF2B5EF4-FFF2-40B4-BE49-F238E27FC236}">
                <a16:creationId xmlns:a16="http://schemas.microsoft.com/office/drawing/2014/main" id="{8318C03C-E869-49AD-BA72-500BF766F747}"/>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6" name="object 31">
            <a:hlinkClick r:id="rId5" action="ppaction://hlinksldjump"/>
            <a:extLst>
              <a:ext uri="{FF2B5EF4-FFF2-40B4-BE49-F238E27FC236}">
                <a16:creationId xmlns:a16="http://schemas.microsoft.com/office/drawing/2014/main" id="{6D4865CF-9A27-47CD-AF48-C261F4382AFE}"/>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8" name="object 31">
            <a:hlinkClick r:id="rId6" action="ppaction://hlinksldjump"/>
            <a:extLst>
              <a:ext uri="{FF2B5EF4-FFF2-40B4-BE49-F238E27FC236}">
                <a16:creationId xmlns:a16="http://schemas.microsoft.com/office/drawing/2014/main" id="{CDA09CC7-2087-4B6D-8402-78FE041CCA1D}"/>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9" name="object 31">
            <a:hlinkClick r:id="rId6" action="ppaction://hlinksldjump"/>
            <a:extLst>
              <a:ext uri="{FF2B5EF4-FFF2-40B4-BE49-F238E27FC236}">
                <a16:creationId xmlns:a16="http://schemas.microsoft.com/office/drawing/2014/main" id="{821F5719-692B-469E-827D-E8395979A458}"/>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0" name="object 31">
            <a:hlinkClick r:id="rId7" action="ppaction://hlinksldjump"/>
            <a:extLst>
              <a:ext uri="{FF2B5EF4-FFF2-40B4-BE49-F238E27FC236}">
                <a16:creationId xmlns:a16="http://schemas.microsoft.com/office/drawing/2014/main" id="{3C0BC92D-C9D0-4D3C-993E-7C1ED1240AE4}"/>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 name="Picture 1">
            <a:extLst>
              <a:ext uri="{FF2B5EF4-FFF2-40B4-BE49-F238E27FC236}">
                <a16:creationId xmlns:a16="http://schemas.microsoft.com/office/drawing/2014/main" id="{F5CC2037-EDB7-F9BE-8F90-12E78D5C4BBA}"/>
              </a:ext>
            </a:extLst>
          </p:cNvPr>
          <p:cNvPicPr>
            <a:picLocks noChangeAspect="1"/>
          </p:cNvPicPr>
          <p:nvPr/>
        </p:nvPicPr>
        <p:blipFill>
          <a:blip r:embed="rId8"/>
          <a:stretch>
            <a:fillRect/>
          </a:stretch>
        </p:blipFill>
        <p:spPr>
          <a:xfrm>
            <a:off x="298406" y="6430839"/>
            <a:ext cx="3974937" cy="274344"/>
          </a:xfrm>
          <a:prstGeom prst="rect">
            <a:avLst/>
          </a:prstGeom>
        </p:spPr>
      </p:pic>
    </p:spTree>
    <p:extLst>
      <p:ext uri="{BB962C8B-B14F-4D97-AF65-F5344CB8AC3E}">
        <p14:creationId xmlns:p14="http://schemas.microsoft.com/office/powerpoint/2010/main" val="23239268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677237"/>
          </a:xfrm>
        </p:spPr>
        <p:txBody>
          <a:bodyPr/>
          <a:lstStyle/>
          <a:p>
            <a:r>
              <a:rPr lang="en-US" dirty="0"/>
              <a:t>Check Invoice Status</a:t>
            </a:r>
            <a:br>
              <a:rPr lang="en-US" dirty="0"/>
            </a:br>
            <a:r>
              <a:rPr lang="en-US" sz="2000" b="0" dirty="0"/>
              <a:t>Review Invoice Status With Your Customer</a:t>
            </a:r>
            <a:endParaRPr lang="en-US" dirty="0"/>
          </a:p>
        </p:txBody>
      </p:sp>
      <p:sp>
        <p:nvSpPr>
          <p:cNvPr id="11" name="Rectangle 10">
            <a:extLst>
              <a:ext uri="{FF2B5EF4-FFF2-40B4-BE49-F238E27FC236}">
                <a16:creationId xmlns:a16="http://schemas.microsoft.com/office/drawing/2014/main" id="{4AF79FBA-7B78-4373-8EA3-B9976B7B6B8B}"/>
              </a:ext>
            </a:extLst>
          </p:cNvPr>
          <p:cNvSpPr/>
          <p:nvPr/>
        </p:nvSpPr>
        <p:spPr>
          <a:xfrm>
            <a:off x="504001" y="1361596"/>
            <a:ext cx="10376795" cy="3000821"/>
          </a:xfrm>
          <a:prstGeom prst="rect">
            <a:avLst/>
          </a:prstGeom>
        </p:spPr>
        <p:txBody>
          <a:bodyPr wrap="square">
            <a:spAutoFit/>
          </a:bodyPr>
          <a:lstStyle/>
          <a:p>
            <a:pPr eaLnBrk="1" hangingPunct="1">
              <a:spcBef>
                <a:spcPts val="0"/>
              </a:spcBef>
              <a:spcAft>
                <a:spcPts val="600"/>
              </a:spcAft>
              <a:buClr>
                <a:srgbClr val="FFC000"/>
              </a:buClr>
              <a:buSzPct val="120000"/>
            </a:pPr>
            <a:r>
              <a:rPr lang="en-US" sz="1400" b="1" dirty="0">
                <a:cs typeface="Arial" charset="0"/>
              </a:rPr>
              <a:t>Invoice Status</a:t>
            </a:r>
            <a:endParaRPr lang="en-US" sz="1400" dirty="0">
              <a:cs typeface="Arial" charset="0"/>
            </a:endParaRPr>
          </a:p>
          <a:p>
            <a:pPr>
              <a:spcAft>
                <a:spcPts val="600"/>
              </a:spcAft>
              <a:buClr>
                <a:srgbClr val="FFC000"/>
              </a:buClr>
              <a:buSzPct val="120000"/>
            </a:pPr>
            <a:r>
              <a:rPr lang="en-US" sz="1400" dirty="0">
                <a:cs typeface="Arial" charset="0"/>
              </a:rPr>
              <a:t>Reflects the status of </a:t>
            </a:r>
            <a:r>
              <a:rPr lang="en-US" sz="1400" dirty="0"/>
              <a:t>T-Mobile</a:t>
            </a:r>
            <a:r>
              <a:rPr lang="en-US" sz="1400" dirty="0">
                <a:cs typeface="Arial" charset="0"/>
              </a:rPr>
              <a:t>’s action on the Invoice.</a:t>
            </a:r>
          </a:p>
          <a:p>
            <a:pPr marL="274320" indent="-274320">
              <a:spcAft>
                <a:spcPts val="600"/>
              </a:spcAft>
              <a:buClr>
                <a:srgbClr val="FFC000"/>
              </a:buClr>
              <a:buSzPct val="100000"/>
              <a:buFont typeface="Arial" charset="0"/>
              <a:buChar char="•"/>
            </a:pPr>
            <a:r>
              <a:rPr lang="en-US" sz="1400" b="1" dirty="0">
                <a:cs typeface="Arial" charset="0"/>
              </a:rPr>
              <a:t>Sent </a:t>
            </a:r>
            <a:r>
              <a:rPr lang="en-US" sz="1400" dirty="0">
                <a:cs typeface="Arial" charset="0"/>
              </a:rPr>
              <a:t>– The invoice is sent to the </a:t>
            </a:r>
            <a:r>
              <a:rPr lang="en-US" sz="1400" dirty="0"/>
              <a:t>T-Mobile  </a:t>
            </a:r>
            <a:r>
              <a:rPr lang="en-US" sz="1400" dirty="0">
                <a:cs typeface="Arial" charset="0"/>
              </a:rPr>
              <a:t>but they have not yet verified the invoice against purchase orders and receipts</a:t>
            </a:r>
          </a:p>
          <a:p>
            <a:pPr marL="274320" indent="-274320">
              <a:spcAft>
                <a:spcPts val="600"/>
              </a:spcAft>
              <a:buClr>
                <a:srgbClr val="FFC000"/>
              </a:buClr>
              <a:buSzPct val="100000"/>
              <a:buFont typeface="Arial" charset="0"/>
              <a:buChar char="•"/>
            </a:pPr>
            <a:r>
              <a:rPr lang="en-US" sz="1400" b="1" dirty="0">
                <a:cs typeface="Arial" charset="0"/>
              </a:rPr>
              <a:t>Cancelled </a:t>
            </a:r>
            <a:r>
              <a:rPr lang="en-US" sz="1400" dirty="0">
                <a:cs typeface="Arial" charset="0"/>
              </a:rPr>
              <a:t>– </a:t>
            </a:r>
            <a:r>
              <a:rPr lang="en-US" sz="1400" dirty="0"/>
              <a:t>T-Mobile </a:t>
            </a:r>
            <a:r>
              <a:rPr lang="en-US" sz="1400" dirty="0">
                <a:cs typeface="Arial" charset="0"/>
              </a:rPr>
              <a:t>approved the invoice cancellation </a:t>
            </a:r>
          </a:p>
          <a:p>
            <a:pPr marL="274320" indent="-274320">
              <a:spcAft>
                <a:spcPts val="600"/>
              </a:spcAft>
              <a:buClr>
                <a:srgbClr val="FFC000"/>
              </a:buClr>
              <a:buSzPct val="100000"/>
              <a:buFont typeface="Arial" charset="0"/>
              <a:buChar char="•"/>
            </a:pPr>
            <a:r>
              <a:rPr lang="en-US" sz="1400" b="1" dirty="0">
                <a:cs typeface="Arial" charset="0"/>
              </a:rPr>
              <a:t>Paid</a:t>
            </a:r>
            <a:r>
              <a:rPr lang="en-US" sz="1400" dirty="0">
                <a:cs typeface="Arial" charset="0"/>
              </a:rPr>
              <a:t> – </a:t>
            </a:r>
            <a:r>
              <a:rPr lang="en-US" sz="1400" dirty="0"/>
              <a:t>T-Mobile </a:t>
            </a:r>
            <a:r>
              <a:rPr lang="en-US" sz="1400" dirty="0">
                <a:cs typeface="Arial" charset="0"/>
              </a:rPr>
              <a:t>paid the invoice / in the process of issuing payment. Only if </a:t>
            </a:r>
            <a:r>
              <a:rPr lang="en-US" sz="1400" dirty="0"/>
              <a:t>T-Mobile  </a:t>
            </a:r>
            <a:r>
              <a:rPr lang="en-US" sz="1400" dirty="0">
                <a:cs typeface="Arial" charset="0"/>
              </a:rPr>
              <a:t>uses invoices to trigger payment.</a:t>
            </a:r>
          </a:p>
          <a:p>
            <a:pPr marL="274320" indent="-274320">
              <a:spcAft>
                <a:spcPts val="600"/>
              </a:spcAft>
              <a:buClr>
                <a:srgbClr val="FFC000"/>
              </a:buClr>
              <a:buSzPct val="100000"/>
              <a:buFont typeface="Arial" charset="0"/>
              <a:buChar char="•"/>
            </a:pPr>
            <a:r>
              <a:rPr lang="en-US" sz="1400" b="1" dirty="0">
                <a:cs typeface="Arial" charset="0"/>
              </a:rPr>
              <a:t>Approved</a:t>
            </a:r>
            <a:r>
              <a:rPr lang="en-US" sz="1400" dirty="0">
                <a:cs typeface="Arial" charset="0"/>
              </a:rPr>
              <a:t> – </a:t>
            </a:r>
            <a:r>
              <a:rPr lang="en-US" sz="1400" dirty="0"/>
              <a:t>T-Mobile </a:t>
            </a:r>
            <a:r>
              <a:rPr lang="en-US" sz="1400" dirty="0">
                <a:cs typeface="Arial" charset="0"/>
              </a:rPr>
              <a:t>has verified the invoice against the purchase orders or contracts and receipts and approved if for payment</a:t>
            </a:r>
          </a:p>
          <a:p>
            <a:pPr marL="274320" indent="-274320">
              <a:spcAft>
                <a:spcPts val="600"/>
              </a:spcAft>
              <a:buClr>
                <a:srgbClr val="FFC000"/>
              </a:buClr>
              <a:buSzPct val="100000"/>
              <a:buFont typeface="Arial" charset="0"/>
              <a:buChar char="•"/>
            </a:pPr>
            <a:r>
              <a:rPr lang="en-US" sz="1400" b="1" dirty="0">
                <a:cs typeface="Arial" charset="0"/>
              </a:rPr>
              <a:t>Rejected </a:t>
            </a:r>
            <a:r>
              <a:rPr lang="en-US" sz="1400" dirty="0">
                <a:cs typeface="Arial" charset="0"/>
              </a:rPr>
              <a:t>– </a:t>
            </a:r>
            <a:r>
              <a:rPr lang="en-US" sz="1400" dirty="0"/>
              <a:t>T-Mobile </a:t>
            </a:r>
            <a:r>
              <a:rPr lang="en-US" sz="1400" dirty="0">
                <a:cs typeface="Arial" charset="0"/>
              </a:rPr>
              <a:t>has rejected the invoice or the invoice failed validation by SAP Business Network. If </a:t>
            </a:r>
            <a:r>
              <a:rPr lang="en-US" sz="1400" dirty="0"/>
              <a:t>T-Mobile  </a:t>
            </a:r>
            <a:r>
              <a:rPr lang="en-US" sz="1400" dirty="0">
                <a:cs typeface="Arial" charset="0"/>
              </a:rPr>
              <a:t>accepts the invoice or approves it for payment, invoice status updated to Sent (invoice accepted) or Approved (invoice approved for payment)</a:t>
            </a:r>
          </a:p>
          <a:p>
            <a:pPr marL="274320" indent="-274320" eaLnBrk="1" hangingPunct="1">
              <a:spcBef>
                <a:spcPts val="0"/>
              </a:spcBef>
              <a:spcAft>
                <a:spcPts val="600"/>
              </a:spcAft>
              <a:buClr>
                <a:srgbClr val="FFC000"/>
              </a:buClr>
              <a:buSzPct val="100000"/>
              <a:buFont typeface="Arial" charset="0"/>
              <a:buChar char="•"/>
            </a:pPr>
            <a:r>
              <a:rPr lang="en-US" sz="1400" b="1" dirty="0">
                <a:cs typeface="Arial" charset="0"/>
              </a:rPr>
              <a:t>Failed</a:t>
            </a:r>
            <a:r>
              <a:rPr lang="en-US" sz="1400" dirty="0">
                <a:cs typeface="Arial" charset="0"/>
              </a:rPr>
              <a:t> – SAP Business Network experienced a problem routing the invoice</a:t>
            </a:r>
          </a:p>
        </p:txBody>
      </p:sp>
      <p:sp>
        <p:nvSpPr>
          <p:cNvPr id="12" name="object 31">
            <a:hlinkClick r:id="rId2" action="ppaction://hlinksldjump"/>
            <a:extLst>
              <a:ext uri="{FF2B5EF4-FFF2-40B4-BE49-F238E27FC236}">
                <a16:creationId xmlns:a16="http://schemas.microsoft.com/office/drawing/2014/main" id="{E4E3BDA4-CD33-407E-BB54-89ABC358CC7B}"/>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3" name="object 29">
            <a:hlinkClick r:id="rId3" action="ppaction://hlinksldjump"/>
            <a:extLst>
              <a:ext uri="{FF2B5EF4-FFF2-40B4-BE49-F238E27FC236}">
                <a16:creationId xmlns:a16="http://schemas.microsoft.com/office/drawing/2014/main" id="{C494674C-EE7A-4309-B4CF-ED9B8FD7A05A}"/>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4" name="object 31">
            <a:hlinkClick r:id="rId4" action="ppaction://hlinksldjump"/>
            <a:extLst>
              <a:ext uri="{FF2B5EF4-FFF2-40B4-BE49-F238E27FC236}">
                <a16:creationId xmlns:a16="http://schemas.microsoft.com/office/drawing/2014/main" id="{A52C6282-F611-46CE-88A1-60C3F9936FD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5" name="object 48">
            <a:extLst>
              <a:ext uri="{FF2B5EF4-FFF2-40B4-BE49-F238E27FC236}">
                <a16:creationId xmlns:a16="http://schemas.microsoft.com/office/drawing/2014/main" id="{8B51647A-0C78-412B-A7B7-F318415A3FA8}"/>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6" name="object 31">
            <a:hlinkClick r:id="rId5" action="ppaction://hlinksldjump"/>
            <a:extLst>
              <a:ext uri="{FF2B5EF4-FFF2-40B4-BE49-F238E27FC236}">
                <a16:creationId xmlns:a16="http://schemas.microsoft.com/office/drawing/2014/main" id="{E044ABE7-6232-4811-AFBC-199B69A4468E}"/>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8" name="object 31">
            <a:hlinkClick r:id="rId6" action="ppaction://hlinksldjump"/>
            <a:extLst>
              <a:ext uri="{FF2B5EF4-FFF2-40B4-BE49-F238E27FC236}">
                <a16:creationId xmlns:a16="http://schemas.microsoft.com/office/drawing/2014/main" id="{79C29C6A-72A6-4827-A8BC-8D75F6F8BDF8}"/>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9" name="object 31">
            <a:hlinkClick r:id="rId6" action="ppaction://hlinksldjump"/>
            <a:extLst>
              <a:ext uri="{FF2B5EF4-FFF2-40B4-BE49-F238E27FC236}">
                <a16:creationId xmlns:a16="http://schemas.microsoft.com/office/drawing/2014/main" id="{38835441-76B7-472C-9C2F-80DC3D41A164}"/>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0" name="object 31">
            <a:hlinkClick r:id="rId7" action="ppaction://hlinksldjump"/>
            <a:extLst>
              <a:ext uri="{FF2B5EF4-FFF2-40B4-BE49-F238E27FC236}">
                <a16:creationId xmlns:a16="http://schemas.microsoft.com/office/drawing/2014/main" id="{BCE86D80-BDA4-4289-9AEA-31F3CF3B01DB}"/>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 name="Picture 1">
            <a:extLst>
              <a:ext uri="{FF2B5EF4-FFF2-40B4-BE49-F238E27FC236}">
                <a16:creationId xmlns:a16="http://schemas.microsoft.com/office/drawing/2014/main" id="{C460502B-F335-E500-818E-FF9AE3420FE2}"/>
              </a:ext>
            </a:extLst>
          </p:cNvPr>
          <p:cNvPicPr>
            <a:picLocks noChangeAspect="1"/>
          </p:cNvPicPr>
          <p:nvPr/>
        </p:nvPicPr>
        <p:blipFill>
          <a:blip r:embed="rId8"/>
          <a:stretch>
            <a:fillRect/>
          </a:stretch>
        </p:blipFill>
        <p:spPr>
          <a:xfrm>
            <a:off x="298406" y="6446760"/>
            <a:ext cx="3974937" cy="274344"/>
          </a:xfrm>
          <a:prstGeom prst="rect">
            <a:avLst/>
          </a:prstGeom>
        </p:spPr>
      </p:pic>
    </p:spTree>
    <p:extLst>
      <p:ext uri="{BB962C8B-B14F-4D97-AF65-F5344CB8AC3E}">
        <p14:creationId xmlns:p14="http://schemas.microsoft.com/office/powerpoint/2010/main" val="35326873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677237"/>
          </a:xfrm>
        </p:spPr>
        <p:txBody>
          <a:bodyPr/>
          <a:lstStyle/>
          <a:p>
            <a:r>
              <a:rPr lang="en-US" dirty="0"/>
              <a:t>Review Invoice History</a:t>
            </a:r>
            <a:br>
              <a:rPr lang="en-US" dirty="0"/>
            </a:br>
            <a:r>
              <a:rPr lang="en-US" sz="2000" b="0" dirty="0"/>
              <a:t>Check Status Comments</a:t>
            </a:r>
            <a:endParaRPr lang="en-US" dirty="0"/>
          </a:p>
        </p:txBody>
      </p:sp>
      <p:sp>
        <p:nvSpPr>
          <p:cNvPr id="11" name="TextBox 10">
            <a:extLst>
              <a:ext uri="{FF2B5EF4-FFF2-40B4-BE49-F238E27FC236}">
                <a16:creationId xmlns:a16="http://schemas.microsoft.com/office/drawing/2014/main" id="{DAF47FF0-7045-4019-80C2-4B3C032EC6DE}"/>
              </a:ext>
            </a:extLst>
          </p:cNvPr>
          <p:cNvSpPr txBox="1"/>
          <p:nvPr/>
        </p:nvSpPr>
        <p:spPr>
          <a:xfrm>
            <a:off x="504001" y="1493395"/>
            <a:ext cx="4051419" cy="4785930"/>
          </a:xfrm>
          <a:prstGeom prst="rect">
            <a:avLst/>
          </a:prstGeom>
          <a:noFill/>
        </p:spPr>
        <p:txBody>
          <a:bodyPr wrap="square" lIns="0" tIns="0" rIns="0" bIns="0" rtlCol="0">
            <a:noAutofit/>
          </a:bodyPr>
          <a:lstStyle/>
          <a:p>
            <a:pPr>
              <a:lnSpc>
                <a:spcPts val="1700"/>
              </a:lnSpc>
              <a:spcBef>
                <a:spcPts val="0"/>
              </a:spcBef>
              <a:spcAft>
                <a:spcPts val="600"/>
              </a:spcAft>
              <a:buClr>
                <a:srgbClr val="F0AB00"/>
              </a:buClr>
              <a:buSzPct val="120000"/>
            </a:pPr>
            <a:r>
              <a:rPr lang="en-US" sz="1400" dirty="0">
                <a:latin typeface="+mj-lt"/>
              </a:rPr>
              <a:t>Access any invoice:</a:t>
            </a:r>
          </a:p>
          <a:p>
            <a:pPr marL="342900" indent="-342900">
              <a:lnSpc>
                <a:spcPts val="1700"/>
              </a:lnSpc>
              <a:spcBef>
                <a:spcPts val="0"/>
              </a:spcBef>
              <a:spcAft>
                <a:spcPts val="600"/>
              </a:spcAft>
              <a:buClr>
                <a:srgbClr val="F0AB00"/>
              </a:buClr>
              <a:buSzPct val="100000"/>
              <a:buAutoNum type="arabicPeriod"/>
            </a:pPr>
            <a:r>
              <a:rPr lang="en-US" sz="1400" b="1" dirty="0">
                <a:latin typeface="+mj-lt"/>
              </a:rPr>
              <a:t>Click </a:t>
            </a:r>
            <a:r>
              <a:rPr lang="en-US" sz="1400" dirty="0">
                <a:latin typeface="+mj-lt"/>
              </a:rPr>
              <a:t>on the History tab to view status details and invoice history. </a:t>
            </a:r>
          </a:p>
          <a:p>
            <a:pPr marL="342900" indent="-342900">
              <a:lnSpc>
                <a:spcPts val="1700"/>
              </a:lnSpc>
              <a:spcBef>
                <a:spcPts val="0"/>
              </a:spcBef>
              <a:spcAft>
                <a:spcPts val="600"/>
              </a:spcAft>
              <a:buClr>
                <a:srgbClr val="F0AB00"/>
              </a:buClr>
              <a:buSzPct val="100000"/>
              <a:buAutoNum type="arabicPeriod"/>
            </a:pPr>
            <a:r>
              <a:rPr lang="en-US" sz="1400" b="1" dirty="0">
                <a:latin typeface="+mj-lt"/>
              </a:rPr>
              <a:t>History and status comments </a:t>
            </a:r>
            <a:r>
              <a:rPr lang="en-US" sz="1400" dirty="0">
                <a:latin typeface="+mj-lt"/>
              </a:rPr>
              <a:t>for the invoice are displayed. </a:t>
            </a:r>
          </a:p>
          <a:p>
            <a:pPr marL="342900" indent="-342900">
              <a:lnSpc>
                <a:spcPts val="1700"/>
              </a:lnSpc>
              <a:spcBef>
                <a:spcPts val="0"/>
              </a:spcBef>
              <a:spcAft>
                <a:spcPts val="600"/>
              </a:spcAft>
              <a:buClr>
                <a:srgbClr val="F0AB00"/>
              </a:buClr>
              <a:buSzPct val="100000"/>
              <a:buAutoNum type="arabicPeriod"/>
            </a:pPr>
            <a:r>
              <a:rPr lang="en-US" sz="1400" b="1" dirty="0">
                <a:latin typeface="+mj-lt"/>
              </a:rPr>
              <a:t>Transaction history </a:t>
            </a:r>
            <a:r>
              <a:rPr lang="en-US" sz="1400" dirty="0">
                <a:latin typeface="+mj-lt"/>
              </a:rPr>
              <a:t>can be used in problem determination for failed or rejected transactions.</a:t>
            </a:r>
          </a:p>
          <a:p>
            <a:pPr marL="342900" indent="-342900">
              <a:lnSpc>
                <a:spcPts val="1700"/>
              </a:lnSpc>
              <a:spcBef>
                <a:spcPts val="0"/>
              </a:spcBef>
              <a:spcAft>
                <a:spcPts val="600"/>
              </a:spcAft>
              <a:buClr>
                <a:srgbClr val="F0AB00"/>
              </a:buClr>
              <a:buSzPct val="100000"/>
              <a:buAutoNum type="arabicPeriod"/>
            </a:pPr>
            <a:r>
              <a:rPr lang="en-US" sz="1400" b="1" dirty="0">
                <a:latin typeface="+mj-lt"/>
              </a:rPr>
              <a:t>When you are done </a:t>
            </a:r>
            <a:r>
              <a:rPr lang="en-US" sz="1400" dirty="0">
                <a:latin typeface="+mj-lt"/>
              </a:rPr>
              <a:t>reviewing the history, click Done.</a:t>
            </a:r>
          </a:p>
        </p:txBody>
      </p:sp>
      <p:grpSp>
        <p:nvGrpSpPr>
          <p:cNvPr id="12" name="Group 11">
            <a:extLst>
              <a:ext uri="{FF2B5EF4-FFF2-40B4-BE49-F238E27FC236}">
                <a16:creationId xmlns:a16="http://schemas.microsoft.com/office/drawing/2014/main" id="{84A14125-6068-41FC-9FD6-CF04194D438A}"/>
              </a:ext>
            </a:extLst>
          </p:cNvPr>
          <p:cNvGrpSpPr/>
          <p:nvPr/>
        </p:nvGrpSpPr>
        <p:grpSpPr>
          <a:xfrm>
            <a:off x="5669867" y="1604597"/>
            <a:ext cx="5172075" cy="1453995"/>
            <a:chOff x="3540125" y="1512000"/>
            <a:chExt cx="5172075" cy="1453995"/>
          </a:xfrm>
        </p:grpSpPr>
        <p:pic>
          <p:nvPicPr>
            <p:cNvPr id="13" name="Picture 12">
              <a:extLst>
                <a:ext uri="{FF2B5EF4-FFF2-40B4-BE49-F238E27FC236}">
                  <a16:creationId xmlns:a16="http://schemas.microsoft.com/office/drawing/2014/main" id="{83A8622C-4AFA-45B0-8CB6-4E252E9BD360}"/>
                </a:ext>
              </a:extLst>
            </p:cNvPr>
            <p:cNvPicPr>
              <a:picLocks noChangeAspect="1"/>
            </p:cNvPicPr>
            <p:nvPr/>
          </p:nvPicPr>
          <p:blipFill rotWithShape="1">
            <a:blip r:embed="rId2"/>
            <a:srcRect r="37176"/>
            <a:stretch/>
          </p:blipFill>
          <p:spPr>
            <a:xfrm>
              <a:off x="3540125" y="1512000"/>
              <a:ext cx="5172075" cy="1453995"/>
            </a:xfrm>
            <a:prstGeom prst="rect">
              <a:avLst/>
            </a:prstGeom>
            <a:ln>
              <a:solidFill>
                <a:schemeClr val="tx1"/>
              </a:solidFill>
            </a:ln>
          </p:spPr>
        </p:pic>
        <p:sp>
          <p:nvSpPr>
            <p:cNvPr id="14" name="Oval 13">
              <a:extLst>
                <a:ext uri="{FF2B5EF4-FFF2-40B4-BE49-F238E27FC236}">
                  <a16:creationId xmlns:a16="http://schemas.microsoft.com/office/drawing/2014/main" id="{975C3380-B24B-4A83-9D8C-B525351CFDD4}"/>
                </a:ext>
              </a:extLst>
            </p:cNvPr>
            <p:cNvSpPr/>
            <p:nvPr/>
          </p:nvSpPr>
          <p:spPr bwMode="gray">
            <a:xfrm>
              <a:off x="6037799" y="234213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1</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15" name="Group 14">
            <a:extLst>
              <a:ext uri="{FF2B5EF4-FFF2-40B4-BE49-F238E27FC236}">
                <a16:creationId xmlns:a16="http://schemas.microsoft.com/office/drawing/2014/main" id="{DF8B5D39-15D5-4B45-9EE8-BC8F2161EFC5}"/>
              </a:ext>
            </a:extLst>
          </p:cNvPr>
          <p:cNvGrpSpPr/>
          <p:nvPr/>
        </p:nvGrpSpPr>
        <p:grpSpPr>
          <a:xfrm>
            <a:off x="4965017" y="3521597"/>
            <a:ext cx="5876925" cy="2261812"/>
            <a:chOff x="2835275" y="3429000"/>
            <a:chExt cx="5876925" cy="2261812"/>
          </a:xfrm>
        </p:grpSpPr>
        <p:pic>
          <p:nvPicPr>
            <p:cNvPr id="16" name="Picture 15">
              <a:extLst>
                <a:ext uri="{FF2B5EF4-FFF2-40B4-BE49-F238E27FC236}">
                  <a16:creationId xmlns:a16="http://schemas.microsoft.com/office/drawing/2014/main" id="{03D19C73-E70D-4379-A085-A76451DDE35B}"/>
                </a:ext>
              </a:extLst>
            </p:cNvPr>
            <p:cNvPicPr>
              <a:picLocks noChangeAspect="1"/>
            </p:cNvPicPr>
            <p:nvPr/>
          </p:nvPicPr>
          <p:blipFill>
            <a:blip r:embed="rId3"/>
            <a:stretch>
              <a:fillRect/>
            </a:stretch>
          </p:blipFill>
          <p:spPr>
            <a:xfrm>
              <a:off x="2835275" y="3429000"/>
              <a:ext cx="5876925" cy="2261812"/>
            </a:xfrm>
            <a:prstGeom prst="rect">
              <a:avLst/>
            </a:prstGeom>
            <a:ln>
              <a:solidFill>
                <a:schemeClr val="tx1"/>
              </a:solidFill>
            </a:ln>
          </p:spPr>
        </p:pic>
        <p:sp>
          <p:nvSpPr>
            <p:cNvPr id="18" name="Oval 17">
              <a:extLst>
                <a:ext uri="{FF2B5EF4-FFF2-40B4-BE49-F238E27FC236}">
                  <a16:creationId xmlns:a16="http://schemas.microsoft.com/office/drawing/2014/main" id="{E4AA34E2-1EDD-450B-B953-5EC2BEEFB158}"/>
                </a:ext>
              </a:extLst>
            </p:cNvPr>
            <p:cNvSpPr/>
            <p:nvPr/>
          </p:nvSpPr>
          <p:spPr bwMode="gray">
            <a:xfrm>
              <a:off x="3247069" y="490859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2</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9" name="Oval 18">
              <a:extLst>
                <a:ext uri="{FF2B5EF4-FFF2-40B4-BE49-F238E27FC236}">
                  <a16:creationId xmlns:a16="http://schemas.microsoft.com/office/drawing/2014/main" id="{457522A0-A646-4279-A5F8-151400C86A5D}"/>
                </a:ext>
              </a:extLst>
            </p:cNvPr>
            <p:cNvSpPr/>
            <p:nvPr/>
          </p:nvSpPr>
          <p:spPr bwMode="gray">
            <a:xfrm>
              <a:off x="8425180" y="379376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4</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20" name="object 31">
            <a:hlinkClick r:id="rId4" action="ppaction://hlinksldjump"/>
            <a:extLst>
              <a:ext uri="{FF2B5EF4-FFF2-40B4-BE49-F238E27FC236}">
                <a16:creationId xmlns:a16="http://schemas.microsoft.com/office/drawing/2014/main" id="{9AECB0F6-E01E-4643-A150-1C895DFA5182}"/>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rId5" action="ppaction://hlinksldjump"/>
            <a:extLst>
              <a:ext uri="{FF2B5EF4-FFF2-40B4-BE49-F238E27FC236}">
                <a16:creationId xmlns:a16="http://schemas.microsoft.com/office/drawing/2014/main" id="{89C149F1-5CEF-497C-B8C9-37F5E85FB38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rId6" action="ppaction://hlinksldjump"/>
            <a:extLst>
              <a:ext uri="{FF2B5EF4-FFF2-40B4-BE49-F238E27FC236}">
                <a16:creationId xmlns:a16="http://schemas.microsoft.com/office/drawing/2014/main" id="{0608316D-F352-450D-BBC9-8D4160461A26}"/>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A11F7C8F-C852-4999-8E6E-470DDB24BB19}"/>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rId7" action="ppaction://hlinksldjump"/>
            <a:extLst>
              <a:ext uri="{FF2B5EF4-FFF2-40B4-BE49-F238E27FC236}">
                <a16:creationId xmlns:a16="http://schemas.microsoft.com/office/drawing/2014/main" id="{1322C62B-C315-45C4-BC92-AE4F629A3D51}"/>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rId8" action="ppaction://hlinksldjump"/>
            <a:extLst>
              <a:ext uri="{FF2B5EF4-FFF2-40B4-BE49-F238E27FC236}">
                <a16:creationId xmlns:a16="http://schemas.microsoft.com/office/drawing/2014/main" id="{2BAEB47D-1A87-4473-A7B7-170CB6744CFA}"/>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rId8" action="ppaction://hlinksldjump"/>
            <a:extLst>
              <a:ext uri="{FF2B5EF4-FFF2-40B4-BE49-F238E27FC236}">
                <a16:creationId xmlns:a16="http://schemas.microsoft.com/office/drawing/2014/main" id="{10FA84B9-CF6A-486B-A234-09D5D0E1D131}"/>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rId9" action="ppaction://hlinksldjump"/>
            <a:extLst>
              <a:ext uri="{FF2B5EF4-FFF2-40B4-BE49-F238E27FC236}">
                <a16:creationId xmlns:a16="http://schemas.microsoft.com/office/drawing/2014/main" id="{3252A4D8-1242-4D54-A270-D366926D280C}"/>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8" name="Oval 27">
            <a:extLst>
              <a:ext uri="{FF2B5EF4-FFF2-40B4-BE49-F238E27FC236}">
                <a16:creationId xmlns:a16="http://schemas.microsoft.com/office/drawing/2014/main" id="{7DED8ECF-1B00-4FCC-ABCF-DF1CD8B2C6C2}"/>
              </a:ext>
            </a:extLst>
          </p:cNvPr>
          <p:cNvSpPr/>
          <p:nvPr/>
        </p:nvSpPr>
        <p:spPr bwMode="gray">
          <a:xfrm>
            <a:off x="7973507" y="524129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pic>
        <p:nvPicPr>
          <p:cNvPr id="2" name="Picture 1">
            <a:extLst>
              <a:ext uri="{FF2B5EF4-FFF2-40B4-BE49-F238E27FC236}">
                <a16:creationId xmlns:a16="http://schemas.microsoft.com/office/drawing/2014/main" id="{97E7EC98-6D50-93F2-C6EF-DB9A34E46B45}"/>
              </a:ext>
            </a:extLst>
          </p:cNvPr>
          <p:cNvPicPr>
            <a:picLocks noChangeAspect="1"/>
          </p:cNvPicPr>
          <p:nvPr/>
        </p:nvPicPr>
        <p:blipFill>
          <a:blip r:embed="rId10"/>
          <a:stretch>
            <a:fillRect/>
          </a:stretch>
        </p:blipFill>
        <p:spPr>
          <a:xfrm>
            <a:off x="134019" y="6454310"/>
            <a:ext cx="3974937" cy="274344"/>
          </a:xfrm>
          <a:prstGeom prst="rect">
            <a:avLst/>
          </a:prstGeom>
        </p:spPr>
      </p:pic>
    </p:spTree>
    <p:extLst>
      <p:ext uri="{BB962C8B-B14F-4D97-AF65-F5344CB8AC3E}">
        <p14:creationId xmlns:p14="http://schemas.microsoft.com/office/powerpoint/2010/main" val="42219276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A15D97F-16A0-4564-B7D5-58D887897165}"/>
              </a:ext>
            </a:extLst>
          </p:cNvPr>
          <p:cNvPicPr>
            <a:picLocks noChangeAspect="1"/>
          </p:cNvPicPr>
          <p:nvPr/>
        </p:nvPicPr>
        <p:blipFill>
          <a:blip r:embed="rId2"/>
          <a:stretch>
            <a:fillRect/>
          </a:stretch>
        </p:blipFill>
        <p:spPr>
          <a:xfrm>
            <a:off x="5082162" y="1746371"/>
            <a:ext cx="5234358" cy="2311400"/>
          </a:xfrm>
          <a:prstGeom prst="rect">
            <a:avLst/>
          </a:prstGeom>
          <a:ln>
            <a:solidFill>
              <a:schemeClr val="tx1"/>
            </a:solidFill>
          </a:ln>
        </p:spPr>
      </p:pic>
      <p:pic>
        <p:nvPicPr>
          <p:cNvPr id="3" name="Picture 2">
            <a:extLst>
              <a:ext uri="{FF2B5EF4-FFF2-40B4-BE49-F238E27FC236}">
                <a16:creationId xmlns:a16="http://schemas.microsoft.com/office/drawing/2014/main" id="{13D52E1A-1C5F-B66A-3E7F-C0E99F864A28}"/>
              </a:ext>
            </a:extLst>
          </p:cNvPr>
          <p:cNvPicPr>
            <a:picLocks noChangeAspect="1"/>
          </p:cNvPicPr>
          <p:nvPr/>
        </p:nvPicPr>
        <p:blipFill rotWithShape="1">
          <a:blip r:embed="rId3"/>
          <a:srcRect r="33443" b="19889"/>
          <a:stretch/>
        </p:blipFill>
        <p:spPr>
          <a:xfrm>
            <a:off x="5082161" y="1739844"/>
            <a:ext cx="5234358" cy="683764"/>
          </a:xfrm>
          <a:prstGeom prst="rect">
            <a:avLst/>
          </a:prstGeom>
        </p:spPr>
      </p:pic>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677237"/>
          </a:xfrm>
        </p:spPr>
        <p:txBody>
          <a:bodyPr/>
          <a:lstStyle/>
          <a:p>
            <a:r>
              <a:rPr lang="en-US" dirty="0"/>
              <a:t>Modify an Existing Invoice</a:t>
            </a:r>
            <a:br>
              <a:rPr lang="en-US" dirty="0"/>
            </a:br>
            <a:r>
              <a:rPr lang="en-US" sz="2000" b="0" dirty="0"/>
              <a:t>Edit, and Resubmit</a:t>
            </a:r>
            <a:endParaRPr lang="en-US" dirty="0"/>
          </a:p>
        </p:txBody>
      </p:sp>
      <p:sp>
        <p:nvSpPr>
          <p:cNvPr id="11" name="Rectangle 10">
            <a:extLst>
              <a:ext uri="{FF2B5EF4-FFF2-40B4-BE49-F238E27FC236}">
                <a16:creationId xmlns:a16="http://schemas.microsoft.com/office/drawing/2014/main" id="{5469ECF2-88CE-4B69-8C04-F68F0919E357}"/>
              </a:ext>
            </a:extLst>
          </p:cNvPr>
          <p:cNvSpPr/>
          <p:nvPr/>
        </p:nvSpPr>
        <p:spPr>
          <a:xfrm>
            <a:off x="504001" y="1405303"/>
            <a:ext cx="4007991" cy="2046714"/>
          </a:xfrm>
          <a:prstGeom prst="rect">
            <a:avLst/>
          </a:prstGeom>
        </p:spPr>
        <p:txBody>
          <a:bodyPr wrap="square">
            <a:spAutoFit/>
          </a:bodyPr>
          <a:lstStyle/>
          <a:p>
            <a:pPr marL="342900" indent="-342900">
              <a:spcBef>
                <a:spcPts val="600"/>
              </a:spcBef>
              <a:buClr>
                <a:srgbClr val="F0AB00"/>
              </a:buClr>
              <a:buSzPct val="100000"/>
              <a:buFont typeface="+mj-lt"/>
              <a:buAutoNum type="arabicPeriod"/>
              <a:defRPr/>
            </a:pPr>
            <a:r>
              <a:rPr lang="en-US" sz="1400" b="1" dirty="0">
                <a:solidFill>
                  <a:srgbClr val="000000"/>
                </a:solidFill>
                <a:latin typeface="Arial" pitchFamily="34" charset="0"/>
                <a:cs typeface="Arial" pitchFamily="34" charset="0"/>
              </a:rPr>
              <a:t>Click </a:t>
            </a:r>
            <a:r>
              <a:rPr lang="en-US" sz="1400" dirty="0">
                <a:solidFill>
                  <a:srgbClr val="000000"/>
                </a:solidFill>
                <a:latin typeface="Arial" pitchFamily="34" charset="0"/>
                <a:cs typeface="Arial" pitchFamily="34" charset="0"/>
              </a:rPr>
              <a:t>the </a:t>
            </a:r>
            <a:r>
              <a:rPr lang="en-US" sz="1400" b="1" dirty="0">
                <a:solidFill>
                  <a:srgbClr val="000000"/>
                </a:solidFill>
                <a:latin typeface="Arial" pitchFamily="34" charset="0"/>
                <a:cs typeface="Arial" pitchFamily="34" charset="0"/>
              </a:rPr>
              <a:t>orders </a:t>
            </a:r>
            <a:r>
              <a:rPr lang="en-US" sz="1400" dirty="0">
                <a:solidFill>
                  <a:srgbClr val="000000"/>
                </a:solidFill>
                <a:latin typeface="Arial" pitchFamily="34" charset="0"/>
                <a:cs typeface="Arial" pitchFamily="34" charset="0"/>
              </a:rPr>
              <a:t>tab.</a:t>
            </a:r>
          </a:p>
          <a:p>
            <a:pPr marL="342900" indent="-342900">
              <a:spcBef>
                <a:spcPts val="600"/>
              </a:spcBef>
              <a:buClr>
                <a:srgbClr val="F0AB00"/>
              </a:buClr>
              <a:buSzPct val="100000"/>
              <a:buFont typeface="+mj-lt"/>
              <a:buAutoNum type="arabicPeriod"/>
              <a:defRPr/>
            </a:pPr>
            <a:r>
              <a:rPr lang="en-US" sz="1400" b="1" dirty="0">
                <a:solidFill>
                  <a:srgbClr val="000000"/>
                </a:solidFill>
                <a:latin typeface="Arial" pitchFamily="34" charset="0"/>
                <a:cs typeface="Arial" pitchFamily="34" charset="0"/>
              </a:rPr>
              <a:t>In the Invoice # </a:t>
            </a:r>
            <a:r>
              <a:rPr lang="en-US" sz="1400" dirty="0">
                <a:solidFill>
                  <a:srgbClr val="000000"/>
                </a:solidFill>
                <a:latin typeface="Arial" pitchFamily="34" charset="0"/>
                <a:cs typeface="Arial" pitchFamily="34" charset="0"/>
              </a:rPr>
              <a:t>column, click a link to view details of the invoice.</a:t>
            </a:r>
          </a:p>
          <a:p>
            <a:pPr marL="342900" indent="-342900">
              <a:spcBef>
                <a:spcPts val="600"/>
              </a:spcBef>
              <a:buClr>
                <a:srgbClr val="F0AB00"/>
              </a:buClr>
              <a:buSzPct val="100000"/>
              <a:buFont typeface="+mj-lt"/>
              <a:buAutoNum type="arabicPeriod"/>
              <a:defRPr/>
            </a:pPr>
            <a:r>
              <a:rPr lang="en-US" sz="1400" b="1" dirty="0">
                <a:solidFill>
                  <a:srgbClr val="000000"/>
                </a:solidFill>
              </a:rPr>
              <a:t>Click</a:t>
            </a:r>
            <a:r>
              <a:rPr lang="en-US" sz="1400" dirty="0">
                <a:solidFill>
                  <a:srgbClr val="000000"/>
                </a:solidFill>
              </a:rPr>
              <a:t> the </a:t>
            </a:r>
            <a:r>
              <a:rPr lang="en-US" sz="1400" b="1" dirty="0">
                <a:solidFill>
                  <a:srgbClr val="000000"/>
                </a:solidFill>
              </a:rPr>
              <a:t>Invoice # </a:t>
            </a:r>
            <a:r>
              <a:rPr lang="en-US" sz="1400" dirty="0">
                <a:solidFill>
                  <a:srgbClr val="000000"/>
                </a:solidFill>
              </a:rPr>
              <a:t>for the failed, canceled, or rejected invoice that you want to resubmit and click </a:t>
            </a:r>
            <a:r>
              <a:rPr lang="en-US" sz="1400" b="1" dirty="0">
                <a:solidFill>
                  <a:srgbClr val="000000"/>
                </a:solidFill>
              </a:rPr>
              <a:t>Edit</a:t>
            </a:r>
            <a:r>
              <a:rPr lang="en-US" sz="1400" dirty="0">
                <a:solidFill>
                  <a:srgbClr val="000000"/>
                </a:solidFill>
              </a:rPr>
              <a:t>.</a:t>
            </a:r>
          </a:p>
          <a:p>
            <a:pPr marL="342900" indent="-342900">
              <a:spcBef>
                <a:spcPts val="600"/>
              </a:spcBef>
              <a:buClr>
                <a:srgbClr val="F0AB00"/>
              </a:buClr>
              <a:buSzPct val="100000"/>
              <a:buFont typeface="+mj-lt"/>
              <a:buAutoNum type="arabicPeriod"/>
              <a:defRPr/>
            </a:pPr>
            <a:r>
              <a:rPr lang="en-US" sz="1400" b="1" dirty="0">
                <a:solidFill>
                  <a:srgbClr val="000000"/>
                </a:solidFill>
              </a:rPr>
              <a:t>Click</a:t>
            </a:r>
            <a:r>
              <a:rPr lang="en-US" sz="1400" dirty="0">
                <a:solidFill>
                  <a:srgbClr val="000000"/>
                </a:solidFill>
              </a:rPr>
              <a:t> </a:t>
            </a:r>
            <a:r>
              <a:rPr lang="en-US" sz="1400" b="1" dirty="0">
                <a:solidFill>
                  <a:srgbClr val="000000"/>
                </a:solidFill>
              </a:rPr>
              <a:t>Submit </a:t>
            </a:r>
            <a:r>
              <a:rPr lang="en-US" sz="1400" dirty="0">
                <a:solidFill>
                  <a:srgbClr val="000000"/>
                </a:solidFill>
              </a:rPr>
              <a:t>on the Review page to send the invoice</a:t>
            </a:r>
            <a:r>
              <a:rPr lang="en-US" sz="1400" b="1" dirty="0">
                <a:solidFill>
                  <a:srgbClr val="000000"/>
                </a:solidFill>
              </a:rPr>
              <a:t>.</a:t>
            </a:r>
          </a:p>
        </p:txBody>
      </p:sp>
      <p:sp>
        <p:nvSpPr>
          <p:cNvPr id="16" name="Oval 15">
            <a:extLst>
              <a:ext uri="{FF2B5EF4-FFF2-40B4-BE49-F238E27FC236}">
                <a16:creationId xmlns:a16="http://schemas.microsoft.com/office/drawing/2014/main" id="{73D04FE4-8A4F-4D5E-86D9-907DCA953AC4}"/>
              </a:ext>
            </a:extLst>
          </p:cNvPr>
          <p:cNvSpPr/>
          <p:nvPr/>
        </p:nvSpPr>
        <p:spPr bwMode="gray">
          <a:xfrm>
            <a:off x="5840748" y="299756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sp>
        <p:nvSpPr>
          <p:cNvPr id="20" name="Oval 19">
            <a:extLst>
              <a:ext uri="{FF2B5EF4-FFF2-40B4-BE49-F238E27FC236}">
                <a16:creationId xmlns:a16="http://schemas.microsoft.com/office/drawing/2014/main" id="{8B8A589B-0A61-4EE0-886C-5938B0653BF3}"/>
              </a:ext>
            </a:extLst>
          </p:cNvPr>
          <p:cNvSpPr/>
          <p:nvPr/>
        </p:nvSpPr>
        <p:spPr bwMode="gray">
          <a:xfrm>
            <a:off x="6805948" y="386619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sp>
        <p:nvSpPr>
          <p:cNvPr id="21" name="object 31">
            <a:hlinkClick r:id="rId4" action="ppaction://hlinksldjump"/>
            <a:extLst>
              <a:ext uri="{FF2B5EF4-FFF2-40B4-BE49-F238E27FC236}">
                <a16:creationId xmlns:a16="http://schemas.microsoft.com/office/drawing/2014/main" id="{65A19BDB-7A60-4874-96A8-3354547C2624}"/>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2" name="object 29">
            <a:hlinkClick r:id="rId5" action="ppaction://hlinksldjump"/>
            <a:extLst>
              <a:ext uri="{FF2B5EF4-FFF2-40B4-BE49-F238E27FC236}">
                <a16:creationId xmlns:a16="http://schemas.microsoft.com/office/drawing/2014/main" id="{AD086CA7-E0D0-43F4-B6B8-D692E45F8C90}"/>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3" name="object 31">
            <a:hlinkClick r:id="rId6" action="ppaction://hlinksldjump"/>
            <a:extLst>
              <a:ext uri="{FF2B5EF4-FFF2-40B4-BE49-F238E27FC236}">
                <a16:creationId xmlns:a16="http://schemas.microsoft.com/office/drawing/2014/main" id="{B6FD51D0-2F88-4E3A-8527-CD9FB6E81970}"/>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4" name="object 48">
            <a:extLst>
              <a:ext uri="{FF2B5EF4-FFF2-40B4-BE49-F238E27FC236}">
                <a16:creationId xmlns:a16="http://schemas.microsoft.com/office/drawing/2014/main" id="{3318B16D-11A2-42D4-8782-3020A7755CC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5" name="object 31">
            <a:hlinkClick r:id="rId7" action="ppaction://hlinksldjump"/>
            <a:extLst>
              <a:ext uri="{FF2B5EF4-FFF2-40B4-BE49-F238E27FC236}">
                <a16:creationId xmlns:a16="http://schemas.microsoft.com/office/drawing/2014/main" id="{701D0D7D-29ED-43FA-AB54-B6FED77F54F4}"/>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6" name="object 31">
            <a:hlinkClick r:id="rId8" action="ppaction://hlinksldjump"/>
            <a:extLst>
              <a:ext uri="{FF2B5EF4-FFF2-40B4-BE49-F238E27FC236}">
                <a16:creationId xmlns:a16="http://schemas.microsoft.com/office/drawing/2014/main" id="{E7A728D1-774A-43E4-B5B5-AD0E9543C4D7}"/>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7" name="object 31">
            <a:hlinkClick r:id="rId8" action="ppaction://hlinksldjump"/>
            <a:extLst>
              <a:ext uri="{FF2B5EF4-FFF2-40B4-BE49-F238E27FC236}">
                <a16:creationId xmlns:a16="http://schemas.microsoft.com/office/drawing/2014/main" id="{4EE2B7C4-AC5C-44DA-AFD8-9C1EFB94D57D}"/>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8" name="object 31">
            <a:hlinkClick r:id="rId9" action="ppaction://hlinksldjump"/>
            <a:extLst>
              <a:ext uri="{FF2B5EF4-FFF2-40B4-BE49-F238E27FC236}">
                <a16:creationId xmlns:a16="http://schemas.microsoft.com/office/drawing/2014/main" id="{1D0B6BBD-3767-42F0-88BA-20ECA8609F78}"/>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9" name="Picture 28">
            <a:extLst>
              <a:ext uri="{FF2B5EF4-FFF2-40B4-BE49-F238E27FC236}">
                <a16:creationId xmlns:a16="http://schemas.microsoft.com/office/drawing/2014/main" id="{8A2277F6-E47B-4444-8982-0EFF9D1EBF69}"/>
              </a:ext>
            </a:extLst>
          </p:cNvPr>
          <p:cNvPicPr>
            <a:picLocks noChangeAspect="1"/>
          </p:cNvPicPr>
          <p:nvPr/>
        </p:nvPicPr>
        <p:blipFill>
          <a:blip r:embed="rId10"/>
          <a:stretch>
            <a:fillRect/>
          </a:stretch>
        </p:blipFill>
        <p:spPr>
          <a:xfrm>
            <a:off x="7370159" y="4245516"/>
            <a:ext cx="2946361" cy="515410"/>
          </a:xfrm>
          <a:prstGeom prst="rect">
            <a:avLst/>
          </a:prstGeom>
        </p:spPr>
      </p:pic>
      <p:sp>
        <p:nvSpPr>
          <p:cNvPr id="30" name="Oval 29">
            <a:extLst>
              <a:ext uri="{FF2B5EF4-FFF2-40B4-BE49-F238E27FC236}">
                <a16:creationId xmlns:a16="http://schemas.microsoft.com/office/drawing/2014/main" id="{0601D636-28F3-4543-9918-2DFC7DC5C866}"/>
              </a:ext>
            </a:extLst>
          </p:cNvPr>
          <p:cNvSpPr/>
          <p:nvPr/>
        </p:nvSpPr>
        <p:spPr bwMode="gray">
          <a:xfrm>
            <a:off x="9331253" y="462290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4</a:t>
            </a:r>
          </a:p>
        </p:txBody>
      </p:sp>
      <p:sp>
        <p:nvSpPr>
          <p:cNvPr id="19" name="Oval 18">
            <a:extLst>
              <a:ext uri="{FF2B5EF4-FFF2-40B4-BE49-F238E27FC236}">
                <a16:creationId xmlns:a16="http://schemas.microsoft.com/office/drawing/2014/main" id="{5AD2BA23-5D51-40B1-A538-D77F676D98F6}"/>
              </a:ext>
            </a:extLst>
          </p:cNvPr>
          <p:cNvSpPr/>
          <p:nvPr/>
        </p:nvSpPr>
        <p:spPr bwMode="gray">
          <a:xfrm>
            <a:off x="7589206" y="197218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pic>
        <p:nvPicPr>
          <p:cNvPr id="2" name="Picture 1">
            <a:extLst>
              <a:ext uri="{FF2B5EF4-FFF2-40B4-BE49-F238E27FC236}">
                <a16:creationId xmlns:a16="http://schemas.microsoft.com/office/drawing/2014/main" id="{C067EBB1-D60E-D5F4-2F77-80C9003EA089}"/>
              </a:ext>
            </a:extLst>
          </p:cNvPr>
          <p:cNvPicPr>
            <a:picLocks noChangeAspect="1"/>
          </p:cNvPicPr>
          <p:nvPr/>
        </p:nvPicPr>
        <p:blipFill>
          <a:blip r:embed="rId11"/>
          <a:stretch>
            <a:fillRect/>
          </a:stretch>
        </p:blipFill>
        <p:spPr>
          <a:xfrm>
            <a:off x="0" y="6415938"/>
            <a:ext cx="3974937" cy="274344"/>
          </a:xfrm>
          <a:prstGeom prst="rect">
            <a:avLst/>
          </a:prstGeom>
        </p:spPr>
      </p:pic>
    </p:spTree>
    <p:extLst>
      <p:ext uri="{BB962C8B-B14F-4D97-AF65-F5344CB8AC3E}">
        <p14:creationId xmlns:p14="http://schemas.microsoft.com/office/powerpoint/2010/main" val="24742691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677237"/>
          </a:xfrm>
        </p:spPr>
        <p:txBody>
          <a:bodyPr/>
          <a:lstStyle/>
          <a:p>
            <a:r>
              <a:rPr lang="en-US" dirty="0"/>
              <a:t>Download Invoice Reports</a:t>
            </a:r>
            <a:br>
              <a:rPr lang="en-US" dirty="0"/>
            </a:br>
            <a:r>
              <a:rPr lang="en-US" sz="2000" b="0" dirty="0"/>
              <a:t>Learn About Transacting </a:t>
            </a:r>
            <a:endParaRPr lang="en-US" dirty="0"/>
          </a:p>
        </p:txBody>
      </p:sp>
      <p:sp>
        <p:nvSpPr>
          <p:cNvPr id="12" name="Rectangle 11">
            <a:extLst>
              <a:ext uri="{FF2B5EF4-FFF2-40B4-BE49-F238E27FC236}">
                <a16:creationId xmlns:a16="http://schemas.microsoft.com/office/drawing/2014/main" id="{3B0D946C-94E2-4568-9638-71D4BA82D46E}"/>
              </a:ext>
            </a:extLst>
          </p:cNvPr>
          <p:cNvSpPr/>
          <p:nvPr/>
        </p:nvSpPr>
        <p:spPr>
          <a:xfrm>
            <a:off x="504001" y="4295980"/>
            <a:ext cx="9936364" cy="1831271"/>
          </a:xfrm>
          <a:prstGeom prst="rect">
            <a:avLst/>
          </a:prstGeom>
        </p:spPr>
        <p:txBody>
          <a:bodyPr wrap="square">
            <a:spAutoFit/>
          </a:bodyPr>
          <a:lstStyle/>
          <a:p>
            <a:pPr marL="285750" marR="0" lvl="0" indent="-285750" defTabSz="914400" eaLnBrk="1" fontAlgn="auto" latinLnBrk="0" hangingPunct="1">
              <a:lnSpc>
                <a:spcPct val="100000"/>
              </a:lnSpc>
              <a:spcBef>
                <a:spcPts val="600"/>
              </a:spcBef>
              <a:spcAft>
                <a:spcPts val="0"/>
              </a:spcAft>
              <a:buClr>
                <a:schemeClr val="accent1"/>
              </a:buClr>
              <a:buSzPct val="100000"/>
              <a:buFont typeface="Arial" panose="020B0604020202020204" pitchFamily="34" charset="0"/>
              <a:buChar char="•"/>
              <a:tabLst/>
              <a:defRPr/>
            </a:pPr>
            <a:r>
              <a:rPr kumimoji="0" lang="en-US" sz="1400" b="1" i="0" u="none" strike="noStrike" kern="0" cap="none" spc="0" normalizeH="0" baseline="0" noProof="0" dirty="0">
                <a:ln>
                  <a:noFill/>
                </a:ln>
                <a:solidFill>
                  <a:sysClr val="windowText" lastClr="000000"/>
                </a:solidFill>
                <a:effectLst/>
                <a:uLnTx/>
                <a:uFillTx/>
                <a:latin typeface="+mn-lt"/>
                <a:cs typeface="Arial" pitchFamily="34" charset="0"/>
              </a:rPr>
              <a:t>Invoice reports </a:t>
            </a:r>
            <a:r>
              <a:rPr kumimoji="0" lang="en-US" sz="1400" b="0" i="0" u="none" strike="noStrike" kern="0" cap="none" spc="0" normalizeH="0" baseline="0" noProof="0" dirty="0">
                <a:ln>
                  <a:noFill/>
                </a:ln>
                <a:solidFill>
                  <a:sysClr val="windowText" lastClr="000000"/>
                </a:solidFill>
                <a:effectLst/>
                <a:uLnTx/>
                <a:uFillTx/>
                <a:latin typeface="+mn-lt"/>
                <a:cs typeface="Arial" pitchFamily="34" charset="0"/>
              </a:rPr>
              <a:t>provide information on invoices you have sent to customers for tracking invoices over time or overall invoice volume for a period of time.  </a:t>
            </a:r>
          </a:p>
          <a:p>
            <a:pPr marL="285750" marR="0" lvl="0" indent="-285750" defTabSz="914400" eaLnBrk="1" fontAlgn="auto" latinLnBrk="0" hangingPunct="1">
              <a:lnSpc>
                <a:spcPct val="100000"/>
              </a:lnSpc>
              <a:spcBef>
                <a:spcPts val="600"/>
              </a:spcBef>
              <a:spcAft>
                <a:spcPts val="0"/>
              </a:spcAft>
              <a:buClr>
                <a:schemeClr val="accent1"/>
              </a:buClr>
              <a:buSzPct val="100000"/>
              <a:buFont typeface="Arial" panose="020B0604020202020204" pitchFamily="34" charset="0"/>
              <a:buChar char="•"/>
              <a:tabLst/>
              <a:defRPr/>
            </a:pPr>
            <a:r>
              <a:rPr kumimoji="0" lang="en-US" sz="1400" b="1" i="0" u="none" strike="noStrike" kern="0" cap="none" spc="0" normalizeH="0" baseline="0" noProof="0" dirty="0">
                <a:ln>
                  <a:noFill/>
                </a:ln>
                <a:solidFill>
                  <a:sysClr val="windowText" lastClr="000000"/>
                </a:solidFill>
                <a:effectLst/>
                <a:uLnTx/>
                <a:uFillTx/>
                <a:latin typeface="+mn-lt"/>
                <a:cs typeface="Arial" pitchFamily="34" charset="0"/>
              </a:rPr>
              <a:t>Failed Invoice reports</a:t>
            </a:r>
            <a:r>
              <a:rPr kumimoji="0" lang="en-US" sz="1400" b="0" i="0" u="none" strike="noStrike" kern="0" cap="none" spc="0" normalizeH="0" baseline="0" noProof="0" dirty="0">
                <a:ln>
                  <a:noFill/>
                </a:ln>
                <a:solidFill>
                  <a:sysClr val="windowText" lastClr="000000"/>
                </a:solidFill>
                <a:effectLst/>
                <a:uLnTx/>
                <a:uFillTx/>
                <a:latin typeface="+mn-lt"/>
                <a:cs typeface="Arial" pitchFamily="34" charset="0"/>
              </a:rPr>
              <a:t> provide details on failed and rejected invoices. These reports are useful for troubleshooting invoices that fail to route correctly.</a:t>
            </a:r>
          </a:p>
          <a:p>
            <a:pPr marL="285750" marR="0" lvl="0" indent="-285750" defTabSz="914400" eaLnBrk="1" fontAlgn="auto" latinLnBrk="0" hangingPunct="1">
              <a:lnSpc>
                <a:spcPct val="100000"/>
              </a:lnSpc>
              <a:spcBef>
                <a:spcPts val="600"/>
              </a:spcBef>
              <a:spcAft>
                <a:spcPts val="0"/>
              </a:spcAft>
              <a:buClr>
                <a:schemeClr val="accent1"/>
              </a:buClr>
              <a:buSzPct val="100000"/>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mn-lt"/>
                <a:cs typeface="Arial" pitchFamily="34" charset="0"/>
              </a:rPr>
              <a:t>Reports can be created by Administrator or User with appropriate permissions.</a:t>
            </a:r>
          </a:p>
          <a:p>
            <a:pPr marL="285750" marR="0" lvl="0" indent="-285750" defTabSz="914400" eaLnBrk="1" fontAlgn="auto" latinLnBrk="0" hangingPunct="1">
              <a:lnSpc>
                <a:spcPct val="100000"/>
              </a:lnSpc>
              <a:spcBef>
                <a:spcPts val="600"/>
              </a:spcBef>
              <a:spcAft>
                <a:spcPts val="0"/>
              </a:spcAft>
              <a:buClr>
                <a:schemeClr val="accent1"/>
              </a:buClr>
              <a:buSzPct val="100000"/>
              <a:buFont typeface="Arial" panose="020B0604020202020204" pitchFamily="34" charset="0"/>
              <a:buChar char="•"/>
              <a:tabLst/>
              <a:defRPr/>
            </a:pPr>
            <a:r>
              <a:rPr kumimoji="0" lang="en-US" sz="1400" b="1" i="0" u="none" strike="noStrike" kern="0" cap="none" spc="0" normalizeH="0" baseline="0" noProof="0" dirty="0">
                <a:ln>
                  <a:noFill/>
                </a:ln>
                <a:solidFill>
                  <a:sysClr val="windowText" lastClr="000000"/>
                </a:solidFill>
                <a:effectLst/>
                <a:uLnTx/>
                <a:uFillTx/>
                <a:latin typeface="+mn-lt"/>
                <a:cs typeface="Arial" pitchFamily="34" charset="0"/>
              </a:rPr>
              <a:t>Bronze</a:t>
            </a:r>
            <a:r>
              <a:rPr kumimoji="0" lang="en-US" sz="1400" b="0" i="0" u="none" strike="noStrike" kern="0" cap="none" spc="0" normalizeH="0" baseline="0" noProof="0" dirty="0">
                <a:ln>
                  <a:noFill/>
                </a:ln>
                <a:solidFill>
                  <a:sysClr val="windowText" lastClr="000000"/>
                </a:solidFill>
                <a:effectLst/>
                <a:uLnTx/>
                <a:uFillTx/>
                <a:latin typeface="+mn-lt"/>
                <a:cs typeface="Arial" pitchFamily="34" charset="0"/>
              </a:rPr>
              <a:t> (and higher) members may choose </a:t>
            </a:r>
            <a:r>
              <a:rPr kumimoji="0" lang="en-US" sz="1400" b="1" i="0" u="none" strike="noStrike" kern="0" cap="none" spc="0" normalizeH="0" baseline="0" noProof="0" dirty="0">
                <a:ln>
                  <a:noFill/>
                </a:ln>
                <a:solidFill>
                  <a:sysClr val="windowText" lastClr="000000"/>
                </a:solidFill>
                <a:effectLst/>
                <a:uLnTx/>
                <a:uFillTx/>
                <a:latin typeface="+mn-lt"/>
                <a:cs typeface="Arial" pitchFamily="34" charset="0"/>
              </a:rPr>
              <a:t>Manual</a:t>
            </a:r>
            <a:r>
              <a:rPr kumimoji="0" lang="en-US" sz="1400" b="0" i="0" u="none" strike="noStrike" kern="0" cap="none" spc="0" normalizeH="0" baseline="0" noProof="0" dirty="0">
                <a:ln>
                  <a:noFill/>
                </a:ln>
                <a:solidFill>
                  <a:sysClr val="windowText" lastClr="000000"/>
                </a:solidFill>
                <a:effectLst/>
                <a:uLnTx/>
                <a:uFillTx/>
                <a:latin typeface="+mn-lt"/>
                <a:cs typeface="Arial" pitchFamily="34" charset="0"/>
              </a:rPr>
              <a:t> or </a:t>
            </a:r>
            <a:r>
              <a:rPr kumimoji="0" lang="en-US" sz="1400" b="1" i="0" u="none" strike="noStrike" kern="0" cap="none" spc="0" normalizeH="0" baseline="0" noProof="0" dirty="0">
                <a:ln>
                  <a:noFill/>
                </a:ln>
                <a:solidFill>
                  <a:sysClr val="windowText" lastClr="000000"/>
                </a:solidFill>
                <a:effectLst/>
                <a:uLnTx/>
                <a:uFillTx/>
                <a:latin typeface="+mn-lt"/>
                <a:cs typeface="Arial" pitchFamily="34" charset="0"/>
              </a:rPr>
              <a:t>Scheduled</a:t>
            </a:r>
            <a:r>
              <a:rPr kumimoji="0" lang="en-US" sz="1400" b="0" i="0" u="none" strike="noStrike" kern="0" cap="none" spc="0" normalizeH="0" baseline="0" noProof="0" dirty="0">
                <a:ln>
                  <a:noFill/>
                </a:ln>
                <a:solidFill>
                  <a:sysClr val="windowText" lastClr="000000"/>
                </a:solidFill>
                <a:effectLst/>
                <a:uLnTx/>
                <a:uFillTx/>
                <a:latin typeface="+mn-lt"/>
                <a:cs typeface="Arial" pitchFamily="34" charset="0"/>
              </a:rPr>
              <a:t> report. Set scheduling information if Scheduled report is selected.</a:t>
            </a:r>
            <a:r>
              <a:rPr kumimoji="0" lang="en-US" sz="1400" b="1" i="0" u="none" strike="noStrike" kern="0" cap="none" spc="0" normalizeH="0" baseline="0" noProof="0" dirty="0">
                <a:ln>
                  <a:noFill/>
                </a:ln>
                <a:solidFill>
                  <a:schemeClr val="bg1"/>
                </a:solidFill>
                <a:effectLst/>
                <a:uLnTx/>
                <a:uFillTx/>
                <a:latin typeface="+mn-lt"/>
                <a:cs typeface="Arial" pitchFamily="34" charset="0"/>
              </a:rPr>
              <a:t>:</a:t>
            </a:r>
            <a:endParaRPr kumimoji="0" lang="en-US" sz="1400" b="0" i="0" u="none" strike="noStrike" kern="0" cap="none" spc="0" normalizeH="0" baseline="0" noProof="0" dirty="0">
              <a:ln>
                <a:noFill/>
              </a:ln>
              <a:solidFill>
                <a:sysClr val="windowText" lastClr="000000"/>
              </a:solidFill>
              <a:effectLst/>
              <a:uLnTx/>
              <a:uFillTx/>
              <a:latin typeface="+mn-lt"/>
              <a:cs typeface="Arial" pitchFamily="34" charset="0"/>
            </a:endParaRPr>
          </a:p>
        </p:txBody>
      </p:sp>
      <p:sp>
        <p:nvSpPr>
          <p:cNvPr id="13" name="Rectangle 12">
            <a:extLst>
              <a:ext uri="{FF2B5EF4-FFF2-40B4-BE49-F238E27FC236}">
                <a16:creationId xmlns:a16="http://schemas.microsoft.com/office/drawing/2014/main" id="{B83DD7E9-398B-4453-B4FC-EA47940130FF}"/>
              </a:ext>
            </a:extLst>
          </p:cNvPr>
          <p:cNvSpPr/>
          <p:nvPr/>
        </p:nvSpPr>
        <p:spPr>
          <a:xfrm>
            <a:off x="504001" y="2223171"/>
            <a:ext cx="3599441" cy="815608"/>
          </a:xfrm>
          <a:prstGeom prst="rect">
            <a:avLst/>
          </a:prstGeom>
        </p:spPr>
        <p:txBody>
          <a:bodyPr wrap="square">
            <a:spAutoFit/>
          </a:bodyPr>
          <a:lstStyle/>
          <a:p>
            <a:pPr marL="342900" marR="0" lvl="0" indent="-342900" defTabSz="914400" eaLnBrk="1" fontAlgn="auto" latinLnBrk="0" hangingPunct="1">
              <a:lnSpc>
                <a:spcPct val="100000"/>
              </a:lnSpc>
              <a:spcBef>
                <a:spcPts val="600"/>
              </a:spcBef>
              <a:spcAft>
                <a:spcPts val="0"/>
              </a:spcAft>
              <a:buClr>
                <a:schemeClr val="accent1"/>
              </a:buClr>
              <a:buSzPct val="100000"/>
              <a:buFont typeface="+mj-lt"/>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Click</a:t>
            </a:r>
            <a:r>
              <a:rPr kumimoji="0" lang="en-US" sz="1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the </a:t>
            </a:r>
            <a:r>
              <a:rPr kumimoji="0" lang="en-US" sz="1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Reports </a:t>
            </a:r>
            <a:r>
              <a:rPr kumimoji="0" lang="en-US" sz="1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tab</a:t>
            </a:r>
            <a:r>
              <a:rPr kumimoji="0" lang="en-US" sz="1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 </a:t>
            </a:r>
            <a:r>
              <a:rPr kumimoji="0" lang="en-US" sz="1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from the menu at the top of the page. </a:t>
            </a:r>
          </a:p>
          <a:p>
            <a:pPr marL="342900" marR="0" lvl="0" indent="-342900" defTabSz="914400" eaLnBrk="1" fontAlgn="auto" latinLnBrk="0" hangingPunct="1">
              <a:lnSpc>
                <a:spcPct val="100000"/>
              </a:lnSpc>
              <a:spcBef>
                <a:spcPts val="600"/>
              </a:spcBef>
              <a:spcAft>
                <a:spcPts val="0"/>
              </a:spcAft>
              <a:buClr>
                <a:schemeClr val="accent1"/>
              </a:buClr>
              <a:buSzPct val="100000"/>
              <a:buFont typeface="+mj-lt"/>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Click</a:t>
            </a:r>
            <a:r>
              <a:rPr kumimoji="0" lang="en-US" sz="1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t>
            </a:r>
            <a:r>
              <a:rPr kumimoji="0" lang="en-US" sz="1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Create</a:t>
            </a:r>
            <a:r>
              <a:rPr kumimoji="0" lang="en-US" sz="1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t>
            </a:r>
            <a:endParaRPr kumimoji="0" lang="en-US" sz="1400" b="0" i="0" u="none" strike="noStrike" kern="0" cap="none" spc="0" normalizeH="0" baseline="0" noProof="0" dirty="0">
              <a:ln>
                <a:noFill/>
              </a:ln>
              <a:solidFill>
                <a:sysClr val="windowText" lastClr="000000"/>
              </a:solidFill>
              <a:effectLst/>
              <a:uLnTx/>
              <a:uFillTx/>
            </a:endParaRPr>
          </a:p>
        </p:txBody>
      </p:sp>
      <p:sp>
        <p:nvSpPr>
          <p:cNvPr id="14" name="TextBox 13">
            <a:extLst>
              <a:ext uri="{FF2B5EF4-FFF2-40B4-BE49-F238E27FC236}">
                <a16:creationId xmlns:a16="http://schemas.microsoft.com/office/drawing/2014/main" id="{8D84D0F4-F02A-4865-96BC-9263A43B1D0D}"/>
              </a:ext>
            </a:extLst>
          </p:cNvPr>
          <p:cNvSpPr txBox="1"/>
          <p:nvPr/>
        </p:nvSpPr>
        <p:spPr>
          <a:xfrm>
            <a:off x="504001" y="1357765"/>
            <a:ext cx="3419440" cy="646331"/>
          </a:xfrm>
          <a:prstGeom prst="rect">
            <a:avLst/>
          </a:prstGeom>
          <a:noFill/>
        </p:spPr>
        <p:txBody>
          <a:bodyPr wrap="square" lIns="0" tIns="0" rIns="0" bIns="0" rtlCol="0">
            <a:spAutoFit/>
          </a:bodyPr>
          <a:lstStyle/>
          <a:p>
            <a:pPr marL="0" marR="0" lvl="0" indent="0" defTabSz="914400" eaLnBrk="1" fontAlgn="base" latinLnBrk="0" hangingPunct="1">
              <a:lnSpc>
                <a:spcPct val="100000"/>
              </a:lnSpc>
              <a:spcBef>
                <a:spcPts val="600"/>
              </a:spcBef>
              <a:spcAft>
                <a:spcPct val="0"/>
              </a:spcAft>
              <a:buClr>
                <a:srgbClr val="F0AB00"/>
              </a:buClr>
              <a:buSzPct val="80000"/>
              <a:buFontTx/>
              <a:buNone/>
              <a:tabLst/>
              <a:defRPr/>
            </a:pPr>
            <a:r>
              <a:rPr kumimoji="0" lang="en-US" sz="14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Reports help provide additional information and details on transactions on the Network in a comprehensive format.</a:t>
            </a:r>
          </a:p>
        </p:txBody>
      </p:sp>
      <p:sp>
        <p:nvSpPr>
          <p:cNvPr id="18" name="object 31">
            <a:hlinkClick r:id="rId2" action="ppaction://hlinksldjump"/>
            <a:extLst>
              <a:ext uri="{FF2B5EF4-FFF2-40B4-BE49-F238E27FC236}">
                <a16:creationId xmlns:a16="http://schemas.microsoft.com/office/drawing/2014/main" id="{324CFAC6-F260-4997-A060-6C62C8DE558C}"/>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9" name="object 29">
            <a:hlinkClick r:id="rId3" action="ppaction://hlinksldjump"/>
            <a:extLst>
              <a:ext uri="{FF2B5EF4-FFF2-40B4-BE49-F238E27FC236}">
                <a16:creationId xmlns:a16="http://schemas.microsoft.com/office/drawing/2014/main" id="{4A85BE4A-57BB-4D44-8ECA-BAD8C2BEE447}"/>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0" name="object 31">
            <a:hlinkClick r:id="rId4" action="ppaction://hlinksldjump"/>
            <a:extLst>
              <a:ext uri="{FF2B5EF4-FFF2-40B4-BE49-F238E27FC236}">
                <a16:creationId xmlns:a16="http://schemas.microsoft.com/office/drawing/2014/main" id="{EB6B6097-82CD-479B-862E-4058BC000D8B}"/>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1" name="object 48">
            <a:extLst>
              <a:ext uri="{FF2B5EF4-FFF2-40B4-BE49-F238E27FC236}">
                <a16:creationId xmlns:a16="http://schemas.microsoft.com/office/drawing/2014/main" id="{BA9752D6-ED2C-4436-808B-18CDA0AAAE02}"/>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2" name="object 31">
            <a:hlinkClick r:id="rId5" action="ppaction://hlinksldjump"/>
            <a:extLst>
              <a:ext uri="{FF2B5EF4-FFF2-40B4-BE49-F238E27FC236}">
                <a16:creationId xmlns:a16="http://schemas.microsoft.com/office/drawing/2014/main" id="{91F18DD6-D134-4FBD-91EE-87703E4DAA93}"/>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3" name="object 31">
            <a:hlinkClick r:id="rId6" action="ppaction://hlinksldjump"/>
            <a:extLst>
              <a:ext uri="{FF2B5EF4-FFF2-40B4-BE49-F238E27FC236}">
                <a16:creationId xmlns:a16="http://schemas.microsoft.com/office/drawing/2014/main" id="{F3AC34A2-4C5C-4E11-B54D-1641135EEF1C}"/>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4" name="object 31">
            <a:hlinkClick r:id="rId6" action="ppaction://hlinksldjump"/>
            <a:extLst>
              <a:ext uri="{FF2B5EF4-FFF2-40B4-BE49-F238E27FC236}">
                <a16:creationId xmlns:a16="http://schemas.microsoft.com/office/drawing/2014/main" id="{A0DE266B-D08C-40B7-9843-AFB2CCE36D4D}"/>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5" name="object 31">
            <a:hlinkClick r:id="rId7" action="ppaction://hlinksldjump"/>
            <a:extLst>
              <a:ext uri="{FF2B5EF4-FFF2-40B4-BE49-F238E27FC236}">
                <a16:creationId xmlns:a16="http://schemas.microsoft.com/office/drawing/2014/main" id="{5C269017-3812-44DD-8C49-C6BE62563637}"/>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84D245C5-38E6-407B-8624-CADD270EF651}"/>
              </a:ext>
            </a:extLst>
          </p:cNvPr>
          <p:cNvPicPr>
            <a:picLocks noChangeAspect="1"/>
          </p:cNvPicPr>
          <p:nvPr/>
        </p:nvPicPr>
        <p:blipFill>
          <a:blip r:embed="rId8"/>
          <a:stretch>
            <a:fillRect/>
          </a:stretch>
        </p:blipFill>
        <p:spPr>
          <a:xfrm>
            <a:off x="4387379" y="1181238"/>
            <a:ext cx="6689535" cy="2704007"/>
          </a:xfrm>
          <a:prstGeom prst="rect">
            <a:avLst/>
          </a:prstGeom>
        </p:spPr>
      </p:pic>
      <p:sp>
        <p:nvSpPr>
          <p:cNvPr id="28" name="Oval 27">
            <a:extLst>
              <a:ext uri="{FF2B5EF4-FFF2-40B4-BE49-F238E27FC236}">
                <a16:creationId xmlns:a16="http://schemas.microsoft.com/office/drawing/2014/main" id="{A06488BA-49E7-4C9E-96C5-D1B3CB55DA6A}"/>
              </a:ext>
            </a:extLst>
          </p:cNvPr>
          <p:cNvSpPr/>
          <p:nvPr/>
        </p:nvSpPr>
        <p:spPr bwMode="gray">
          <a:xfrm>
            <a:off x="9157488" y="366617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2</a:t>
            </a:r>
          </a:p>
        </p:txBody>
      </p:sp>
      <p:pic>
        <p:nvPicPr>
          <p:cNvPr id="4" name="Picture 3">
            <a:extLst>
              <a:ext uri="{FF2B5EF4-FFF2-40B4-BE49-F238E27FC236}">
                <a16:creationId xmlns:a16="http://schemas.microsoft.com/office/drawing/2014/main" id="{58BB7A4A-17D8-7513-C1DE-6786FB0F050C}"/>
              </a:ext>
            </a:extLst>
          </p:cNvPr>
          <p:cNvPicPr>
            <a:picLocks noChangeAspect="1"/>
          </p:cNvPicPr>
          <p:nvPr/>
        </p:nvPicPr>
        <p:blipFill rotWithShape="1">
          <a:blip r:embed="rId9"/>
          <a:srcRect r="6511" b="-6585"/>
          <a:stretch/>
        </p:blipFill>
        <p:spPr>
          <a:xfrm>
            <a:off x="4387379" y="1065795"/>
            <a:ext cx="6916488" cy="853514"/>
          </a:xfrm>
          <a:prstGeom prst="rect">
            <a:avLst/>
          </a:prstGeom>
        </p:spPr>
      </p:pic>
      <p:sp>
        <p:nvSpPr>
          <p:cNvPr id="27" name="Oval 26">
            <a:extLst>
              <a:ext uri="{FF2B5EF4-FFF2-40B4-BE49-F238E27FC236}">
                <a16:creationId xmlns:a16="http://schemas.microsoft.com/office/drawing/2014/main" id="{0AA19022-E4B5-4036-B890-EB4EF3E7C568}"/>
              </a:ext>
            </a:extLst>
          </p:cNvPr>
          <p:cNvSpPr/>
          <p:nvPr/>
        </p:nvSpPr>
        <p:spPr bwMode="gray">
          <a:xfrm>
            <a:off x="10538713" y="138301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1</a:t>
            </a:r>
          </a:p>
        </p:txBody>
      </p:sp>
      <p:pic>
        <p:nvPicPr>
          <p:cNvPr id="2" name="Picture 1">
            <a:extLst>
              <a:ext uri="{FF2B5EF4-FFF2-40B4-BE49-F238E27FC236}">
                <a16:creationId xmlns:a16="http://schemas.microsoft.com/office/drawing/2014/main" id="{B478F4E7-3ECB-A6CD-7C78-CD0F6042099D}"/>
              </a:ext>
            </a:extLst>
          </p:cNvPr>
          <p:cNvPicPr>
            <a:picLocks noChangeAspect="1"/>
          </p:cNvPicPr>
          <p:nvPr/>
        </p:nvPicPr>
        <p:blipFill>
          <a:blip r:embed="rId10"/>
          <a:stretch>
            <a:fillRect/>
          </a:stretch>
        </p:blipFill>
        <p:spPr>
          <a:xfrm>
            <a:off x="457642" y="6423350"/>
            <a:ext cx="3974937" cy="274344"/>
          </a:xfrm>
          <a:prstGeom prst="rect">
            <a:avLst/>
          </a:prstGeom>
        </p:spPr>
      </p:pic>
    </p:spTree>
    <p:extLst>
      <p:ext uri="{BB962C8B-B14F-4D97-AF65-F5344CB8AC3E}">
        <p14:creationId xmlns:p14="http://schemas.microsoft.com/office/powerpoint/2010/main" val="21427796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369460"/>
          </a:xfrm>
        </p:spPr>
        <p:txBody>
          <a:bodyPr/>
          <a:lstStyle/>
          <a:p>
            <a:r>
              <a:rPr lang="en-US" dirty="0"/>
              <a:t>Invoice Reports</a:t>
            </a:r>
          </a:p>
        </p:txBody>
      </p:sp>
      <p:pic>
        <p:nvPicPr>
          <p:cNvPr id="11" name="Picture 10">
            <a:extLst>
              <a:ext uri="{FF2B5EF4-FFF2-40B4-BE49-F238E27FC236}">
                <a16:creationId xmlns:a16="http://schemas.microsoft.com/office/drawing/2014/main" id="{3F68F47B-9213-4B90-8B82-B242F721A98C}"/>
              </a:ext>
            </a:extLst>
          </p:cNvPr>
          <p:cNvPicPr>
            <a:picLocks noChangeAspect="1"/>
          </p:cNvPicPr>
          <p:nvPr/>
        </p:nvPicPr>
        <p:blipFill>
          <a:blip r:embed="rId2"/>
          <a:stretch>
            <a:fillRect/>
          </a:stretch>
        </p:blipFill>
        <p:spPr>
          <a:xfrm>
            <a:off x="5896686" y="1419313"/>
            <a:ext cx="4833137" cy="2488670"/>
          </a:xfrm>
          <a:prstGeom prst="rect">
            <a:avLst/>
          </a:prstGeom>
          <a:ln>
            <a:solidFill>
              <a:schemeClr val="tx1"/>
            </a:solidFill>
          </a:ln>
        </p:spPr>
      </p:pic>
      <p:pic>
        <p:nvPicPr>
          <p:cNvPr id="12" name="Picture 11">
            <a:extLst>
              <a:ext uri="{FF2B5EF4-FFF2-40B4-BE49-F238E27FC236}">
                <a16:creationId xmlns:a16="http://schemas.microsoft.com/office/drawing/2014/main" id="{23FF7DBA-9D85-4484-BB27-B08851774EBC}"/>
              </a:ext>
            </a:extLst>
          </p:cNvPr>
          <p:cNvPicPr>
            <a:picLocks noChangeAspect="1"/>
          </p:cNvPicPr>
          <p:nvPr/>
        </p:nvPicPr>
        <p:blipFill>
          <a:blip r:embed="rId3"/>
          <a:stretch>
            <a:fillRect/>
          </a:stretch>
        </p:blipFill>
        <p:spPr>
          <a:xfrm>
            <a:off x="8117796" y="3363385"/>
            <a:ext cx="1659640" cy="1919112"/>
          </a:xfrm>
          <a:prstGeom prst="rect">
            <a:avLst/>
          </a:prstGeom>
          <a:ln>
            <a:solidFill>
              <a:schemeClr val="tx1"/>
            </a:solidFill>
          </a:ln>
        </p:spPr>
      </p:pic>
      <p:pic>
        <p:nvPicPr>
          <p:cNvPr id="13" name="Picture 12">
            <a:extLst>
              <a:ext uri="{FF2B5EF4-FFF2-40B4-BE49-F238E27FC236}">
                <a16:creationId xmlns:a16="http://schemas.microsoft.com/office/drawing/2014/main" id="{C26D9D14-E125-4CEC-9D3F-95E96723C10F}"/>
              </a:ext>
            </a:extLst>
          </p:cNvPr>
          <p:cNvPicPr>
            <a:picLocks noChangeAspect="1"/>
          </p:cNvPicPr>
          <p:nvPr/>
        </p:nvPicPr>
        <p:blipFill>
          <a:blip r:embed="rId4"/>
          <a:stretch>
            <a:fillRect/>
          </a:stretch>
        </p:blipFill>
        <p:spPr>
          <a:xfrm>
            <a:off x="4655655" y="4846754"/>
            <a:ext cx="3652335" cy="1630209"/>
          </a:xfrm>
          <a:prstGeom prst="rect">
            <a:avLst/>
          </a:prstGeom>
          <a:ln>
            <a:solidFill>
              <a:schemeClr val="tx1"/>
            </a:solidFill>
          </a:ln>
        </p:spPr>
      </p:pic>
      <p:sp>
        <p:nvSpPr>
          <p:cNvPr id="14" name="Rectangle 13">
            <a:extLst>
              <a:ext uri="{FF2B5EF4-FFF2-40B4-BE49-F238E27FC236}">
                <a16:creationId xmlns:a16="http://schemas.microsoft.com/office/drawing/2014/main" id="{6FE518B5-8B9B-4C44-B928-812DBA941941}"/>
              </a:ext>
            </a:extLst>
          </p:cNvPr>
          <p:cNvSpPr/>
          <p:nvPr/>
        </p:nvSpPr>
        <p:spPr>
          <a:xfrm>
            <a:off x="499985" y="1419313"/>
            <a:ext cx="4708623" cy="1908215"/>
          </a:xfrm>
          <a:prstGeom prst="rect">
            <a:avLst/>
          </a:prstGeom>
        </p:spPr>
        <p:txBody>
          <a:bodyPr wrap="square">
            <a:spAutoFit/>
          </a:bodyPr>
          <a:lstStyle/>
          <a:p>
            <a:pPr marL="342900" marR="0" lvl="0" indent="-342900" defTabSz="914400" eaLnBrk="1" fontAlgn="auto" latinLnBrk="0" hangingPunct="1">
              <a:lnSpc>
                <a:spcPct val="100000"/>
              </a:lnSpc>
              <a:spcBef>
                <a:spcPts val="600"/>
              </a:spcBef>
              <a:spcAft>
                <a:spcPts val="0"/>
              </a:spcAft>
              <a:buClr>
                <a:schemeClr val="accent1"/>
              </a:buClr>
              <a:buSzPct val="100000"/>
              <a:buFont typeface="+mj-lt"/>
              <a:buAutoNum type="arabicPeriod" startAt="3"/>
              <a:tabLst/>
              <a:defRPr/>
            </a:pPr>
            <a:r>
              <a:rPr lang="en-US" sz="1400" dirty="0">
                <a:latin typeface="+mj-lt"/>
              </a:rPr>
              <a:t>Enter required information. Select an Invoice report type — Failed Invoice or Invoice. </a:t>
            </a:r>
          </a:p>
          <a:p>
            <a:pPr marL="342900" marR="0" lvl="0" indent="-342900" defTabSz="914400" eaLnBrk="1" fontAlgn="auto" latinLnBrk="0" hangingPunct="1">
              <a:lnSpc>
                <a:spcPct val="100000"/>
              </a:lnSpc>
              <a:spcBef>
                <a:spcPts val="600"/>
              </a:spcBef>
              <a:spcAft>
                <a:spcPts val="0"/>
              </a:spcAft>
              <a:buClr>
                <a:schemeClr val="accent1"/>
              </a:buClr>
              <a:buSzPct val="100000"/>
              <a:buFont typeface="+mj-lt"/>
              <a:buAutoNum type="arabicPeriod" startAt="3"/>
              <a:tabLst/>
              <a:defRPr/>
            </a:pPr>
            <a:r>
              <a:rPr lang="en-US" sz="1400" dirty="0">
                <a:latin typeface="+mj-lt"/>
              </a:rPr>
              <a:t>Click Next.</a:t>
            </a:r>
          </a:p>
          <a:p>
            <a:pPr marL="342900" marR="0" lvl="0" indent="-342900" defTabSz="914400" eaLnBrk="1" fontAlgn="auto" latinLnBrk="0" hangingPunct="1">
              <a:lnSpc>
                <a:spcPct val="100000"/>
              </a:lnSpc>
              <a:spcBef>
                <a:spcPts val="600"/>
              </a:spcBef>
              <a:spcAft>
                <a:spcPts val="0"/>
              </a:spcAft>
              <a:buClr>
                <a:schemeClr val="accent1"/>
              </a:buClr>
              <a:buSzPct val="100000"/>
              <a:buFont typeface="+mj-lt"/>
              <a:buAutoNum type="arabicPeriod" startAt="3"/>
              <a:tabLst/>
              <a:defRPr/>
            </a:pPr>
            <a:r>
              <a:rPr lang="en-US" sz="1400" dirty="0">
                <a:latin typeface="+mj-lt"/>
              </a:rPr>
              <a:t>Specify Customer and Created Date in Criteria.</a:t>
            </a:r>
          </a:p>
          <a:p>
            <a:pPr marL="342900" marR="0" lvl="0" indent="-342900" defTabSz="914400" eaLnBrk="1" fontAlgn="auto" latinLnBrk="0" hangingPunct="1">
              <a:lnSpc>
                <a:spcPct val="100000"/>
              </a:lnSpc>
              <a:spcBef>
                <a:spcPts val="600"/>
              </a:spcBef>
              <a:spcAft>
                <a:spcPts val="0"/>
              </a:spcAft>
              <a:buClr>
                <a:schemeClr val="accent1"/>
              </a:buClr>
              <a:buSzPct val="100000"/>
              <a:buFont typeface="+mj-lt"/>
              <a:buAutoNum type="arabicPeriod" startAt="3"/>
              <a:tabLst/>
              <a:defRPr/>
            </a:pPr>
            <a:r>
              <a:rPr lang="en-US" sz="1400" dirty="0">
                <a:latin typeface="+mj-lt"/>
              </a:rPr>
              <a:t>Click Submit.</a:t>
            </a:r>
          </a:p>
          <a:p>
            <a:pPr marL="342900" marR="0" lvl="0" indent="-342900" defTabSz="914400" eaLnBrk="1" fontAlgn="auto" latinLnBrk="0" hangingPunct="1">
              <a:lnSpc>
                <a:spcPct val="100000"/>
              </a:lnSpc>
              <a:spcBef>
                <a:spcPts val="600"/>
              </a:spcBef>
              <a:spcAft>
                <a:spcPts val="0"/>
              </a:spcAft>
              <a:buClr>
                <a:schemeClr val="accent1"/>
              </a:buClr>
              <a:buSzPct val="100000"/>
              <a:buFont typeface="+mj-lt"/>
              <a:buAutoNum type="arabicPeriod" startAt="3"/>
              <a:tabLst/>
              <a:defRPr/>
            </a:pPr>
            <a:r>
              <a:rPr lang="en-US" sz="1400" dirty="0">
                <a:latin typeface="+mj-lt"/>
              </a:rPr>
              <a:t>You can view and download the report in CSV format when its status is Processed. </a:t>
            </a:r>
          </a:p>
        </p:txBody>
      </p:sp>
      <p:sp>
        <p:nvSpPr>
          <p:cNvPr id="15" name="Rectangle 14">
            <a:extLst>
              <a:ext uri="{FF2B5EF4-FFF2-40B4-BE49-F238E27FC236}">
                <a16:creationId xmlns:a16="http://schemas.microsoft.com/office/drawing/2014/main" id="{D7FE8DB8-8C24-4103-9F07-C77E8579198E}"/>
              </a:ext>
            </a:extLst>
          </p:cNvPr>
          <p:cNvSpPr/>
          <p:nvPr/>
        </p:nvSpPr>
        <p:spPr>
          <a:xfrm>
            <a:off x="499985" y="3873380"/>
            <a:ext cx="3877610" cy="954107"/>
          </a:xfrm>
          <a:prstGeom prst="rect">
            <a:avLst/>
          </a:prstGeom>
        </p:spPr>
        <p:txBody>
          <a:bodyPr wrap="square">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lang="en-US" sz="1400" b="1" kern="0" dirty="0">
                <a:solidFill>
                  <a:sysClr val="windowText" lastClr="000000"/>
                </a:solidFill>
                <a:latin typeface="Arial" pitchFamily="34" charset="0"/>
                <a:cs typeface="Arial" pitchFamily="34" charset="0"/>
              </a:rPr>
              <a:t>Note: </a:t>
            </a:r>
            <a:r>
              <a:rPr kumimoji="0" lang="en-US" sz="1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For more detailed instructions on generating reports, refer to the </a:t>
            </a:r>
            <a:r>
              <a:rPr kumimoji="0" lang="en-US" sz="1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SAP Business Network Transactions Guide</a:t>
            </a:r>
            <a:r>
              <a:rPr kumimoji="0" lang="en-US" sz="1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found on the </a:t>
            </a:r>
            <a:r>
              <a:rPr kumimoji="0" lang="en-US" sz="1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HELP</a:t>
            </a:r>
            <a:r>
              <a:rPr kumimoji="0" lang="en-US" sz="1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page of your account.</a:t>
            </a:r>
          </a:p>
        </p:txBody>
      </p:sp>
      <p:sp>
        <p:nvSpPr>
          <p:cNvPr id="16" name="Oval 15">
            <a:extLst>
              <a:ext uri="{FF2B5EF4-FFF2-40B4-BE49-F238E27FC236}">
                <a16:creationId xmlns:a16="http://schemas.microsoft.com/office/drawing/2014/main" id="{69B2B703-94E0-4ABC-B0AF-217E9A3FFC3C}"/>
              </a:ext>
            </a:extLst>
          </p:cNvPr>
          <p:cNvSpPr/>
          <p:nvPr/>
        </p:nvSpPr>
        <p:spPr bwMode="gray">
          <a:xfrm>
            <a:off x="7583631" y="206558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3</a:t>
            </a:r>
          </a:p>
        </p:txBody>
      </p:sp>
      <p:sp>
        <p:nvSpPr>
          <p:cNvPr id="18" name="Oval 17">
            <a:extLst>
              <a:ext uri="{FF2B5EF4-FFF2-40B4-BE49-F238E27FC236}">
                <a16:creationId xmlns:a16="http://schemas.microsoft.com/office/drawing/2014/main" id="{EF812604-252A-48F9-99D6-75D0A1BF0BC8}"/>
              </a:ext>
            </a:extLst>
          </p:cNvPr>
          <p:cNvSpPr/>
          <p:nvPr/>
        </p:nvSpPr>
        <p:spPr bwMode="gray">
          <a:xfrm>
            <a:off x="9457310" y="1437847"/>
            <a:ext cx="20447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4</a:t>
            </a:r>
          </a:p>
        </p:txBody>
      </p:sp>
      <p:sp>
        <p:nvSpPr>
          <p:cNvPr id="19" name="Oval 18">
            <a:extLst>
              <a:ext uri="{FF2B5EF4-FFF2-40B4-BE49-F238E27FC236}">
                <a16:creationId xmlns:a16="http://schemas.microsoft.com/office/drawing/2014/main" id="{A994BFB0-D141-43F1-8300-3D02BDBD36D5}"/>
              </a:ext>
            </a:extLst>
          </p:cNvPr>
          <p:cNvSpPr/>
          <p:nvPr/>
        </p:nvSpPr>
        <p:spPr bwMode="gray">
          <a:xfrm>
            <a:off x="5544375" y="555231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5</a:t>
            </a:r>
          </a:p>
        </p:txBody>
      </p:sp>
      <p:sp>
        <p:nvSpPr>
          <p:cNvPr id="20" name="Oval 19">
            <a:extLst>
              <a:ext uri="{FF2B5EF4-FFF2-40B4-BE49-F238E27FC236}">
                <a16:creationId xmlns:a16="http://schemas.microsoft.com/office/drawing/2014/main" id="{2EFF5FDB-5D6B-4CD8-9343-623D7E8E3C41}"/>
              </a:ext>
            </a:extLst>
          </p:cNvPr>
          <p:cNvSpPr/>
          <p:nvPr/>
        </p:nvSpPr>
        <p:spPr bwMode="gray">
          <a:xfrm>
            <a:off x="7473497" y="599500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6</a:t>
            </a:r>
          </a:p>
        </p:txBody>
      </p:sp>
      <p:sp>
        <p:nvSpPr>
          <p:cNvPr id="21" name="object 31">
            <a:hlinkClick r:id="rId5" action="ppaction://hlinksldjump"/>
            <a:extLst>
              <a:ext uri="{FF2B5EF4-FFF2-40B4-BE49-F238E27FC236}">
                <a16:creationId xmlns:a16="http://schemas.microsoft.com/office/drawing/2014/main" id="{EDBCB350-D541-40D9-A76B-D5586BCEA8DE}"/>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2" name="object 29">
            <a:hlinkClick r:id="rId6" action="ppaction://hlinksldjump"/>
            <a:extLst>
              <a:ext uri="{FF2B5EF4-FFF2-40B4-BE49-F238E27FC236}">
                <a16:creationId xmlns:a16="http://schemas.microsoft.com/office/drawing/2014/main" id="{28037D71-250F-4256-8BDC-878821E9BB2F}"/>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3" name="object 31">
            <a:hlinkClick r:id="rId7" action="ppaction://hlinksldjump"/>
            <a:extLst>
              <a:ext uri="{FF2B5EF4-FFF2-40B4-BE49-F238E27FC236}">
                <a16:creationId xmlns:a16="http://schemas.microsoft.com/office/drawing/2014/main" id="{44D50138-7C53-448A-96CF-11C598A748BD}"/>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4" name="object 48">
            <a:extLst>
              <a:ext uri="{FF2B5EF4-FFF2-40B4-BE49-F238E27FC236}">
                <a16:creationId xmlns:a16="http://schemas.microsoft.com/office/drawing/2014/main" id="{5248E0E4-470C-47FC-A0EE-ED6EC2FDD3CB}"/>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5" name="object 31">
            <a:hlinkClick r:id="rId8" action="ppaction://hlinksldjump"/>
            <a:extLst>
              <a:ext uri="{FF2B5EF4-FFF2-40B4-BE49-F238E27FC236}">
                <a16:creationId xmlns:a16="http://schemas.microsoft.com/office/drawing/2014/main" id="{9D462DC5-3EA5-4A5D-B457-DD7A598DADA2}"/>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6" name="object 31">
            <a:hlinkClick r:id="rId9" action="ppaction://hlinksldjump"/>
            <a:extLst>
              <a:ext uri="{FF2B5EF4-FFF2-40B4-BE49-F238E27FC236}">
                <a16:creationId xmlns:a16="http://schemas.microsoft.com/office/drawing/2014/main" id="{C047C26D-D39A-4AFB-BC32-47DE40A011FA}"/>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7" name="object 31">
            <a:hlinkClick r:id="rId9" action="ppaction://hlinksldjump"/>
            <a:extLst>
              <a:ext uri="{FF2B5EF4-FFF2-40B4-BE49-F238E27FC236}">
                <a16:creationId xmlns:a16="http://schemas.microsoft.com/office/drawing/2014/main" id="{BF7BE372-55AD-466B-8C60-347F6883D4AD}"/>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8" name="object 31">
            <a:hlinkClick r:id="rId10" action="ppaction://hlinksldjump"/>
            <a:extLst>
              <a:ext uri="{FF2B5EF4-FFF2-40B4-BE49-F238E27FC236}">
                <a16:creationId xmlns:a16="http://schemas.microsoft.com/office/drawing/2014/main" id="{9628ACF6-4E11-44C1-BCAB-3555660824D1}"/>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 name="Picture 1">
            <a:extLst>
              <a:ext uri="{FF2B5EF4-FFF2-40B4-BE49-F238E27FC236}">
                <a16:creationId xmlns:a16="http://schemas.microsoft.com/office/drawing/2014/main" id="{9EF75C55-BF38-4644-8654-7669722FF0C9}"/>
              </a:ext>
            </a:extLst>
          </p:cNvPr>
          <p:cNvPicPr>
            <a:picLocks noChangeAspect="1"/>
          </p:cNvPicPr>
          <p:nvPr/>
        </p:nvPicPr>
        <p:blipFill>
          <a:blip r:embed="rId11"/>
          <a:stretch>
            <a:fillRect/>
          </a:stretch>
        </p:blipFill>
        <p:spPr>
          <a:xfrm>
            <a:off x="7205595" y="5399919"/>
            <a:ext cx="4348163" cy="304800"/>
          </a:xfrm>
          <a:prstGeom prst="rect">
            <a:avLst/>
          </a:prstGeom>
        </p:spPr>
      </p:pic>
      <p:sp>
        <p:nvSpPr>
          <p:cNvPr id="29" name="Oval 28">
            <a:extLst>
              <a:ext uri="{FF2B5EF4-FFF2-40B4-BE49-F238E27FC236}">
                <a16:creationId xmlns:a16="http://schemas.microsoft.com/office/drawing/2014/main" id="{C18F18B6-B746-4652-A403-D76BB9E62C1D}"/>
              </a:ext>
            </a:extLst>
          </p:cNvPr>
          <p:cNvSpPr/>
          <p:nvPr/>
        </p:nvSpPr>
        <p:spPr bwMode="gray">
          <a:xfrm>
            <a:off x="8309461" y="563298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lang="en-US" sz="1200" kern="0" dirty="0">
                <a:solidFill>
                  <a:sysClr val="windowText" lastClr="000000"/>
                </a:solidFill>
                <a:ea typeface="Arial Unicode MS" pitchFamily="34" charset="-128"/>
                <a:cs typeface="Arial Unicode MS" pitchFamily="34" charset="-128"/>
              </a:rPr>
              <a:t>7</a:t>
            </a:r>
            <a:endPar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6E9273D5-A718-D795-1972-C740FFC04BA9}"/>
              </a:ext>
            </a:extLst>
          </p:cNvPr>
          <p:cNvPicPr>
            <a:picLocks noChangeAspect="1"/>
          </p:cNvPicPr>
          <p:nvPr/>
        </p:nvPicPr>
        <p:blipFill>
          <a:blip r:embed="rId12"/>
          <a:stretch>
            <a:fillRect/>
          </a:stretch>
        </p:blipFill>
        <p:spPr>
          <a:xfrm>
            <a:off x="339370" y="6424944"/>
            <a:ext cx="3974937" cy="274344"/>
          </a:xfrm>
          <a:prstGeom prst="rect">
            <a:avLst/>
          </a:prstGeom>
        </p:spPr>
      </p:pic>
    </p:spTree>
    <p:extLst>
      <p:ext uri="{BB962C8B-B14F-4D97-AF65-F5344CB8AC3E}">
        <p14:creationId xmlns:p14="http://schemas.microsoft.com/office/powerpoint/2010/main" val="41371933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369460"/>
          </a:xfrm>
        </p:spPr>
        <p:txBody>
          <a:bodyPr/>
          <a:lstStyle/>
          <a:p>
            <a:r>
              <a:rPr lang="en-US" dirty="0"/>
              <a:t>Invoice Archival</a:t>
            </a:r>
          </a:p>
        </p:txBody>
      </p:sp>
      <p:pic>
        <p:nvPicPr>
          <p:cNvPr id="11" name="Picture 10">
            <a:extLst>
              <a:ext uri="{FF2B5EF4-FFF2-40B4-BE49-F238E27FC236}">
                <a16:creationId xmlns:a16="http://schemas.microsoft.com/office/drawing/2014/main" id="{FFCF86C9-F0F5-441B-B02F-B2733BA8D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1456" y="3558057"/>
            <a:ext cx="2089018" cy="914798"/>
          </a:xfrm>
          <a:prstGeom prst="rect">
            <a:avLst/>
          </a:prstGeom>
          <a:ln>
            <a:solidFill>
              <a:srgbClr val="000000"/>
            </a:solidFill>
          </a:ln>
        </p:spPr>
      </p:pic>
      <p:sp>
        <p:nvSpPr>
          <p:cNvPr id="12" name="TextBox 11">
            <a:extLst>
              <a:ext uri="{FF2B5EF4-FFF2-40B4-BE49-F238E27FC236}">
                <a16:creationId xmlns:a16="http://schemas.microsoft.com/office/drawing/2014/main" id="{C9AF7916-24C0-468B-8B1F-EB359B83EE4B}"/>
              </a:ext>
            </a:extLst>
          </p:cNvPr>
          <p:cNvSpPr txBox="1"/>
          <p:nvPr/>
        </p:nvSpPr>
        <p:spPr>
          <a:xfrm>
            <a:off x="504001" y="1229858"/>
            <a:ext cx="6139867" cy="5271841"/>
          </a:xfrm>
          <a:prstGeom prst="rect">
            <a:avLst/>
          </a:prstGeom>
          <a:noFill/>
        </p:spPr>
        <p:txBody>
          <a:bodyPr wrap="square" lIns="0" tIns="0" rIns="0" bIns="0" rtlCol="0">
            <a:noAutofit/>
          </a:bodyPr>
          <a:lstStyle/>
          <a:p>
            <a:pPr lvl="0">
              <a:lnSpc>
                <a:spcPts val="1700"/>
              </a:lnSpc>
              <a:spcAft>
                <a:spcPts val="600"/>
              </a:spcAft>
              <a:buClr>
                <a:srgbClr val="F0AB00"/>
              </a:buClr>
              <a:buSzPct val="120000"/>
            </a:pPr>
            <a:r>
              <a:rPr lang="en-US" altLang="en-US" sz="1400" dirty="0">
                <a:solidFill>
                  <a:srgbClr val="000000"/>
                </a:solidFill>
                <a:latin typeface="Arial" panose="020B0604020202020204" pitchFamily="34" charset="0"/>
                <a:cs typeface="Arial" panose="020B0604020202020204" pitchFamily="34" charset="0"/>
              </a:rPr>
              <a:t>Configuring invoice archiving allows you to specify the frequency, immediacy, and delivery of zipped invoice archives. </a:t>
            </a:r>
            <a:r>
              <a:rPr lang="en-US" altLang="ja-JP" sz="1400" dirty="0"/>
              <a:t>If you wish to utilize it, please follow these steps:</a:t>
            </a:r>
          </a:p>
          <a:p>
            <a:pPr marL="342900" indent="-342900">
              <a:lnSpc>
                <a:spcPts val="1700"/>
              </a:lnSpc>
              <a:spcBef>
                <a:spcPts val="0"/>
              </a:spcBef>
              <a:spcAft>
                <a:spcPts val="600"/>
              </a:spcAft>
              <a:buClr>
                <a:srgbClr val="F0AB00"/>
              </a:buClr>
              <a:buSzPct val="100000"/>
              <a:buAutoNum type="arabicPeriod"/>
            </a:pPr>
            <a:r>
              <a:rPr lang="en-US" sz="1400" dirty="0">
                <a:latin typeface="+mj-lt"/>
              </a:rPr>
              <a:t>From the </a:t>
            </a:r>
            <a:r>
              <a:rPr lang="en-US" sz="1400" b="1" dirty="0">
                <a:latin typeface="+mj-lt"/>
              </a:rPr>
              <a:t>Company Settings </a:t>
            </a:r>
            <a:r>
              <a:rPr lang="en-US" sz="1400" dirty="0">
                <a:latin typeface="+mj-lt"/>
              </a:rPr>
              <a:t>dropdown menu, select </a:t>
            </a:r>
            <a:r>
              <a:rPr lang="en-US" sz="1400" b="1" dirty="0">
                <a:latin typeface="+mj-lt"/>
              </a:rPr>
              <a:t>Electronic Invoice Routing.</a:t>
            </a:r>
            <a:endParaRPr lang="en-US" sz="1400" dirty="0">
              <a:latin typeface="+mj-lt"/>
            </a:endParaRPr>
          </a:p>
          <a:p>
            <a:pPr marL="342900" indent="-342900">
              <a:lnSpc>
                <a:spcPts val="1700"/>
              </a:lnSpc>
              <a:spcBef>
                <a:spcPts val="0"/>
              </a:spcBef>
              <a:spcAft>
                <a:spcPts val="600"/>
              </a:spcAft>
              <a:buClr>
                <a:srgbClr val="F0AB00"/>
              </a:buClr>
              <a:buSzPct val="100000"/>
              <a:buAutoNum type="arabicPeriod"/>
            </a:pPr>
            <a:r>
              <a:rPr lang="en-US" sz="1400" dirty="0">
                <a:latin typeface="+mj-lt"/>
              </a:rPr>
              <a:t>Select the tab </a:t>
            </a:r>
            <a:r>
              <a:rPr lang="en-US" sz="1400" b="1" dirty="0">
                <a:latin typeface="+mj-lt"/>
              </a:rPr>
              <a:t>Tax Invoicing and Archiving.</a:t>
            </a:r>
            <a:endParaRPr lang="en-US" sz="1400" dirty="0">
              <a:latin typeface="+mj-lt"/>
            </a:endParaRPr>
          </a:p>
          <a:p>
            <a:pPr marL="342900" indent="-342900">
              <a:lnSpc>
                <a:spcPts val="1700"/>
              </a:lnSpc>
              <a:spcBef>
                <a:spcPts val="0"/>
              </a:spcBef>
              <a:spcAft>
                <a:spcPts val="600"/>
              </a:spcAft>
              <a:buClr>
                <a:srgbClr val="F0AB00"/>
              </a:buClr>
              <a:buSzPct val="100000"/>
              <a:buAutoNum type="arabicPeriod"/>
            </a:pPr>
            <a:r>
              <a:rPr lang="en-US" sz="1400" dirty="0">
                <a:latin typeface="+mj-lt"/>
              </a:rPr>
              <a:t>Scroll down to </a:t>
            </a:r>
            <a:r>
              <a:rPr lang="en-US" sz="1400" b="1" dirty="0">
                <a:latin typeface="+mj-lt"/>
              </a:rPr>
              <a:t>Invoice Archival</a:t>
            </a:r>
            <a:r>
              <a:rPr lang="en-US" sz="1400" dirty="0">
                <a:latin typeface="+mj-lt"/>
              </a:rPr>
              <a:t> and select the link for </a:t>
            </a:r>
            <a:r>
              <a:rPr lang="en-US" sz="1400" b="1" dirty="0">
                <a:latin typeface="+mj-lt"/>
              </a:rPr>
              <a:t>Configure Invoice Archival.</a:t>
            </a:r>
            <a:endParaRPr lang="en-US" sz="1400" dirty="0">
              <a:latin typeface="+mj-lt"/>
            </a:endParaRPr>
          </a:p>
          <a:p>
            <a:pPr marL="342900" indent="-342900">
              <a:lnSpc>
                <a:spcPts val="1700"/>
              </a:lnSpc>
              <a:spcBef>
                <a:spcPts val="0"/>
              </a:spcBef>
              <a:spcAft>
                <a:spcPts val="600"/>
              </a:spcAft>
              <a:buClr>
                <a:srgbClr val="F0AB00"/>
              </a:buClr>
              <a:buSzPct val="100000"/>
              <a:buAutoNum type="arabicPeriod"/>
            </a:pPr>
            <a:r>
              <a:rPr lang="en-US" sz="1400" dirty="0">
                <a:latin typeface="+mj-lt"/>
              </a:rPr>
              <a:t>Select </a:t>
            </a:r>
            <a:r>
              <a:rPr lang="en-US" sz="1400" b="1" dirty="0">
                <a:latin typeface="+mj-lt"/>
              </a:rPr>
              <a:t>frequency</a:t>
            </a:r>
            <a:r>
              <a:rPr lang="en-US" sz="1400" dirty="0">
                <a:latin typeface="+mj-lt"/>
              </a:rPr>
              <a:t> (Twice Daily, Daily, Weekly, Biweekly or Monthly), choose Archive Immediately to archive without waiting 30 days, and click </a:t>
            </a:r>
            <a:r>
              <a:rPr lang="en-US" sz="1400" b="1" dirty="0">
                <a:latin typeface="+mj-lt"/>
              </a:rPr>
              <a:t>Start</a:t>
            </a:r>
            <a:r>
              <a:rPr lang="en-US" sz="1400" dirty="0">
                <a:latin typeface="+mj-lt"/>
              </a:rPr>
              <a:t>.</a:t>
            </a:r>
          </a:p>
          <a:p>
            <a:pPr marL="406400" lvl="1" indent="-174625">
              <a:lnSpc>
                <a:spcPts val="1700"/>
              </a:lnSpc>
              <a:spcBef>
                <a:spcPts val="0"/>
              </a:spcBef>
              <a:spcAft>
                <a:spcPts val="600"/>
              </a:spcAft>
              <a:buClr>
                <a:srgbClr val="F0AB00"/>
              </a:buClr>
              <a:buFont typeface="Arial" panose="020B0604020202020204" pitchFamily="34" charset="0"/>
              <a:buChar char="•"/>
            </a:pPr>
            <a:r>
              <a:rPr lang="en-US" sz="1400" dirty="0">
                <a:latin typeface="+mj-lt"/>
              </a:rPr>
              <a:t>If you want SAP to deliver automatically archived zip files to you, also enter an Archive Delivery URL (otherwise you can download invoices from your Outbox, section Archived Invoices).</a:t>
            </a:r>
          </a:p>
          <a:p>
            <a:pPr marL="406400" lvl="1" indent="-174625">
              <a:lnSpc>
                <a:spcPts val="1700"/>
              </a:lnSpc>
              <a:spcBef>
                <a:spcPts val="0"/>
              </a:spcBef>
              <a:spcAft>
                <a:spcPts val="600"/>
              </a:spcAft>
              <a:buClr>
                <a:srgbClr val="F0AB00"/>
              </a:buClr>
              <a:buFont typeface="Arial" panose="020B0604020202020204" pitchFamily="34" charset="0"/>
              <a:buChar char="•"/>
            </a:pPr>
            <a:r>
              <a:rPr lang="en-US" sz="1400" b="1" dirty="0">
                <a:latin typeface="Arial" pitchFamily="34" charset="0"/>
                <a:cs typeface="Arial" pitchFamily="34" charset="0"/>
              </a:rPr>
              <a:t>Note:  </a:t>
            </a:r>
            <a:r>
              <a:rPr lang="en-US" sz="1400" dirty="0">
                <a:solidFill>
                  <a:srgbClr val="000000"/>
                </a:solidFill>
                <a:latin typeface="Arial" pitchFamily="34" charset="0"/>
                <a:cs typeface="Arial" pitchFamily="34" charset="0"/>
              </a:rPr>
              <a:t>After </a:t>
            </a:r>
            <a:r>
              <a:rPr lang="en-US" sz="1400" b="1" dirty="0">
                <a:solidFill>
                  <a:srgbClr val="000000"/>
                </a:solidFill>
                <a:latin typeface="Arial" pitchFamily="34" charset="0"/>
                <a:cs typeface="Arial" pitchFamily="34" charset="0"/>
              </a:rPr>
              <a:t>Archive Immediately</a:t>
            </a:r>
            <a:r>
              <a:rPr lang="en-US" sz="1400" dirty="0">
                <a:solidFill>
                  <a:srgbClr val="000000"/>
                </a:solidFill>
                <a:latin typeface="Arial" pitchFamily="34" charset="0"/>
                <a:cs typeface="Arial" pitchFamily="34" charset="0"/>
              </a:rPr>
              <a:t> started you can either </a:t>
            </a:r>
            <a:r>
              <a:rPr lang="en-US" sz="1400" b="1" dirty="0">
                <a:solidFill>
                  <a:srgbClr val="000000"/>
                </a:solidFill>
                <a:latin typeface="Arial" pitchFamily="34" charset="0"/>
                <a:cs typeface="Arial" pitchFamily="34" charset="0"/>
              </a:rPr>
              <a:t>Stop</a:t>
            </a:r>
            <a:r>
              <a:rPr lang="en-US" sz="1400" dirty="0">
                <a:solidFill>
                  <a:srgbClr val="000000"/>
                </a:solidFill>
                <a:latin typeface="Arial" pitchFamily="34" charset="0"/>
                <a:cs typeface="Arial" pitchFamily="34" charset="0"/>
              </a:rPr>
              <a:t> it or </a:t>
            </a:r>
            <a:r>
              <a:rPr lang="en-US" sz="1400" b="1" dirty="0">
                <a:solidFill>
                  <a:srgbClr val="000000"/>
                </a:solidFill>
                <a:latin typeface="Arial" pitchFamily="34" charset="0"/>
                <a:cs typeface="Arial" pitchFamily="34" charset="0"/>
              </a:rPr>
              <a:t>Update Frequency </a:t>
            </a:r>
            <a:r>
              <a:rPr lang="en-US" sz="1400" dirty="0">
                <a:solidFill>
                  <a:srgbClr val="000000"/>
                </a:solidFill>
                <a:latin typeface="Arial" pitchFamily="34" charset="0"/>
                <a:cs typeface="Arial" pitchFamily="34" charset="0"/>
              </a:rPr>
              <a:t>any time.</a:t>
            </a:r>
          </a:p>
          <a:p>
            <a:pPr marL="342900" indent="-342900" fontAlgn="auto">
              <a:lnSpc>
                <a:spcPts val="1700"/>
              </a:lnSpc>
              <a:spcAft>
                <a:spcPts val="600"/>
              </a:spcAft>
              <a:buClr>
                <a:srgbClr val="F0AB00"/>
              </a:buClr>
              <a:buSzPct val="100000"/>
              <a:buFont typeface="+mj-lt"/>
              <a:buAutoNum type="arabicPeriod"/>
              <a:defRPr/>
            </a:pPr>
            <a:r>
              <a:rPr lang="en-US" sz="1400" dirty="0">
                <a:latin typeface="+mj-lt"/>
              </a:rPr>
              <a:t>You may navigate back to the </a:t>
            </a:r>
            <a:r>
              <a:rPr lang="en-US" sz="1400" b="1" dirty="0">
                <a:latin typeface="+mj-lt"/>
              </a:rPr>
              <a:t>Tax Invoicing and Archiving</a:t>
            </a:r>
            <a:r>
              <a:rPr lang="en-US" sz="1400" dirty="0">
                <a:latin typeface="+mj-lt"/>
              </a:rPr>
              <a:t> screen in order to subscribe to </a:t>
            </a:r>
            <a:r>
              <a:rPr lang="en-US" sz="1400" b="1" dirty="0">
                <a:latin typeface="+mj-lt"/>
              </a:rPr>
              <a:t>Long-Term Document Archiving</a:t>
            </a:r>
            <a:r>
              <a:rPr lang="en-US" sz="1400" dirty="0">
                <a:latin typeface="+mj-lt"/>
              </a:rPr>
              <a:t> for an integrated archiving solution. (More details within the Terms and Policies link.)</a:t>
            </a:r>
            <a:br>
              <a:rPr lang="en-US" sz="1200" dirty="0">
                <a:latin typeface="+mj-lt"/>
              </a:rPr>
            </a:br>
            <a:endParaRPr lang="en-US" sz="1200" dirty="0">
              <a:latin typeface="+mj-lt"/>
            </a:endParaRPr>
          </a:p>
        </p:txBody>
      </p:sp>
      <p:grpSp>
        <p:nvGrpSpPr>
          <p:cNvPr id="13" name="Group 12">
            <a:extLst>
              <a:ext uri="{FF2B5EF4-FFF2-40B4-BE49-F238E27FC236}">
                <a16:creationId xmlns:a16="http://schemas.microsoft.com/office/drawing/2014/main" id="{EFD665F2-B1A2-4B0D-B36A-6579B2918389}"/>
              </a:ext>
            </a:extLst>
          </p:cNvPr>
          <p:cNvGrpSpPr/>
          <p:nvPr/>
        </p:nvGrpSpPr>
        <p:grpSpPr>
          <a:xfrm>
            <a:off x="8072319" y="2502799"/>
            <a:ext cx="3265424" cy="2988367"/>
            <a:chOff x="4703750" y="2025295"/>
            <a:chExt cx="3265424" cy="2988367"/>
          </a:xfrm>
        </p:grpSpPr>
        <p:pic>
          <p:nvPicPr>
            <p:cNvPr id="14" name="Picture 13">
              <a:extLst>
                <a:ext uri="{FF2B5EF4-FFF2-40B4-BE49-F238E27FC236}">
                  <a16:creationId xmlns:a16="http://schemas.microsoft.com/office/drawing/2014/main" id="{B52F9A8C-D124-4363-AE14-138ACE66D485}"/>
                </a:ext>
              </a:extLst>
            </p:cNvPr>
            <p:cNvPicPr>
              <a:picLocks noChangeAspect="1"/>
            </p:cNvPicPr>
            <p:nvPr/>
          </p:nvPicPr>
          <p:blipFill>
            <a:blip r:embed="rId3"/>
            <a:stretch>
              <a:fillRect/>
            </a:stretch>
          </p:blipFill>
          <p:spPr>
            <a:xfrm>
              <a:off x="5487407" y="2025295"/>
              <a:ext cx="2481767" cy="2988367"/>
            </a:xfrm>
            <a:prstGeom prst="rect">
              <a:avLst/>
            </a:prstGeom>
            <a:ln>
              <a:solidFill>
                <a:schemeClr val="tx1"/>
              </a:solidFill>
            </a:ln>
            <a:effectLst/>
          </p:spPr>
        </p:pic>
        <p:sp>
          <p:nvSpPr>
            <p:cNvPr id="15" name="Oval 14">
              <a:extLst>
                <a:ext uri="{FF2B5EF4-FFF2-40B4-BE49-F238E27FC236}">
                  <a16:creationId xmlns:a16="http://schemas.microsoft.com/office/drawing/2014/main" id="{430E326E-0B1D-4EA1-B484-EF2CDF3659A4}"/>
                </a:ext>
              </a:extLst>
            </p:cNvPr>
            <p:cNvSpPr/>
            <p:nvPr/>
          </p:nvSpPr>
          <p:spPr bwMode="gray">
            <a:xfrm>
              <a:off x="4703750" y="373556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grpSp>
        <p:nvGrpSpPr>
          <p:cNvPr id="16" name="Group 15">
            <a:extLst>
              <a:ext uri="{FF2B5EF4-FFF2-40B4-BE49-F238E27FC236}">
                <a16:creationId xmlns:a16="http://schemas.microsoft.com/office/drawing/2014/main" id="{AFD3FBBA-62C7-40A7-A704-1675D31DF1B1}"/>
              </a:ext>
            </a:extLst>
          </p:cNvPr>
          <p:cNvGrpSpPr/>
          <p:nvPr/>
        </p:nvGrpSpPr>
        <p:grpSpPr>
          <a:xfrm>
            <a:off x="6976043" y="5586102"/>
            <a:ext cx="3967819" cy="704045"/>
            <a:chOff x="4744381" y="5095362"/>
            <a:chExt cx="3967819" cy="704045"/>
          </a:xfrm>
        </p:grpSpPr>
        <p:pic>
          <p:nvPicPr>
            <p:cNvPr id="18" name="Picture 17">
              <a:extLst>
                <a:ext uri="{FF2B5EF4-FFF2-40B4-BE49-F238E27FC236}">
                  <a16:creationId xmlns:a16="http://schemas.microsoft.com/office/drawing/2014/main" id="{E92D9986-EF2D-474C-A3D0-E6034AAD833A}"/>
                </a:ext>
              </a:extLst>
            </p:cNvPr>
            <p:cNvPicPr>
              <a:picLocks noChangeAspect="1"/>
            </p:cNvPicPr>
            <p:nvPr/>
          </p:nvPicPr>
          <p:blipFill rotWithShape="1">
            <a:blip r:embed="rId4"/>
            <a:srcRect r="25552"/>
            <a:stretch/>
          </p:blipFill>
          <p:spPr>
            <a:xfrm>
              <a:off x="4744381" y="5095362"/>
              <a:ext cx="3967819" cy="704045"/>
            </a:xfrm>
            <a:prstGeom prst="rect">
              <a:avLst/>
            </a:prstGeom>
            <a:ln>
              <a:solidFill>
                <a:schemeClr val="tx1"/>
              </a:solidFill>
            </a:ln>
            <a:effectLst/>
          </p:spPr>
        </p:pic>
        <p:sp>
          <p:nvSpPr>
            <p:cNvPr id="19" name="Oval 18">
              <a:extLst>
                <a:ext uri="{FF2B5EF4-FFF2-40B4-BE49-F238E27FC236}">
                  <a16:creationId xmlns:a16="http://schemas.microsoft.com/office/drawing/2014/main" id="{69C7D194-F44F-4F20-A74F-54D279949103}"/>
                </a:ext>
              </a:extLst>
            </p:cNvPr>
            <p:cNvSpPr/>
            <p:nvPr/>
          </p:nvSpPr>
          <p:spPr bwMode="gray">
            <a:xfrm>
              <a:off x="4964391" y="538610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5</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20" name="Oval 19">
            <a:extLst>
              <a:ext uri="{FF2B5EF4-FFF2-40B4-BE49-F238E27FC236}">
                <a16:creationId xmlns:a16="http://schemas.microsoft.com/office/drawing/2014/main" id="{2C3D1D12-1CF0-4152-B879-9772B8C5C7F3}"/>
              </a:ext>
            </a:extLst>
          </p:cNvPr>
          <p:cNvSpPr/>
          <p:nvPr/>
        </p:nvSpPr>
        <p:spPr bwMode="gray">
          <a:xfrm>
            <a:off x="10492076" y="272105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sp>
        <p:nvSpPr>
          <p:cNvPr id="21" name="object 31">
            <a:hlinkClick r:id="rId5" action="ppaction://hlinksldjump"/>
            <a:extLst>
              <a:ext uri="{FF2B5EF4-FFF2-40B4-BE49-F238E27FC236}">
                <a16:creationId xmlns:a16="http://schemas.microsoft.com/office/drawing/2014/main" id="{1EB01464-4E06-48C1-AE33-B6D5DDCF6D1E}"/>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2" name="object 29">
            <a:hlinkClick r:id="rId6" action="ppaction://hlinksldjump"/>
            <a:extLst>
              <a:ext uri="{FF2B5EF4-FFF2-40B4-BE49-F238E27FC236}">
                <a16:creationId xmlns:a16="http://schemas.microsoft.com/office/drawing/2014/main" id="{14CF1001-3CC3-4047-BEA4-87D11B76753C}"/>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3" name="object 31">
            <a:hlinkClick r:id="rId7" action="ppaction://hlinksldjump"/>
            <a:extLst>
              <a:ext uri="{FF2B5EF4-FFF2-40B4-BE49-F238E27FC236}">
                <a16:creationId xmlns:a16="http://schemas.microsoft.com/office/drawing/2014/main" id="{1301B405-B7D3-426E-AA73-A922270A3E55}"/>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4" name="object 48">
            <a:extLst>
              <a:ext uri="{FF2B5EF4-FFF2-40B4-BE49-F238E27FC236}">
                <a16:creationId xmlns:a16="http://schemas.microsoft.com/office/drawing/2014/main" id="{C89144D3-78EC-4E1B-BE22-64781FD88CB5}"/>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5" name="object 31">
            <a:hlinkClick r:id="rId8" action="ppaction://hlinksldjump"/>
            <a:extLst>
              <a:ext uri="{FF2B5EF4-FFF2-40B4-BE49-F238E27FC236}">
                <a16:creationId xmlns:a16="http://schemas.microsoft.com/office/drawing/2014/main" id="{CCA4DAB4-3C73-4D84-8758-CAFF92EB5B79}"/>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6" name="object 31">
            <a:hlinkClick r:id="rId9" action="ppaction://hlinksldjump"/>
            <a:extLst>
              <a:ext uri="{FF2B5EF4-FFF2-40B4-BE49-F238E27FC236}">
                <a16:creationId xmlns:a16="http://schemas.microsoft.com/office/drawing/2014/main" id="{B6C393F0-E512-49F5-B168-082BBBF07EB4}"/>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7" name="object 31">
            <a:hlinkClick r:id="rId9" action="ppaction://hlinksldjump"/>
            <a:extLst>
              <a:ext uri="{FF2B5EF4-FFF2-40B4-BE49-F238E27FC236}">
                <a16:creationId xmlns:a16="http://schemas.microsoft.com/office/drawing/2014/main" id="{8CB66DC6-CECA-4749-851A-5E5D6C57D7C1}"/>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8" name="object 31">
            <a:hlinkClick r:id="rId10" action="ppaction://hlinksldjump"/>
            <a:extLst>
              <a:ext uri="{FF2B5EF4-FFF2-40B4-BE49-F238E27FC236}">
                <a16:creationId xmlns:a16="http://schemas.microsoft.com/office/drawing/2014/main" id="{2DF97AD4-78D0-48F2-911F-1C16049736E4}"/>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9" name="Picture 28">
            <a:extLst>
              <a:ext uri="{FF2B5EF4-FFF2-40B4-BE49-F238E27FC236}">
                <a16:creationId xmlns:a16="http://schemas.microsoft.com/office/drawing/2014/main" id="{642BE893-9382-4C6E-B257-FDF4D496BB18}"/>
              </a:ext>
            </a:extLst>
          </p:cNvPr>
          <p:cNvPicPr>
            <a:picLocks noChangeAspect="1"/>
          </p:cNvPicPr>
          <p:nvPr/>
        </p:nvPicPr>
        <p:blipFill>
          <a:blip r:embed="rId11"/>
          <a:stretch>
            <a:fillRect/>
          </a:stretch>
        </p:blipFill>
        <p:spPr>
          <a:xfrm>
            <a:off x="6975124" y="1033292"/>
            <a:ext cx="2414275" cy="1141999"/>
          </a:xfrm>
          <a:prstGeom prst="rect">
            <a:avLst/>
          </a:prstGeom>
        </p:spPr>
      </p:pic>
      <p:sp>
        <p:nvSpPr>
          <p:cNvPr id="30" name="Rectangle 29">
            <a:extLst>
              <a:ext uri="{FF2B5EF4-FFF2-40B4-BE49-F238E27FC236}">
                <a16:creationId xmlns:a16="http://schemas.microsoft.com/office/drawing/2014/main" id="{5A358BEE-C269-479C-93DB-0748BFB1C508}"/>
              </a:ext>
            </a:extLst>
          </p:cNvPr>
          <p:cNvSpPr/>
          <p:nvPr/>
        </p:nvSpPr>
        <p:spPr bwMode="gray">
          <a:xfrm>
            <a:off x="6473457" y="1402372"/>
            <a:ext cx="478680" cy="102503"/>
          </a:xfrm>
          <a:prstGeom prst="rect">
            <a:avLst/>
          </a:prstGeom>
          <a:solidFill>
            <a:srgbClr val="FFFFFF"/>
          </a:solidFill>
          <a:ln w="6350" algn="ctr">
            <a:no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endParaRPr lang="en-US" sz="1800" kern="0" dirty="0">
              <a:solidFill>
                <a:srgbClr val="000000"/>
              </a:solidFill>
              <a:highlight>
                <a:srgbClr val="FFFFFF"/>
              </a:highlight>
              <a:ea typeface="Arial Unicode MS" pitchFamily="34" charset="-128"/>
              <a:cs typeface="Arial Unicode MS" pitchFamily="34" charset="-128"/>
            </a:endParaRPr>
          </a:p>
        </p:txBody>
      </p:sp>
      <p:sp>
        <p:nvSpPr>
          <p:cNvPr id="32" name="Oval 31">
            <a:extLst>
              <a:ext uri="{FF2B5EF4-FFF2-40B4-BE49-F238E27FC236}">
                <a16:creationId xmlns:a16="http://schemas.microsoft.com/office/drawing/2014/main" id="{5725FBCF-1C12-4368-A059-120D852C0526}"/>
              </a:ext>
            </a:extLst>
          </p:cNvPr>
          <p:cNvSpPr/>
          <p:nvPr/>
        </p:nvSpPr>
        <p:spPr bwMode="gray">
          <a:xfrm>
            <a:off x="9169132" y="189414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1</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2" name="Picture 1">
            <a:extLst>
              <a:ext uri="{FF2B5EF4-FFF2-40B4-BE49-F238E27FC236}">
                <a16:creationId xmlns:a16="http://schemas.microsoft.com/office/drawing/2014/main" id="{B973B594-4FE2-48CA-BB99-1C850633437B}"/>
              </a:ext>
            </a:extLst>
          </p:cNvPr>
          <p:cNvPicPr>
            <a:picLocks noChangeAspect="1"/>
          </p:cNvPicPr>
          <p:nvPr/>
        </p:nvPicPr>
        <p:blipFill>
          <a:blip r:embed="rId12"/>
          <a:stretch>
            <a:fillRect/>
          </a:stretch>
        </p:blipFill>
        <p:spPr>
          <a:xfrm>
            <a:off x="9446441" y="1463164"/>
            <a:ext cx="2162393" cy="543399"/>
          </a:xfrm>
          <a:prstGeom prst="rect">
            <a:avLst/>
          </a:prstGeom>
        </p:spPr>
      </p:pic>
      <p:sp>
        <p:nvSpPr>
          <p:cNvPr id="33" name="Oval 32">
            <a:extLst>
              <a:ext uri="{FF2B5EF4-FFF2-40B4-BE49-F238E27FC236}">
                <a16:creationId xmlns:a16="http://schemas.microsoft.com/office/drawing/2014/main" id="{D7646C9E-1DDE-4337-A70F-AA5B1D19A861}"/>
              </a:ext>
            </a:extLst>
          </p:cNvPr>
          <p:cNvSpPr/>
          <p:nvPr/>
        </p:nvSpPr>
        <p:spPr bwMode="gray">
          <a:xfrm>
            <a:off x="11227609" y="164032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2</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653742F0-4F01-B060-2DBA-C42858AFC4C5}"/>
              </a:ext>
            </a:extLst>
          </p:cNvPr>
          <p:cNvPicPr>
            <a:picLocks noChangeAspect="1"/>
          </p:cNvPicPr>
          <p:nvPr/>
        </p:nvPicPr>
        <p:blipFill>
          <a:blip r:embed="rId13"/>
          <a:stretch>
            <a:fillRect/>
          </a:stretch>
        </p:blipFill>
        <p:spPr>
          <a:xfrm>
            <a:off x="94404" y="6501699"/>
            <a:ext cx="3974937" cy="274344"/>
          </a:xfrm>
          <a:prstGeom prst="rect">
            <a:avLst/>
          </a:prstGeom>
        </p:spPr>
      </p:pic>
    </p:spTree>
    <p:extLst>
      <p:ext uri="{BB962C8B-B14F-4D97-AF65-F5344CB8AC3E}">
        <p14:creationId xmlns:p14="http://schemas.microsoft.com/office/powerpoint/2010/main" val="31600167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Section 6: SAP Business Network Help Resources</a:t>
            </a:r>
          </a:p>
        </p:txBody>
      </p:sp>
      <p:sp>
        <p:nvSpPr>
          <p:cNvPr id="11" name="Freeform 3">
            <a:hlinkClick r:id="rId2" action="ppaction://hlinksldjump"/>
            <a:extLst>
              <a:ext uri="{FF2B5EF4-FFF2-40B4-BE49-F238E27FC236}">
                <a16:creationId xmlns:a16="http://schemas.microsoft.com/office/drawing/2014/main" id="{4ACA55C1-01C3-4389-9576-F7ED20A4DE37}"/>
              </a:ext>
            </a:extLst>
          </p:cNvPr>
          <p:cNvSpPr/>
          <p:nvPr/>
        </p:nvSpPr>
        <p:spPr>
          <a:xfrm>
            <a:off x="2476287" y="3311376"/>
            <a:ext cx="2121466"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3"/>
            </a:solidFill>
          </a:ln>
          <a:effectLst/>
        </p:spPr>
        <p:txBody>
          <a:bodyPr spcFirstLastPara="0" vert="horz" wrap="square" lIns="135129" tIns="135129" rIns="135129" bIns="0" numCol="1" spcCol="1270" anchor="t" anchorCtr="0">
            <a:noAutofit/>
          </a:bodyPr>
          <a:lstStyle/>
          <a:p>
            <a:pPr marL="0" marR="0" lvl="0" indent="0" algn="ctr" defTabSz="844558" rtl="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008FD3"/>
                </a:solidFill>
                <a:effectLst/>
                <a:uLnTx/>
                <a:uFillTx/>
                <a:latin typeface="Arial"/>
                <a:ea typeface="+mn-ea"/>
                <a:cs typeface="+mn-cs"/>
              </a:rPr>
              <a:t>Customer Support</a:t>
            </a:r>
          </a:p>
          <a:p>
            <a:pPr marL="0" marR="0" lvl="0" indent="0" algn="ctr" defTabSz="844558" rtl="0" eaLnBrk="1" fontAlgn="auto" latinLnBrk="0" hangingPunct="1">
              <a:lnSpc>
                <a:spcPct val="90000"/>
              </a:lnSpc>
              <a:spcBef>
                <a:spcPct val="0"/>
              </a:spcBef>
              <a:spcAft>
                <a:spcPct val="3500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mn-cs"/>
            </a:endParaRPr>
          </a:p>
        </p:txBody>
      </p:sp>
      <p:sp>
        <p:nvSpPr>
          <p:cNvPr id="12" name="Freeform 7">
            <a:hlinkClick r:id="rId3" action="ppaction://hlinksldjump"/>
            <a:extLst>
              <a:ext uri="{FF2B5EF4-FFF2-40B4-BE49-F238E27FC236}">
                <a16:creationId xmlns:a16="http://schemas.microsoft.com/office/drawing/2014/main" id="{A274EB38-33E6-4540-87B0-FB0A6A2179E9}"/>
              </a:ext>
            </a:extLst>
          </p:cNvPr>
          <p:cNvSpPr/>
          <p:nvPr/>
        </p:nvSpPr>
        <p:spPr>
          <a:xfrm>
            <a:off x="4918861" y="3311376"/>
            <a:ext cx="2028799"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4"/>
            </a:solidFill>
          </a:ln>
          <a:effectLst/>
        </p:spPr>
        <p:txBody>
          <a:bodyPr spcFirstLastPara="0" vert="horz" wrap="square" lIns="135129" tIns="135129" rIns="135129" bIns="0" numCol="1" spcCol="1270" anchor="t" anchorCtr="0">
            <a:normAutofit/>
          </a:bodyPr>
          <a:lstStyle/>
          <a:p>
            <a:pPr marL="0" marR="0" lvl="0" indent="0" algn="ctr" defTabSz="844558" rtl="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4FB81C"/>
                </a:solidFill>
                <a:effectLst/>
                <a:uLnTx/>
                <a:uFillTx/>
                <a:latin typeface="Arial"/>
                <a:ea typeface="+mn-ea"/>
                <a:cs typeface="+mn-cs"/>
              </a:rPr>
              <a:t>Supplier Information Portal</a:t>
            </a:r>
          </a:p>
          <a:p>
            <a:pPr marL="0" marR="0" lvl="0" indent="0" algn="ctr" defTabSz="844558" rtl="0" eaLnBrk="1" fontAlgn="auto" latinLnBrk="0" hangingPunct="1">
              <a:lnSpc>
                <a:spcPct val="90000"/>
              </a:lnSpc>
              <a:spcBef>
                <a:spcPct val="0"/>
              </a:spcBef>
              <a:spcAft>
                <a:spcPct val="3500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mn-cs"/>
            </a:endParaRPr>
          </a:p>
        </p:txBody>
      </p:sp>
      <p:sp>
        <p:nvSpPr>
          <p:cNvPr id="13" name="Freeform 5">
            <a:hlinkClick r:id="rId4" action="ppaction://hlinksldjump"/>
            <a:extLst>
              <a:ext uri="{FF2B5EF4-FFF2-40B4-BE49-F238E27FC236}">
                <a16:creationId xmlns:a16="http://schemas.microsoft.com/office/drawing/2014/main" id="{2067FC5D-B705-44F1-8EBC-8AB175240926}"/>
              </a:ext>
            </a:extLst>
          </p:cNvPr>
          <p:cNvSpPr/>
          <p:nvPr/>
        </p:nvSpPr>
        <p:spPr>
          <a:xfrm>
            <a:off x="7268767" y="3311376"/>
            <a:ext cx="2121466"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5"/>
            </a:solidFill>
          </a:ln>
          <a:effectLst/>
        </p:spPr>
        <p:txBody>
          <a:bodyPr spcFirstLastPara="0" vert="horz" wrap="square" lIns="135129" tIns="135129" rIns="135129" bIns="0" numCol="1" spcCol="1270" anchor="t" anchorCtr="0">
            <a:noAutofit/>
          </a:bodyPr>
          <a:lstStyle/>
          <a:p>
            <a:pPr marL="0" marR="0" lvl="0" indent="0" algn="ctr" defTabSz="844558" rtl="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E35500"/>
                </a:solidFill>
                <a:effectLst/>
                <a:uLnTx/>
                <a:uFillTx/>
                <a:latin typeface="Arial"/>
                <a:ea typeface="+mn-ea"/>
                <a:cs typeface="+mn-cs"/>
              </a:rPr>
              <a:t>Additional Resources</a:t>
            </a:r>
          </a:p>
        </p:txBody>
      </p:sp>
      <p:sp>
        <p:nvSpPr>
          <p:cNvPr id="19" name="TextBox 18">
            <a:extLst>
              <a:ext uri="{FF2B5EF4-FFF2-40B4-BE49-F238E27FC236}">
                <a16:creationId xmlns:a16="http://schemas.microsoft.com/office/drawing/2014/main" id="{ADC602E5-23A9-4F62-AF01-109C8F0659D5}"/>
              </a:ext>
            </a:extLst>
          </p:cNvPr>
          <p:cNvSpPr txBox="1"/>
          <p:nvPr/>
        </p:nvSpPr>
        <p:spPr>
          <a:xfrm>
            <a:off x="7320039" y="4162854"/>
            <a:ext cx="2028799" cy="1384995"/>
          </a:xfrm>
          <a:prstGeom prst="rect">
            <a:avLst/>
          </a:prstGeom>
          <a:noFill/>
        </p:spPr>
        <p:txBody>
          <a:bodyPr wrap="square" lIns="0" tIns="0" rIns="0" bIns="0" rtlCol="0">
            <a:spAutoFit/>
          </a:bodyPr>
          <a:lstStyle/>
          <a:p>
            <a:pPr marL="0" marR="0" lvl="0" indent="0" algn="l" defTabSz="1088785" rtl="0" eaLnBrk="1" fontAlgn="base" latinLnBrk="0" hangingPunct="1">
              <a:lnSpc>
                <a:spcPct val="100000"/>
              </a:lnSpc>
              <a:spcBef>
                <a:spcPct val="50000"/>
              </a:spcBef>
              <a:spcAft>
                <a:spcPct val="0"/>
              </a:spcAft>
              <a:buClr>
                <a:srgbClr val="F0AB00"/>
              </a:buClr>
              <a:buSzPct val="80000"/>
              <a:buFontTx/>
              <a:buNone/>
              <a:tabLst/>
              <a:defRPr/>
            </a:pPr>
            <a:r>
              <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hlinkClick r:id="rId4" action="ppaction://hlinksldjump"/>
              </a:rPr>
              <a:t>Useful Links and Webinars</a:t>
            </a:r>
            <a:endPar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a:p>
            <a:pPr marL="0" marR="0" lvl="0" indent="0" algn="l" defTabSz="1088785" rtl="0" eaLnBrk="1" fontAlgn="base" latinLnBrk="0" hangingPunct="1">
              <a:lnSpc>
                <a:spcPct val="100000"/>
              </a:lnSpc>
              <a:spcBef>
                <a:spcPct val="50000"/>
              </a:spcBef>
              <a:spcAft>
                <a:spcPct val="0"/>
              </a:spcAft>
              <a:buClr>
                <a:srgbClr val="F0AB00"/>
              </a:buClr>
              <a:buSzPct val="80000"/>
              <a:buFontTx/>
              <a:buNone/>
              <a:tabLst/>
              <a:defRPr/>
            </a:pPr>
            <a:r>
              <a:rPr lang="en-US" sz="1400" kern="0" dirty="0">
                <a:solidFill>
                  <a:srgbClr val="000000"/>
                </a:solidFill>
                <a:ea typeface="Arial Unicode MS" pitchFamily="34" charset="-128"/>
                <a:cs typeface="Arial Unicode MS" pitchFamily="34" charset="-128"/>
                <a:hlinkClick r:id="rId4" action="ppaction://hlinksldjump"/>
              </a:rPr>
              <a:t>Troubleshoot Your Invoice</a:t>
            </a:r>
            <a:endPar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a:p>
            <a:pPr marL="0" marR="0" lvl="0" indent="0" algn="l" defTabSz="1088785"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endParaRPr>
          </a:p>
        </p:txBody>
      </p:sp>
      <p:sp>
        <p:nvSpPr>
          <p:cNvPr id="18" name="object 31">
            <a:hlinkClick r:id="rId5" action="ppaction://hlinksldjump"/>
            <a:extLst>
              <a:ext uri="{FF2B5EF4-FFF2-40B4-BE49-F238E27FC236}">
                <a16:creationId xmlns:a16="http://schemas.microsoft.com/office/drawing/2014/main" id="{10D4644B-4DF1-471D-8627-9D2D77D47AAB}"/>
              </a:ext>
            </a:extLst>
          </p:cNvPr>
          <p:cNvSpPr txBox="1"/>
          <p:nvPr/>
        </p:nvSpPr>
        <p:spPr>
          <a:xfrm>
            <a:off x="11777241" y="4991110"/>
            <a:ext cx="417933" cy="94135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6" action="ppaction://hlinksldjump"/>
            <a:extLst>
              <a:ext uri="{FF2B5EF4-FFF2-40B4-BE49-F238E27FC236}">
                <a16:creationId xmlns:a16="http://schemas.microsoft.com/office/drawing/2014/main" id="{015C1FC8-E940-4577-8807-D5414CB79940}"/>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7" action="ppaction://hlinksldjump"/>
            <a:extLst>
              <a:ext uri="{FF2B5EF4-FFF2-40B4-BE49-F238E27FC236}">
                <a16:creationId xmlns:a16="http://schemas.microsoft.com/office/drawing/2014/main" id="{409DA11E-8694-47F7-A42D-139A3EC5FF41}"/>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F6EC17CA-D93A-4D79-8A09-5473ABA07691}"/>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rId8" action="ppaction://hlinksldjump"/>
            <a:extLst>
              <a:ext uri="{FF2B5EF4-FFF2-40B4-BE49-F238E27FC236}">
                <a16:creationId xmlns:a16="http://schemas.microsoft.com/office/drawing/2014/main" id="{69A2BA5E-9057-4ABA-9E0C-CEFF4BF3DEF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rId9" action="ppaction://hlinksldjump"/>
            <a:extLst>
              <a:ext uri="{FF2B5EF4-FFF2-40B4-BE49-F238E27FC236}">
                <a16:creationId xmlns:a16="http://schemas.microsoft.com/office/drawing/2014/main" id="{5C6BECCA-4628-4A3F-9FB0-4D9D36E77B47}"/>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rId9" action="ppaction://hlinksldjump"/>
            <a:extLst>
              <a:ext uri="{FF2B5EF4-FFF2-40B4-BE49-F238E27FC236}">
                <a16:creationId xmlns:a16="http://schemas.microsoft.com/office/drawing/2014/main" id="{14061F62-D54F-4D0D-B9FC-93B89D89D765}"/>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rId10" action="ppaction://hlinksldjump"/>
            <a:extLst>
              <a:ext uri="{FF2B5EF4-FFF2-40B4-BE49-F238E27FC236}">
                <a16:creationId xmlns:a16="http://schemas.microsoft.com/office/drawing/2014/main" id="{59B4E2FD-CEF9-47E7-B139-CE8318BF3DF6}"/>
              </a:ext>
            </a:extLst>
          </p:cNvPr>
          <p:cNvSpPr txBox="1"/>
          <p:nvPr/>
        </p:nvSpPr>
        <p:spPr>
          <a:xfrm>
            <a:off x="11777241" y="5917368"/>
            <a:ext cx="417933"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7" name="Picture 26">
            <a:extLst>
              <a:ext uri="{FF2B5EF4-FFF2-40B4-BE49-F238E27FC236}">
                <a16:creationId xmlns:a16="http://schemas.microsoft.com/office/drawing/2014/main" id="{12255E4D-AA29-4E97-B566-9448CEFBB615}"/>
              </a:ext>
            </a:extLst>
          </p:cNvPr>
          <p:cNvPicPr>
            <a:picLocks noChangeAspect="1"/>
          </p:cNvPicPr>
          <p:nvPr/>
        </p:nvPicPr>
        <p:blipFill>
          <a:blip r:embed="rId11"/>
          <a:stretch>
            <a:fillRect/>
          </a:stretch>
        </p:blipFill>
        <p:spPr>
          <a:xfrm>
            <a:off x="7647053" y="1865423"/>
            <a:ext cx="1364894" cy="1364894"/>
          </a:xfrm>
          <a:prstGeom prst="rect">
            <a:avLst/>
          </a:prstGeom>
        </p:spPr>
      </p:pic>
      <p:pic>
        <p:nvPicPr>
          <p:cNvPr id="29" name="Picture 28">
            <a:extLst>
              <a:ext uri="{FF2B5EF4-FFF2-40B4-BE49-F238E27FC236}">
                <a16:creationId xmlns:a16="http://schemas.microsoft.com/office/drawing/2014/main" id="{7B49DACD-E509-48B3-8EA7-2301CC99F927}"/>
              </a:ext>
            </a:extLst>
          </p:cNvPr>
          <p:cNvPicPr>
            <a:picLocks noChangeAspect="1"/>
          </p:cNvPicPr>
          <p:nvPr/>
        </p:nvPicPr>
        <p:blipFill>
          <a:blip r:embed="rId12"/>
          <a:stretch>
            <a:fillRect/>
          </a:stretch>
        </p:blipFill>
        <p:spPr>
          <a:xfrm>
            <a:off x="2794478" y="1805328"/>
            <a:ext cx="1485083" cy="1485083"/>
          </a:xfrm>
          <a:prstGeom prst="rect">
            <a:avLst/>
          </a:prstGeom>
        </p:spPr>
      </p:pic>
      <p:pic>
        <p:nvPicPr>
          <p:cNvPr id="31" name="Picture 30">
            <a:extLst>
              <a:ext uri="{FF2B5EF4-FFF2-40B4-BE49-F238E27FC236}">
                <a16:creationId xmlns:a16="http://schemas.microsoft.com/office/drawing/2014/main" id="{AB565C3C-A778-4C95-941A-3DBCB4D39FE4}"/>
              </a:ext>
            </a:extLst>
          </p:cNvPr>
          <p:cNvPicPr>
            <a:picLocks noChangeAspect="1"/>
          </p:cNvPicPr>
          <p:nvPr/>
        </p:nvPicPr>
        <p:blipFill>
          <a:blip r:embed="rId13"/>
          <a:stretch>
            <a:fillRect/>
          </a:stretch>
        </p:blipFill>
        <p:spPr>
          <a:xfrm>
            <a:off x="5230018" y="1844627"/>
            <a:ext cx="1406483" cy="1406483"/>
          </a:xfrm>
          <a:prstGeom prst="rect">
            <a:avLst/>
          </a:prstGeom>
        </p:spPr>
      </p:pic>
      <p:sp>
        <p:nvSpPr>
          <p:cNvPr id="28" name="Rectangle 27">
            <a:extLst>
              <a:ext uri="{FF2B5EF4-FFF2-40B4-BE49-F238E27FC236}">
                <a16:creationId xmlns:a16="http://schemas.microsoft.com/office/drawing/2014/main" id="{14F17F39-1CB6-48CF-8667-8900B9CC1F35}"/>
              </a:ext>
            </a:extLst>
          </p:cNvPr>
          <p:cNvSpPr/>
          <p:nvPr/>
        </p:nvSpPr>
        <p:spPr>
          <a:xfrm>
            <a:off x="2439094" y="4162664"/>
            <a:ext cx="2194011" cy="523220"/>
          </a:xfrm>
          <a:prstGeom prst="rect">
            <a:avLst/>
          </a:prstGeom>
        </p:spPr>
        <p:txBody>
          <a:bodyPr wrap="square">
            <a:spAutoFit/>
          </a:bodyPr>
          <a:lstStyle/>
          <a:p>
            <a:pPr>
              <a:spcBef>
                <a:spcPts val="600"/>
              </a:spcBef>
              <a:buSzPct val="100000"/>
              <a:defRPr/>
            </a:pPr>
            <a:r>
              <a:rPr lang="en-US" sz="1400" dirty="0">
                <a:hlinkClick r:id="rId2" action="ppaction://hlinksldjump"/>
              </a:rPr>
              <a:t>SAP Business Network Support</a:t>
            </a:r>
            <a:endParaRPr lang="en-US" sz="1400" dirty="0"/>
          </a:p>
        </p:txBody>
      </p:sp>
      <p:pic>
        <p:nvPicPr>
          <p:cNvPr id="3" name="Picture 2">
            <a:extLst>
              <a:ext uri="{FF2B5EF4-FFF2-40B4-BE49-F238E27FC236}">
                <a16:creationId xmlns:a16="http://schemas.microsoft.com/office/drawing/2014/main" id="{60DEF5ED-7A3D-9B0A-C7DE-ACA2D35F4EF2}"/>
              </a:ext>
            </a:extLst>
          </p:cNvPr>
          <p:cNvPicPr>
            <a:picLocks noChangeAspect="1"/>
          </p:cNvPicPr>
          <p:nvPr/>
        </p:nvPicPr>
        <p:blipFill>
          <a:blip r:embed="rId14"/>
          <a:stretch>
            <a:fillRect/>
          </a:stretch>
        </p:blipFill>
        <p:spPr>
          <a:xfrm>
            <a:off x="451625" y="6438779"/>
            <a:ext cx="3974937" cy="274344"/>
          </a:xfrm>
          <a:prstGeom prst="rect">
            <a:avLst/>
          </a:prstGeom>
        </p:spPr>
      </p:pic>
    </p:spTree>
    <p:extLst>
      <p:ext uri="{BB962C8B-B14F-4D97-AF65-F5344CB8AC3E}">
        <p14:creationId xmlns:p14="http://schemas.microsoft.com/office/powerpoint/2010/main" val="4416714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369460"/>
          </a:xfrm>
        </p:spPr>
        <p:txBody>
          <a:bodyPr/>
          <a:lstStyle/>
          <a:p>
            <a:r>
              <a:rPr lang="en-US" dirty="0"/>
              <a:t>Customer Support</a:t>
            </a:r>
          </a:p>
        </p:txBody>
      </p:sp>
      <p:sp>
        <p:nvSpPr>
          <p:cNvPr id="20" name="object 31">
            <a:hlinkClick r:id="rId2" action="ppaction://hlinksldjump"/>
            <a:extLst>
              <a:ext uri="{FF2B5EF4-FFF2-40B4-BE49-F238E27FC236}">
                <a16:creationId xmlns:a16="http://schemas.microsoft.com/office/drawing/2014/main" id="{4E761F52-4EAE-467C-997E-6BDF23858385}"/>
              </a:ext>
            </a:extLst>
          </p:cNvPr>
          <p:cNvSpPr txBox="1"/>
          <p:nvPr/>
        </p:nvSpPr>
        <p:spPr>
          <a:xfrm>
            <a:off x="11777241" y="4991110"/>
            <a:ext cx="417933" cy="94135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rId3" action="ppaction://hlinksldjump"/>
            <a:extLst>
              <a:ext uri="{FF2B5EF4-FFF2-40B4-BE49-F238E27FC236}">
                <a16:creationId xmlns:a16="http://schemas.microsoft.com/office/drawing/2014/main" id="{C9E39BC4-39F3-4997-A7CA-3B9DB9C181F2}"/>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rId4" action="ppaction://hlinksldjump"/>
            <a:extLst>
              <a:ext uri="{FF2B5EF4-FFF2-40B4-BE49-F238E27FC236}">
                <a16:creationId xmlns:a16="http://schemas.microsoft.com/office/drawing/2014/main" id="{DB2C8A60-A2D5-4C6A-A275-F104702F34FD}"/>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DFCEA750-B998-43B1-886D-F14103318242}"/>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rId5" action="ppaction://hlinksldjump"/>
            <a:extLst>
              <a:ext uri="{FF2B5EF4-FFF2-40B4-BE49-F238E27FC236}">
                <a16:creationId xmlns:a16="http://schemas.microsoft.com/office/drawing/2014/main" id="{F311BC9C-EBFF-4C16-9207-814CBE727D9F}"/>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rId6" action="ppaction://hlinksldjump"/>
            <a:extLst>
              <a:ext uri="{FF2B5EF4-FFF2-40B4-BE49-F238E27FC236}">
                <a16:creationId xmlns:a16="http://schemas.microsoft.com/office/drawing/2014/main" id="{41B8737B-1288-4683-ABFB-E9D65BF466BB}"/>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rId6" action="ppaction://hlinksldjump"/>
            <a:extLst>
              <a:ext uri="{FF2B5EF4-FFF2-40B4-BE49-F238E27FC236}">
                <a16:creationId xmlns:a16="http://schemas.microsoft.com/office/drawing/2014/main" id="{26ED0918-676F-4ED0-9009-27BABFBB9C0A}"/>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rId7" action="ppaction://hlinksldjump"/>
            <a:extLst>
              <a:ext uri="{FF2B5EF4-FFF2-40B4-BE49-F238E27FC236}">
                <a16:creationId xmlns:a16="http://schemas.microsoft.com/office/drawing/2014/main" id="{3748B588-969F-4977-B1BB-B6F028871B2B}"/>
              </a:ext>
            </a:extLst>
          </p:cNvPr>
          <p:cNvSpPr txBox="1"/>
          <p:nvPr/>
        </p:nvSpPr>
        <p:spPr>
          <a:xfrm>
            <a:off x="11777241" y="5917368"/>
            <a:ext cx="417933"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graphicFrame>
        <p:nvGraphicFramePr>
          <p:cNvPr id="3" name="Table 2">
            <a:extLst>
              <a:ext uri="{FF2B5EF4-FFF2-40B4-BE49-F238E27FC236}">
                <a16:creationId xmlns:a16="http://schemas.microsoft.com/office/drawing/2014/main" id="{8E0529B3-F26B-4E73-9EB6-BDF172C0AC5D}"/>
              </a:ext>
            </a:extLst>
          </p:cNvPr>
          <p:cNvGraphicFramePr>
            <a:graphicFrameLocks noGrp="1"/>
          </p:cNvGraphicFramePr>
          <p:nvPr>
            <p:extLst>
              <p:ext uri="{D42A27DB-BD31-4B8C-83A1-F6EECF244321}">
                <p14:modId xmlns:p14="http://schemas.microsoft.com/office/powerpoint/2010/main" val="1689787464"/>
              </p:ext>
            </p:extLst>
          </p:nvPr>
        </p:nvGraphicFramePr>
        <p:xfrm>
          <a:off x="504001" y="1159677"/>
          <a:ext cx="10608459" cy="4844298"/>
        </p:xfrm>
        <a:graphic>
          <a:graphicData uri="http://schemas.openxmlformats.org/drawingml/2006/table">
            <a:tbl>
              <a:tblPr firstRow="1" bandRow="1">
                <a:tableStyleId>{2D5ABB26-0587-4C30-8999-92F81FD0307C}</a:tableStyleId>
              </a:tblPr>
              <a:tblGrid>
                <a:gridCol w="6270340">
                  <a:extLst>
                    <a:ext uri="{9D8B030D-6E8A-4147-A177-3AD203B41FA5}">
                      <a16:colId xmlns:a16="http://schemas.microsoft.com/office/drawing/2014/main" val="3329187162"/>
                    </a:ext>
                  </a:extLst>
                </a:gridCol>
                <a:gridCol w="4338119">
                  <a:extLst>
                    <a:ext uri="{9D8B030D-6E8A-4147-A177-3AD203B41FA5}">
                      <a16:colId xmlns:a16="http://schemas.microsoft.com/office/drawing/2014/main" val="3604173421"/>
                    </a:ext>
                  </a:extLst>
                </a:gridCol>
              </a:tblGrid>
              <a:tr h="4844298">
                <a:tc>
                  <a:txBody>
                    <a:bodyPr/>
                    <a:lstStyle/>
                    <a:p>
                      <a:pPr fontAlgn="base">
                        <a:spcBef>
                          <a:spcPct val="50000"/>
                        </a:spcBef>
                        <a:spcAft>
                          <a:spcPct val="0"/>
                        </a:spcAft>
                        <a:buClr>
                          <a:srgbClr val="F0AB00"/>
                        </a:buClr>
                        <a:buSzPct val="80000"/>
                      </a:pPr>
                      <a:r>
                        <a:rPr lang="en-US" sz="1800" b="1" kern="0" dirty="0">
                          <a:solidFill>
                            <a:schemeClr val="accent3"/>
                          </a:solidFill>
                          <a:ea typeface="Arial Unicode MS" pitchFamily="34" charset="-128"/>
                          <a:cs typeface="Arial Unicode MS" pitchFamily="34" charset="-128"/>
                        </a:rPr>
                        <a:t>Supplier Support During Enablement</a:t>
                      </a:r>
                    </a:p>
                    <a:p>
                      <a:pPr defTabSz="512763" fontAlgn="base">
                        <a:spcBef>
                          <a:spcPct val="50000"/>
                        </a:spcBef>
                        <a:spcAft>
                          <a:spcPct val="0"/>
                        </a:spcAft>
                        <a:buClr>
                          <a:srgbClr val="F0AB00"/>
                        </a:buClr>
                        <a:buSzPct val="80000"/>
                      </a:pPr>
                      <a:r>
                        <a:rPr lang="en-US" sz="2000" b="1" kern="0" dirty="0">
                          <a:ea typeface="Arial Unicode MS" pitchFamily="34" charset="-128"/>
                          <a:cs typeface="Arial Unicode MS" pitchFamily="34" charset="-128"/>
                        </a:rPr>
                        <a:t>	</a:t>
                      </a:r>
                      <a:r>
                        <a:rPr lang="en-US" sz="1600" b="1" kern="0" dirty="0">
                          <a:ea typeface="Arial Unicode MS" pitchFamily="34" charset="-128"/>
                          <a:cs typeface="Arial Unicode MS" pitchFamily="34" charset="-128"/>
                        </a:rPr>
                        <a:t>SAP Business Network Registration or Configuration Support</a:t>
                      </a:r>
                    </a:p>
                    <a:p>
                      <a:r>
                        <a:rPr lang="en-US" sz="1400" kern="0" dirty="0">
                          <a:ea typeface="Arial Unicode MS" pitchFamily="34" charset="-128"/>
                          <a:cs typeface="Arial Unicode MS" pitchFamily="34" charset="-128"/>
                        </a:rPr>
                        <a:t>Email SAP Business Network Enablement Team at </a:t>
                      </a:r>
                      <a:r>
                        <a:rPr lang="en-US" sz="1400" u="sng" kern="1200" dirty="0">
                          <a:solidFill>
                            <a:schemeClr val="tx1"/>
                          </a:solidFill>
                          <a:effectLst/>
                          <a:latin typeface="+mn-lt"/>
                          <a:ea typeface="+mn-ea"/>
                          <a:cs typeface="+mn-cs"/>
                          <a:hlinkClick r:id="rId8"/>
                        </a:rPr>
                        <a:t>SAP Business Network Enablement Team</a:t>
                      </a:r>
                      <a:r>
                        <a:rPr lang="en-US" sz="2100" kern="1200" dirty="0">
                          <a:solidFill>
                            <a:schemeClr val="tx1"/>
                          </a:solidFill>
                          <a:effectLst/>
                          <a:latin typeface="+mn-lt"/>
                          <a:ea typeface="+mn-ea"/>
                          <a:cs typeface="+mn-cs"/>
                        </a:rPr>
                        <a:t>  </a:t>
                      </a:r>
                    </a:p>
                    <a:p>
                      <a:pPr marL="801688" indent="284163" defTabSz="687388" fontAlgn="base">
                        <a:spcBef>
                          <a:spcPct val="50000"/>
                        </a:spcBef>
                        <a:spcAft>
                          <a:spcPct val="0"/>
                        </a:spcAft>
                        <a:buClr>
                          <a:srgbClr val="F0AB00"/>
                        </a:buClr>
                        <a:buSzPct val="80000"/>
                        <a:buFont typeface="Arial" panose="020B0604020202020204" pitchFamily="34" charset="0"/>
                        <a:buChar char="•"/>
                      </a:pPr>
                      <a:r>
                        <a:rPr lang="en-US" sz="1400" kern="0" dirty="0">
                          <a:ea typeface="Arial Unicode MS" pitchFamily="34" charset="-128"/>
                          <a:cs typeface="Arial Unicode MS" pitchFamily="34" charset="-128"/>
                        </a:rPr>
                        <a:t>Registration/ Account Configuration</a:t>
                      </a:r>
                    </a:p>
                    <a:p>
                      <a:pPr marL="1598613" lvl="1" indent="-285750" fontAlgn="base">
                        <a:spcBef>
                          <a:spcPct val="50000"/>
                        </a:spcBef>
                        <a:spcAft>
                          <a:spcPct val="0"/>
                        </a:spcAft>
                        <a:buClr>
                          <a:schemeClr val="accent1"/>
                        </a:buClr>
                        <a:buFont typeface="Arial" panose="020B0604020202020204" pitchFamily="34" charset="0"/>
                        <a:buChar char="-"/>
                        <a:tabLst>
                          <a:tab pos="1371600" algn="l"/>
                        </a:tabLst>
                      </a:pPr>
                      <a:r>
                        <a:rPr lang="en-US" sz="1400" kern="0" dirty="0">
                          <a:ea typeface="Arial Unicode MS" pitchFamily="34" charset="-128"/>
                          <a:cs typeface="Arial Unicode MS" pitchFamily="34" charset="-128"/>
                        </a:rPr>
                        <a:t>Supplier Fees</a:t>
                      </a:r>
                    </a:p>
                    <a:p>
                      <a:pPr marL="1598613" lvl="1" indent="-285750" fontAlgn="base">
                        <a:spcBef>
                          <a:spcPct val="50000"/>
                        </a:spcBef>
                        <a:spcAft>
                          <a:spcPct val="0"/>
                        </a:spcAft>
                        <a:buClr>
                          <a:schemeClr val="accent1"/>
                        </a:buClr>
                        <a:buFont typeface="Arial" panose="020B0604020202020204" pitchFamily="34" charset="0"/>
                        <a:buChar char="-"/>
                        <a:tabLst>
                          <a:tab pos="1371600" algn="l"/>
                        </a:tabLst>
                      </a:pPr>
                      <a:r>
                        <a:rPr lang="en-US" sz="1400" kern="0" dirty="0">
                          <a:ea typeface="Arial Unicode MS" pitchFamily="34" charset="-128"/>
                          <a:cs typeface="Arial Unicode MS" pitchFamily="34" charset="-128"/>
                        </a:rPr>
                        <a:t>General SAP Business Network Questions</a:t>
                      </a:r>
                      <a:endParaRPr lang="en-US" sz="1600" b="1" kern="0" dirty="0">
                        <a:ea typeface="Arial Unicode MS" pitchFamily="34" charset="-128"/>
                        <a:cs typeface="Arial Unicode MS" pitchFamily="34" charset="-128"/>
                      </a:endParaRPr>
                    </a:p>
                    <a:p>
                      <a:pPr fontAlgn="base">
                        <a:spcBef>
                          <a:spcPct val="50000"/>
                        </a:spcBef>
                        <a:spcAft>
                          <a:spcPct val="0"/>
                        </a:spcAft>
                        <a:buClr>
                          <a:srgbClr val="F0AB00"/>
                        </a:buClr>
                        <a:buSzPct val="80000"/>
                        <a:tabLst>
                          <a:tab pos="512763" algn="l"/>
                        </a:tabLst>
                      </a:pPr>
                      <a:r>
                        <a:rPr lang="en-US" sz="1600" b="1" kern="0" dirty="0">
                          <a:ea typeface="Arial Unicode MS" pitchFamily="34" charset="-128"/>
                          <a:cs typeface="Arial Unicode MS" pitchFamily="34" charset="-128"/>
                        </a:rPr>
                        <a:t>	T-Mobile  Enablement Business Process Support</a:t>
                      </a:r>
                    </a:p>
                    <a:p>
                      <a:pPr marL="801688" defTabSz="1085850" fontAlgn="base">
                        <a:spcBef>
                          <a:spcPct val="50000"/>
                        </a:spcBef>
                        <a:spcAft>
                          <a:spcPct val="0"/>
                        </a:spcAft>
                        <a:buClr>
                          <a:srgbClr val="F0AB00"/>
                        </a:buClr>
                        <a:buSzPct val="80000"/>
                        <a:buFont typeface="Arial" panose="020B0604020202020204" pitchFamily="34" charset="0"/>
                        <a:buChar char="•"/>
                      </a:pPr>
                      <a:r>
                        <a:rPr lang="en-US" sz="1400" kern="0" dirty="0">
                          <a:ea typeface="Arial Unicode MS" pitchFamily="34" charset="-128"/>
                          <a:cs typeface="Arial Unicode MS" pitchFamily="34" charset="-128"/>
                        </a:rPr>
                        <a:t>	Email T-Mobile  Enablement Team at </a:t>
                      </a:r>
                      <a:r>
                        <a:rPr lang="en-US" sz="1400" b="0" i="0" kern="1200" dirty="0">
                          <a:solidFill>
                            <a:schemeClr val="tx1"/>
                          </a:solidFill>
                          <a:effectLst/>
                          <a:latin typeface="+mn-lt"/>
                          <a:ea typeface="+mn-ea"/>
                          <a:cs typeface="+mn-cs"/>
                          <a:hlinkClick r:id="rId9"/>
                        </a:rPr>
                        <a:t>SupplierEnablement@T-Mobile.com</a:t>
                      </a:r>
                      <a:r>
                        <a:rPr lang="en-US" sz="1400" b="0" i="0" kern="1200" dirty="0">
                          <a:solidFill>
                            <a:schemeClr val="tx1"/>
                          </a:solidFill>
                          <a:effectLst/>
                          <a:latin typeface="+mn-lt"/>
                          <a:ea typeface="+mn-ea"/>
                          <a:cs typeface="+mn-cs"/>
                        </a:rPr>
                        <a:t> </a:t>
                      </a:r>
                      <a:endParaRPr lang="en-US" sz="1400" kern="0" dirty="0">
                        <a:ea typeface="Arial Unicode MS" pitchFamily="34" charset="-128"/>
                        <a:cs typeface="Arial Unicode MS" pitchFamily="34" charset="-128"/>
                      </a:endParaRPr>
                    </a:p>
                    <a:p>
                      <a:pPr marL="1598613" lvl="1" indent="-285750" fontAlgn="base">
                        <a:spcBef>
                          <a:spcPct val="50000"/>
                        </a:spcBef>
                        <a:spcAft>
                          <a:spcPct val="0"/>
                        </a:spcAft>
                        <a:buClr>
                          <a:schemeClr val="accent1"/>
                        </a:buClr>
                        <a:buFont typeface="Arial" panose="020B0604020202020204" pitchFamily="34" charset="0"/>
                        <a:buChar char="-"/>
                        <a:tabLst>
                          <a:tab pos="1371600" algn="l"/>
                        </a:tabLst>
                      </a:pPr>
                      <a:r>
                        <a:rPr lang="en-US" sz="1400" kern="0" dirty="0">
                          <a:ea typeface="Arial Unicode MS" pitchFamily="34" charset="-128"/>
                          <a:cs typeface="Arial Unicode MS" pitchFamily="34" charset="-128"/>
                        </a:rPr>
                        <a:t>Business-Related Questions </a:t>
                      </a:r>
                    </a:p>
                    <a:p>
                      <a:pPr marL="1087438" fontAlgn="base">
                        <a:spcBef>
                          <a:spcPct val="50000"/>
                        </a:spcBef>
                        <a:spcAft>
                          <a:spcPct val="0"/>
                        </a:spcAft>
                        <a:buClr>
                          <a:schemeClr val="tx1"/>
                        </a:buClr>
                        <a:buSzPct val="80000"/>
                        <a:tabLst>
                          <a:tab pos="1371600" algn="l"/>
                        </a:tabLst>
                      </a:pPr>
                      <a:endParaRPr lang="en-US" sz="1400" kern="0" dirty="0">
                        <a:ea typeface="Arial Unicode MS" pitchFamily="34" charset="-128"/>
                        <a:cs typeface="Arial Unicode MS" pitchFamily="34" charset="-128"/>
                      </a:endParaRPr>
                    </a:p>
                    <a:p>
                      <a:pPr marL="1087438" indent="-1087438" fontAlgn="base">
                        <a:spcBef>
                          <a:spcPct val="50000"/>
                        </a:spcBef>
                        <a:spcAft>
                          <a:spcPct val="0"/>
                        </a:spcAft>
                        <a:buClr>
                          <a:schemeClr val="tx1"/>
                        </a:buClr>
                        <a:buSzPct val="80000"/>
                        <a:tabLst>
                          <a:tab pos="512763" algn="l"/>
                        </a:tabLst>
                      </a:pPr>
                      <a:r>
                        <a:rPr lang="en-US" sz="1400" kern="0" dirty="0">
                          <a:ea typeface="Arial Unicode MS" pitchFamily="34" charset="-128"/>
                          <a:cs typeface="Arial Unicode MS" pitchFamily="34" charset="-128"/>
                        </a:rPr>
                        <a:t>	</a:t>
                      </a:r>
                      <a:r>
                        <a:rPr lang="en-US" sz="1600" b="1" kern="0" dirty="0">
                          <a:ea typeface="Arial Unicode MS" pitchFamily="34" charset="-128"/>
                          <a:cs typeface="Arial Unicode MS" pitchFamily="34" charset="-128"/>
                        </a:rPr>
                        <a:t>T-Mobile  Supplier Information Portal</a:t>
                      </a:r>
                    </a:p>
                    <a:p>
                      <a:pPr marL="1085850" indent="-285750" fontAlgn="base">
                        <a:spcBef>
                          <a:spcPct val="50000"/>
                        </a:spcBef>
                        <a:spcAft>
                          <a:spcPct val="0"/>
                        </a:spcAft>
                        <a:buClr>
                          <a:schemeClr val="accent1"/>
                        </a:buClr>
                        <a:buSzPct val="100000"/>
                        <a:buFont typeface="Arial" panose="020B0604020202020204" pitchFamily="34" charset="0"/>
                        <a:buChar char="•"/>
                        <a:tabLst>
                          <a:tab pos="1371600" algn="l"/>
                        </a:tabLst>
                      </a:pPr>
                      <a:r>
                        <a:rPr lang="en-US" sz="1400" kern="0" dirty="0">
                          <a:ea typeface="Arial Unicode MS" pitchFamily="34" charset="-128"/>
                          <a:cs typeface="Arial Unicode MS" pitchFamily="34" charset="-128"/>
                        </a:rPr>
                        <a:t>Find your supplier information portal </a:t>
                      </a:r>
                      <a:r>
                        <a:rPr lang="en-US" sz="1400" kern="0" dirty="0">
                          <a:ea typeface="Arial Unicode MS" pitchFamily="34" charset="-128"/>
                          <a:cs typeface="Arial Unicode MS" pitchFamily="34" charset="-128"/>
                          <a:hlinkClick r:id="rId10" action="ppaction://hlinksldjump"/>
                        </a:rPr>
                        <a:t>HERE</a:t>
                      </a:r>
                      <a:endParaRPr lang="en-US" sz="1400" kern="0" dirty="0">
                        <a:ea typeface="Arial Unicode MS" pitchFamily="34" charset="-128"/>
                        <a:cs typeface="Arial Unicode MS" pitchFamily="34" charset="-128"/>
                      </a:endParaRPr>
                    </a:p>
                  </a:txBody>
                  <a:tcPr/>
                </a:tc>
                <a:tc>
                  <a:txBody>
                    <a:bodyPr/>
                    <a:lstStyle/>
                    <a:p>
                      <a:pPr marL="0" marR="0" lvl="0" indent="0" algn="l" defTabSz="1088567" rtl="0" eaLnBrk="1" fontAlgn="base" latinLnBrk="0" hangingPunct="1">
                        <a:lnSpc>
                          <a:spcPct val="100000"/>
                        </a:lnSpc>
                        <a:spcBef>
                          <a:spcPct val="50000"/>
                        </a:spcBef>
                        <a:spcAft>
                          <a:spcPct val="0"/>
                        </a:spcAft>
                        <a:buClr>
                          <a:srgbClr val="000000"/>
                        </a:buClr>
                        <a:buSzPct val="80000"/>
                        <a:buFontTx/>
                        <a:buNone/>
                        <a:tabLst>
                          <a:tab pos="1371600" algn="l"/>
                        </a:tabLst>
                        <a:defRPr/>
                      </a:pPr>
                      <a:r>
                        <a:rPr kumimoji="0" lang="en-US" sz="1800" b="1" i="0" u="none" strike="noStrike" kern="0" cap="none" spc="0" normalizeH="0" baseline="0" noProof="0" dirty="0">
                          <a:ln>
                            <a:noFill/>
                          </a:ln>
                          <a:solidFill>
                            <a:srgbClr val="4FB81C"/>
                          </a:solidFill>
                          <a:effectLst/>
                          <a:uLnTx/>
                          <a:uFillTx/>
                          <a:latin typeface="+mn-lt"/>
                          <a:ea typeface="Arial Unicode MS" pitchFamily="34" charset="-128"/>
                          <a:cs typeface="Arial Unicode MS" pitchFamily="34" charset="-128"/>
                        </a:rPr>
                        <a:t>Supplier Support Post Enablement</a:t>
                      </a:r>
                    </a:p>
                    <a:p>
                      <a:pPr marL="0" marR="0" lvl="0" indent="0" algn="l" defTabSz="1088567" rtl="0" eaLnBrk="1" fontAlgn="base" latinLnBrk="0" hangingPunct="1">
                        <a:lnSpc>
                          <a:spcPct val="100000"/>
                        </a:lnSpc>
                        <a:spcBef>
                          <a:spcPct val="50000"/>
                        </a:spcBef>
                        <a:spcAft>
                          <a:spcPct val="0"/>
                        </a:spcAft>
                        <a:buClr>
                          <a:srgbClr val="000000"/>
                        </a:buClr>
                        <a:buSzPct val="80000"/>
                        <a:buFontTx/>
                        <a:buNone/>
                        <a:tabLst>
                          <a:tab pos="571500" algn="l"/>
                        </a:tabLst>
                        <a:defRPr/>
                      </a:pPr>
                      <a:r>
                        <a:rPr kumimoji="0" lang="en-US" sz="1800" b="1" i="0" u="none" strike="noStrike" kern="0" cap="none" spc="0" normalizeH="0" baseline="0" noProof="0" dirty="0">
                          <a:ln>
                            <a:noFill/>
                          </a:ln>
                          <a:solidFill>
                            <a:srgbClr val="000000"/>
                          </a:solidFill>
                          <a:effectLst/>
                          <a:uLnTx/>
                          <a:uFillTx/>
                          <a:latin typeface="+mn-lt"/>
                          <a:ea typeface="Arial Unicode MS" pitchFamily="34" charset="-128"/>
                          <a:cs typeface="Arial Unicode MS" pitchFamily="34" charset="-128"/>
                        </a:rPr>
                        <a:t>	</a:t>
                      </a:r>
                      <a:r>
                        <a:rPr kumimoji="0" lang="en-US" sz="1600" b="1" i="0" u="none" strike="noStrike" kern="0" cap="none" spc="0" normalizeH="0" baseline="0" noProof="0" dirty="0">
                          <a:ln>
                            <a:noFill/>
                          </a:ln>
                          <a:solidFill>
                            <a:srgbClr val="000000"/>
                          </a:solidFill>
                          <a:effectLst/>
                          <a:uLnTx/>
                          <a:uFillTx/>
                          <a:latin typeface="+mn-lt"/>
                          <a:ea typeface="Arial Unicode MS" pitchFamily="34" charset="-128"/>
                          <a:cs typeface="Arial Unicode MS" pitchFamily="34" charset="-128"/>
                        </a:rPr>
                        <a:t>SAP Business Network Global Customer Support</a:t>
                      </a:r>
                      <a:endParaRPr kumimoji="0" lang="en-US" sz="1400" b="1" i="0" u="none" strike="noStrike" kern="0" cap="none" spc="0" normalizeH="0" baseline="0" noProof="0" dirty="0">
                        <a:ln>
                          <a:noFill/>
                        </a:ln>
                        <a:solidFill>
                          <a:srgbClr val="000000"/>
                        </a:solidFill>
                        <a:effectLst/>
                        <a:uLnTx/>
                        <a:uFillTx/>
                        <a:latin typeface="+mn-lt"/>
                        <a:ea typeface="Arial Unicode MS" pitchFamily="34" charset="-128"/>
                        <a:cs typeface="Arial Unicode MS" pitchFamily="34" charset="-128"/>
                      </a:endParaRPr>
                    </a:p>
                    <a:p>
                      <a:pPr marL="801688" marR="0" lvl="0" indent="284163" algn="l" defTabSz="1088567" rtl="0" eaLnBrk="1" fontAlgn="base" latinLnBrk="0" hangingPunct="1">
                        <a:lnSpc>
                          <a:spcPct val="100000"/>
                        </a:lnSpc>
                        <a:spcBef>
                          <a:spcPct val="50000"/>
                        </a:spcBef>
                        <a:spcAft>
                          <a:spcPct val="0"/>
                        </a:spcAft>
                        <a:buClr>
                          <a:srgbClr val="F0AB00"/>
                        </a:buClr>
                        <a:buSzPct val="100000"/>
                        <a:buFont typeface="Arial" panose="020B0604020202020204" pitchFamily="34" charset="0"/>
                        <a:buChar char="•"/>
                        <a:tabLst>
                          <a:tab pos="801688" algn="l"/>
                        </a:tabLst>
                        <a:defRPr/>
                      </a:pPr>
                      <a:r>
                        <a:rPr kumimoji="0" lang="en-US" sz="1400" b="0" i="0" u="none" strike="noStrike" kern="0" cap="none" spc="0" normalizeH="0" baseline="0" noProof="0" dirty="0">
                          <a:ln>
                            <a:noFill/>
                          </a:ln>
                          <a:solidFill>
                            <a:srgbClr val="000000"/>
                          </a:solidFill>
                          <a:effectLst/>
                          <a:uLnTx/>
                          <a:uFillTx/>
                          <a:latin typeface="+mn-lt"/>
                          <a:ea typeface="Arial Unicode MS" pitchFamily="34" charset="-128"/>
                          <a:cs typeface="Arial Unicode MS" pitchFamily="34" charset="-128"/>
                          <a:hlinkClick r:id="rId11"/>
                        </a:rPr>
                        <a:t>Click here </a:t>
                      </a:r>
                      <a:r>
                        <a:rPr kumimoji="0" lang="en-US" sz="1400" b="0" i="0" u="none" strike="noStrike" kern="0" cap="none" spc="0" normalizeH="0" baseline="0" noProof="0" dirty="0">
                          <a:ln>
                            <a:noFill/>
                          </a:ln>
                          <a:solidFill>
                            <a:srgbClr val="000000"/>
                          </a:solidFill>
                          <a:effectLst/>
                          <a:uLnTx/>
                          <a:uFillTx/>
                          <a:latin typeface="+mn-lt"/>
                          <a:ea typeface="Arial Unicode MS" pitchFamily="34" charset="-128"/>
                          <a:cs typeface="Arial Unicode MS" pitchFamily="34" charset="-128"/>
                        </a:rPr>
                        <a:t>to find your appropriate customer support phone number</a:t>
                      </a:r>
                    </a:p>
                    <a:p>
                      <a:endParaRPr lang="en-US" dirty="0"/>
                    </a:p>
                  </a:txBody>
                  <a:tcPr/>
                </a:tc>
                <a:extLst>
                  <a:ext uri="{0D108BD9-81ED-4DB2-BD59-A6C34878D82A}">
                    <a16:rowId xmlns:a16="http://schemas.microsoft.com/office/drawing/2014/main" val="3933913480"/>
                  </a:ext>
                </a:extLst>
              </a:tr>
            </a:tbl>
          </a:graphicData>
        </a:graphic>
      </p:graphicFrame>
      <p:pic>
        <p:nvPicPr>
          <p:cNvPr id="2" name="Picture 1">
            <a:extLst>
              <a:ext uri="{FF2B5EF4-FFF2-40B4-BE49-F238E27FC236}">
                <a16:creationId xmlns:a16="http://schemas.microsoft.com/office/drawing/2014/main" id="{93306C8E-4F85-A54B-4400-7AACB07F5A37}"/>
              </a:ext>
            </a:extLst>
          </p:cNvPr>
          <p:cNvPicPr>
            <a:picLocks noChangeAspect="1"/>
          </p:cNvPicPr>
          <p:nvPr/>
        </p:nvPicPr>
        <p:blipFill>
          <a:blip r:embed="rId12"/>
          <a:stretch>
            <a:fillRect/>
          </a:stretch>
        </p:blipFill>
        <p:spPr>
          <a:xfrm>
            <a:off x="175115" y="6423350"/>
            <a:ext cx="3974937" cy="274344"/>
          </a:xfrm>
          <a:prstGeom prst="rect">
            <a:avLst/>
          </a:prstGeom>
        </p:spPr>
      </p:pic>
    </p:spTree>
    <p:extLst>
      <p:ext uri="{BB962C8B-B14F-4D97-AF65-F5344CB8AC3E}">
        <p14:creationId xmlns:p14="http://schemas.microsoft.com/office/powerpoint/2010/main" val="34122478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677237"/>
          </a:xfrm>
        </p:spPr>
        <p:txBody>
          <a:bodyPr/>
          <a:lstStyle/>
          <a:p>
            <a:r>
              <a:rPr lang="en-US" dirty="0"/>
              <a:t>Training &amp; Resources</a:t>
            </a:r>
            <a:br>
              <a:rPr lang="en-US" dirty="0"/>
            </a:br>
            <a:r>
              <a:rPr lang="en-US" sz="2000" b="0" dirty="0"/>
              <a:t>T-Mobile  </a:t>
            </a:r>
            <a:r>
              <a:rPr lang="en-US" sz="2000" b="0" dirty="0">
                <a:cs typeface="Arial" charset="0"/>
              </a:rPr>
              <a:t>Supplier Information Portal</a:t>
            </a:r>
            <a:endParaRPr lang="en-US" dirty="0"/>
          </a:p>
        </p:txBody>
      </p:sp>
      <p:grpSp>
        <p:nvGrpSpPr>
          <p:cNvPr id="11" name="Group 10">
            <a:extLst>
              <a:ext uri="{FF2B5EF4-FFF2-40B4-BE49-F238E27FC236}">
                <a16:creationId xmlns:a16="http://schemas.microsoft.com/office/drawing/2014/main" id="{4F8F88B6-5650-4DC8-9E62-3D4DFEAACDB1}"/>
              </a:ext>
            </a:extLst>
          </p:cNvPr>
          <p:cNvGrpSpPr/>
          <p:nvPr/>
        </p:nvGrpSpPr>
        <p:grpSpPr>
          <a:xfrm>
            <a:off x="5625253" y="1512000"/>
            <a:ext cx="4370030" cy="4553134"/>
            <a:chOff x="4011640" y="1884253"/>
            <a:chExt cx="3628876" cy="3852972"/>
          </a:xfrm>
        </p:grpSpPr>
        <p:pic>
          <p:nvPicPr>
            <p:cNvPr id="12" name="Picture 11">
              <a:extLst>
                <a:ext uri="{FF2B5EF4-FFF2-40B4-BE49-F238E27FC236}">
                  <a16:creationId xmlns:a16="http://schemas.microsoft.com/office/drawing/2014/main" id="{0AB3B51A-2B80-4E14-8377-31F96702F7ED}"/>
                </a:ext>
              </a:extLst>
            </p:cNvPr>
            <p:cNvPicPr>
              <a:picLocks noChangeAspect="1"/>
            </p:cNvPicPr>
            <p:nvPr/>
          </p:nvPicPr>
          <p:blipFill rotWithShape="1">
            <a:blip r:embed="rId2"/>
            <a:srcRect l="1429" t="15461" r="63926" b="19143"/>
            <a:stretch/>
          </p:blipFill>
          <p:spPr>
            <a:xfrm>
              <a:off x="4011640" y="1884253"/>
              <a:ext cx="3628876" cy="3852972"/>
            </a:xfrm>
            <a:prstGeom prst="rect">
              <a:avLst/>
            </a:prstGeom>
            <a:ln>
              <a:solidFill>
                <a:schemeClr val="tx1"/>
              </a:solidFill>
            </a:ln>
            <a:effectLst/>
          </p:spPr>
        </p:pic>
        <p:sp>
          <p:nvSpPr>
            <p:cNvPr id="15" name="Oval 14">
              <a:extLst>
                <a:ext uri="{FF2B5EF4-FFF2-40B4-BE49-F238E27FC236}">
                  <a16:creationId xmlns:a16="http://schemas.microsoft.com/office/drawing/2014/main" id="{19E59DA9-D45D-48F7-8D6D-F528498B17C0}"/>
                </a:ext>
              </a:extLst>
            </p:cNvPr>
            <p:cNvSpPr/>
            <p:nvPr/>
          </p:nvSpPr>
          <p:spPr bwMode="gray">
            <a:xfrm>
              <a:off x="5299893" y="501826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
          <p:nvSpPr>
            <p:cNvPr id="16" name="Oval 15">
              <a:extLst>
                <a:ext uri="{FF2B5EF4-FFF2-40B4-BE49-F238E27FC236}">
                  <a16:creationId xmlns:a16="http://schemas.microsoft.com/office/drawing/2014/main" id="{81C06432-9609-4188-B187-4EAC30524D68}"/>
                </a:ext>
              </a:extLst>
            </p:cNvPr>
            <p:cNvSpPr/>
            <p:nvPr/>
          </p:nvSpPr>
          <p:spPr bwMode="gray">
            <a:xfrm>
              <a:off x="6271616" y="501826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sp>
        <p:nvSpPr>
          <p:cNvPr id="18" name="TextBox 17">
            <a:extLst>
              <a:ext uri="{FF2B5EF4-FFF2-40B4-BE49-F238E27FC236}">
                <a16:creationId xmlns:a16="http://schemas.microsoft.com/office/drawing/2014/main" id="{9FED7223-DB00-416B-B6A3-7133987DF0F4}"/>
              </a:ext>
            </a:extLst>
          </p:cNvPr>
          <p:cNvSpPr txBox="1"/>
          <p:nvPr/>
        </p:nvSpPr>
        <p:spPr>
          <a:xfrm>
            <a:off x="504001" y="1512000"/>
            <a:ext cx="4635785" cy="4906596"/>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DB913"/>
              </a:buClr>
              <a:buSzPct val="100000"/>
              <a:buAutoNum type="arabicPeriod"/>
            </a:pPr>
            <a:r>
              <a:rPr lang="en-US" sz="1400" b="1" dirty="0"/>
              <a:t>Select </a:t>
            </a:r>
            <a:r>
              <a:rPr lang="en-US" sz="1400" dirty="0"/>
              <a:t>the Company Settings Menu in the top right corner and then click the Customer Relationships link.</a:t>
            </a:r>
          </a:p>
          <a:p>
            <a:pPr marL="342900" indent="-342900">
              <a:lnSpc>
                <a:spcPts val="1700"/>
              </a:lnSpc>
              <a:spcBef>
                <a:spcPts val="0"/>
              </a:spcBef>
              <a:spcAft>
                <a:spcPts val="600"/>
              </a:spcAft>
              <a:buClr>
                <a:srgbClr val="FDB913"/>
              </a:buClr>
              <a:buSzPct val="100000"/>
              <a:buFontTx/>
              <a:buAutoNum type="arabicPeriod"/>
            </a:pPr>
            <a:r>
              <a:rPr lang="en-US" sz="1400" b="1" dirty="0">
                <a:cs typeface="Arial" charset="0"/>
              </a:rPr>
              <a:t>Select </a:t>
            </a:r>
            <a:r>
              <a:rPr lang="en-US" sz="1400" dirty="0">
                <a:cs typeface="Arial" charset="0"/>
              </a:rPr>
              <a:t>the buyer name to view transactional rules:</a:t>
            </a:r>
            <a:br>
              <a:rPr lang="en-US" sz="1400" dirty="0">
                <a:cs typeface="Arial" charset="0"/>
              </a:rPr>
            </a:br>
            <a:r>
              <a:rPr lang="en-US" sz="1400" dirty="0">
                <a:cs typeface="Arial" charset="0"/>
              </a:rPr>
              <a:t>The Customer Invoice Rules determine what you can enter when you create invoices.</a:t>
            </a:r>
          </a:p>
          <a:p>
            <a:pPr marL="342900" indent="-342900">
              <a:lnSpc>
                <a:spcPts val="1700"/>
              </a:lnSpc>
              <a:spcBef>
                <a:spcPts val="0"/>
              </a:spcBef>
              <a:spcAft>
                <a:spcPts val="600"/>
              </a:spcAft>
              <a:buClr>
                <a:srgbClr val="FDB913"/>
              </a:buClr>
              <a:buSzPct val="100000"/>
              <a:buFontTx/>
              <a:buAutoNum type="arabicPeriod"/>
            </a:pPr>
            <a:r>
              <a:rPr lang="en-US" altLang="ja-JP" sz="1400" b="1" dirty="0">
                <a:ea typeface="ＭＳ Ｐゴシック" charset="-128"/>
                <a:cs typeface="Arial" charset="0"/>
              </a:rPr>
              <a:t>Select</a:t>
            </a:r>
            <a:r>
              <a:rPr lang="en-US" altLang="ja-JP" sz="1400" dirty="0">
                <a:ea typeface="ＭＳ Ｐゴシック" charset="-128"/>
                <a:cs typeface="Arial" charset="0"/>
              </a:rPr>
              <a:t> Supplier Information Portal to view documents provided by your buyer.</a:t>
            </a:r>
            <a:endParaRPr lang="en-US" sz="1400" dirty="0">
              <a:ea typeface="ＭＳ Ｐゴシック" charset="-128"/>
              <a:cs typeface="Arial" charset="0"/>
            </a:endParaRPr>
          </a:p>
          <a:p>
            <a:pPr marL="342900" indent="-342900" fontAlgn="base">
              <a:lnSpc>
                <a:spcPts val="2000"/>
              </a:lnSpc>
              <a:spcBef>
                <a:spcPts val="1200"/>
              </a:spcBef>
              <a:spcAft>
                <a:spcPct val="0"/>
              </a:spcAft>
              <a:buClr>
                <a:srgbClr val="F0AB00"/>
              </a:buClr>
              <a:buSzPct val="120000"/>
              <a:buFontTx/>
              <a:buAutoNum type="arabicPeriod"/>
            </a:pPr>
            <a:endParaRPr lang="en-US" sz="1400" b="1" dirty="0"/>
          </a:p>
          <a:p>
            <a:pPr marL="342900" indent="-342900" fontAlgn="base">
              <a:lnSpc>
                <a:spcPts val="2000"/>
              </a:lnSpc>
              <a:spcBef>
                <a:spcPts val="1200"/>
              </a:spcBef>
              <a:spcAft>
                <a:spcPct val="0"/>
              </a:spcAft>
              <a:buClr>
                <a:srgbClr val="F0AB00"/>
              </a:buClr>
              <a:buSzPct val="120000"/>
              <a:buAutoNum type="arabicPeriod"/>
            </a:pPr>
            <a:endParaRPr lang="en-US" sz="1200" dirty="0"/>
          </a:p>
        </p:txBody>
      </p:sp>
      <p:sp>
        <p:nvSpPr>
          <p:cNvPr id="19" name="object 31">
            <a:hlinkClick r:id="rId3" action="ppaction://hlinksldjump"/>
            <a:extLst>
              <a:ext uri="{FF2B5EF4-FFF2-40B4-BE49-F238E27FC236}">
                <a16:creationId xmlns:a16="http://schemas.microsoft.com/office/drawing/2014/main" id="{1C73AED6-F4E6-4DD8-B66D-4974AA584C4B}"/>
              </a:ext>
            </a:extLst>
          </p:cNvPr>
          <p:cNvSpPr txBox="1"/>
          <p:nvPr/>
        </p:nvSpPr>
        <p:spPr>
          <a:xfrm>
            <a:off x="11777241" y="4991110"/>
            <a:ext cx="417933" cy="94135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4" action="ppaction://hlinksldjump"/>
            <a:extLst>
              <a:ext uri="{FF2B5EF4-FFF2-40B4-BE49-F238E27FC236}">
                <a16:creationId xmlns:a16="http://schemas.microsoft.com/office/drawing/2014/main" id="{0506566C-5229-4715-B013-D7F35D65F08E}"/>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5" action="ppaction://hlinksldjump"/>
            <a:extLst>
              <a:ext uri="{FF2B5EF4-FFF2-40B4-BE49-F238E27FC236}">
                <a16:creationId xmlns:a16="http://schemas.microsoft.com/office/drawing/2014/main" id="{349B1798-84F4-464B-8053-B03DB28B40F5}"/>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F1140E10-DADB-45B0-9F40-C82E49302EC2}"/>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rId6" action="ppaction://hlinksldjump"/>
            <a:extLst>
              <a:ext uri="{FF2B5EF4-FFF2-40B4-BE49-F238E27FC236}">
                <a16:creationId xmlns:a16="http://schemas.microsoft.com/office/drawing/2014/main" id="{50954C6C-AE77-478F-BADD-C105D30C4592}"/>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rId7" action="ppaction://hlinksldjump"/>
            <a:extLst>
              <a:ext uri="{FF2B5EF4-FFF2-40B4-BE49-F238E27FC236}">
                <a16:creationId xmlns:a16="http://schemas.microsoft.com/office/drawing/2014/main" id="{6F32F63D-70A1-4D05-AB10-F428772A96F9}"/>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rId7" action="ppaction://hlinksldjump"/>
            <a:extLst>
              <a:ext uri="{FF2B5EF4-FFF2-40B4-BE49-F238E27FC236}">
                <a16:creationId xmlns:a16="http://schemas.microsoft.com/office/drawing/2014/main" id="{1B0CBF9A-9E64-47E0-81B2-D12DF389013A}"/>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rId8" action="ppaction://hlinksldjump"/>
            <a:extLst>
              <a:ext uri="{FF2B5EF4-FFF2-40B4-BE49-F238E27FC236}">
                <a16:creationId xmlns:a16="http://schemas.microsoft.com/office/drawing/2014/main" id="{550726D1-5A4E-4393-BDFE-78CB62C2E8E3}"/>
              </a:ext>
            </a:extLst>
          </p:cNvPr>
          <p:cNvSpPr txBox="1"/>
          <p:nvPr/>
        </p:nvSpPr>
        <p:spPr>
          <a:xfrm>
            <a:off x="11777241" y="5917368"/>
            <a:ext cx="417933"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 name="Picture 1">
            <a:extLst>
              <a:ext uri="{FF2B5EF4-FFF2-40B4-BE49-F238E27FC236}">
                <a16:creationId xmlns:a16="http://schemas.microsoft.com/office/drawing/2014/main" id="{A9E08902-33B7-4625-BB57-4D849DD729BE}"/>
              </a:ext>
            </a:extLst>
          </p:cNvPr>
          <p:cNvPicPr>
            <a:picLocks noChangeAspect="1"/>
          </p:cNvPicPr>
          <p:nvPr/>
        </p:nvPicPr>
        <p:blipFill>
          <a:blip r:embed="rId9"/>
          <a:stretch>
            <a:fillRect/>
          </a:stretch>
        </p:blipFill>
        <p:spPr>
          <a:xfrm>
            <a:off x="10067398" y="2307178"/>
            <a:ext cx="1435880" cy="2549295"/>
          </a:xfrm>
          <a:prstGeom prst="rect">
            <a:avLst/>
          </a:prstGeom>
        </p:spPr>
      </p:pic>
      <p:sp>
        <p:nvSpPr>
          <p:cNvPr id="27" name="Oval 26">
            <a:extLst>
              <a:ext uri="{FF2B5EF4-FFF2-40B4-BE49-F238E27FC236}">
                <a16:creationId xmlns:a16="http://schemas.microsoft.com/office/drawing/2014/main" id="{F5EB6E10-15A0-4006-B741-688FD31750DD}"/>
              </a:ext>
            </a:extLst>
          </p:cNvPr>
          <p:cNvSpPr/>
          <p:nvPr/>
        </p:nvSpPr>
        <p:spPr bwMode="gray">
          <a:xfrm>
            <a:off x="11171240" y="3299557"/>
            <a:ext cx="265254" cy="25888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pic>
        <p:nvPicPr>
          <p:cNvPr id="3" name="Picture 2">
            <a:extLst>
              <a:ext uri="{FF2B5EF4-FFF2-40B4-BE49-F238E27FC236}">
                <a16:creationId xmlns:a16="http://schemas.microsoft.com/office/drawing/2014/main" id="{0EA4AF61-195C-9850-ECBB-931D124FADF2}"/>
              </a:ext>
            </a:extLst>
          </p:cNvPr>
          <p:cNvPicPr>
            <a:picLocks noChangeAspect="1"/>
          </p:cNvPicPr>
          <p:nvPr/>
        </p:nvPicPr>
        <p:blipFill>
          <a:blip r:embed="rId10"/>
          <a:stretch>
            <a:fillRect/>
          </a:stretch>
        </p:blipFill>
        <p:spPr>
          <a:xfrm>
            <a:off x="504001" y="6413075"/>
            <a:ext cx="3974937" cy="274344"/>
          </a:xfrm>
          <a:prstGeom prst="rect">
            <a:avLst/>
          </a:prstGeom>
        </p:spPr>
      </p:pic>
    </p:spTree>
    <p:extLst>
      <p:ext uri="{BB962C8B-B14F-4D97-AF65-F5344CB8AC3E}">
        <p14:creationId xmlns:p14="http://schemas.microsoft.com/office/powerpoint/2010/main" val="1794654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11D4-C4BB-4DCD-B076-590510FAA126}"/>
              </a:ext>
            </a:extLst>
          </p:cNvPr>
          <p:cNvSpPr>
            <a:spLocks noGrp="1"/>
          </p:cNvSpPr>
          <p:nvPr>
            <p:ph type="title"/>
          </p:nvPr>
        </p:nvSpPr>
        <p:spPr/>
        <p:txBody>
          <a:bodyPr/>
          <a:lstStyle/>
          <a:p>
            <a:r>
              <a:rPr lang="en-US" dirty="0"/>
              <a:t>SAP Business Network Helps You… </a:t>
            </a:r>
          </a:p>
        </p:txBody>
      </p:sp>
      <p:sp>
        <p:nvSpPr>
          <p:cNvPr id="3" name="Oval 2">
            <a:extLst>
              <a:ext uri="{FF2B5EF4-FFF2-40B4-BE49-F238E27FC236}">
                <a16:creationId xmlns:a16="http://schemas.microsoft.com/office/drawing/2014/main" id="{26DE757E-C2AD-430A-A962-B07723952F88}"/>
              </a:ext>
            </a:extLst>
          </p:cNvPr>
          <p:cNvSpPr/>
          <p:nvPr/>
        </p:nvSpPr>
        <p:spPr bwMode="gray">
          <a:xfrm>
            <a:off x="3826344" y="1568444"/>
            <a:ext cx="3815759" cy="3721115"/>
          </a:xfrm>
          <a:prstGeom prst="ellipse">
            <a:avLst/>
          </a:prstGeom>
          <a:solidFill>
            <a:schemeClr val="bg1"/>
          </a:solidFill>
          <a:ln w="57150">
            <a:solidFill>
              <a:schemeClr val="accent1"/>
            </a:solidFill>
            <a:headEnd/>
            <a:tailEnd/>
          </a:ln>
          <a:effectLst/>
        </p:spPr>
        <p:style>
          <a:lnRef idx="2">
            <a:schemeClr val="accent2"/>
          </a:lnRef>
          <a:fillRef idx="1">
            <a:schemeClr val="lt1"/>
          </a:fillRef>
          <a:effectRef idx="0">
            <a:schemeClr val="accent2"/>
          </a:effectRef>
          <a:fontRef idx="minor">
            <a:schemeClr val="dk1"/>
          </a:fontRef>
        </p:style>
        <p:txBody>
          <a:bodyPr lIns="89955" tIns="71964" rIns="89955" bIns="71964" rtlCol="0" anchor="ctr"/>
          <a:lstStyle/>
          <a:p>
            <a:pPr algn="ctr" defTabSz="913950" fontAlgn="base">
              <a:spcBef>
                <a:spcPct val="50000"/>
              </a:spcBef>
              <a:spcAft>
                <a:spcPct val="0"/>
              </a:spcAft>
              <a:buClr>
                <a:srgbClr val="F0AB00"/>
              </a:buClr>
              <a:buSzPct val="80000"/>
              <a:defRPr/>
            </a:pPr>
            <a:endParaRPr lang="en-US" sz="2099" kern="0" dirty="0">
              <a:solidFill>
                <a:srgbClr val="000000"/>
              </a:solidFill>
              <a:latin typeface="Arial"/>
              <a:ea typeface="Arial Unicode MS" pitchFamily="34" charset="-128"/>
              <a:cs typeface="Arial Unicode MS" pitchFamily="34" charset="-128"/>
            </a:endParaRPr>
          </a:p>
        </p:txBody>
      </p:sp>
      <p:sp>
        <p:nvSpPr>
          <p:cNvPr id="4" name="object 33">
            <a:extLst>
              <a:ext uri="{FF2B5EF4-FFF2-40B4-BE49-F238E27FC236}">
                <a16:creationId xmlns:a16="http://schemas.microsoft.com/office/drawing/2014/main" id="{8503B445-5AB0-45DD-955F-3BCD5500F0BE}"/>
              </a:ext>
            </a:extLst>
          </p:cNvPr>
          <p:cNvSpPr txBox="1"/>
          <p:nvPr/>
        </p:nvSpPr>
        <p:spPr>
          <a:xfrm>
            <a:off x="4140267" y="3250274"/>
            <a:ext cx="3299239" cy="550283"/>
          </a:xfrm>
          <a:prstGeom prst="rect">
            <a:avLst/>
          </a:prstGeom>
        </p:spPr>
        <p:txBody>
          <a:bodyPr vert="horz" wrap="square" lIns="0" tIns="0" rIns="0" bIns="0" rtlCol="0">
            <a:noAutofit/>
          </a:bodyPr>
          <a:lstStyle/>
          <a:p>
            <a:pPr algn="ctr" defTabSz="913950">
              <a:defRPr/>
            </a:pPr>
            <a:r>
              <a:rPr lang="en-US" sz="1799" b="1" kern="0" dirty="0">
                <a:solidFill>
                  <a:sysClr val="windowText" lastClr="000000"/>
                </a:solidFill>
              </a:rPr>
              <a:t>Satisfy your customer</a:t>
            </a:r>
            <a:endParaRPr lang="en-US" sz="1400" b="1" kern="0" dirty="0">
              <a:solidFill>
                <a:sysClr val="windowText" lastClr="000000"/>
              </a:solidFill>
            </a:endParaRPr>
          </a:p>
        </p:txBody>
      </p:sp>
      <p:sp>
        <p:nvSpPr>
          <p:cNvPr id="5" name="Rectangle 4">
            <a:extLst>
              <a:ext uri="{FF2B5EF4-FFF2-40B4-BE49-F238E27FC236}">
                <a16:creationId xmlns:a16="http://schemas.microsoft.com/office/drawing/2014/main" id="{08A63214-D76F-45CF-B7E2-41ADA98C24C7}"/>
              </a:ext>
            </a:extLst>
          </p:cNvPr>
          <p:cNvSpPr/>
          <p:nvPr/>
        </p:nvSpPr>
        <p:spPr bwMode="gray">
          <a:xfrm>
            <a:off x="4064297" y="3075486"/>
            <a:ext cx="3418358" cy="100532"/>
          </a:xfrm>
          <a:prstGeom prst="rect">
            <a:avLst/>
          </a:prstGeom>
          <a:solidFill>
            <a:schemeClr val="accent1"/>
          </a:solidFill>
          <a:ln w="6350" algn="ctr">
            <a:noFill/>
            <a:miter lim="800000"/>
            <a:headEnd/>
            <a:tailEnd/>
          </a:ln>
        </p:spPr>
        <p:txBody>
          <a:bodyPr lIns="89955" tIns="71964" rIns="89955" bIns="71964" rtlCol="0" anchor="ctr"/>
          <a:lstStyle/>
          <a:p>
            <a:pPr algn="ctr" defTabSz="913950" fontAlgn="base">
              <a:spcBef>
                <a:spcPct val="50000"/>
              </a:spcBef>
              <a:spcAft>
                <a:spcPct val="0"/>
              </a:spcAft>
              <a:buClr>
                <a:srgbClr val="F0AB00"/>
              </a:buClr>
              <a:buSzPct val="80000"/>
              <a:defRPr/>
            </a:pPr>
            <a:endParaRPr lang="en-US" sz="1999" kern="0" dirty="0">
              <a:solidFill>
                <a:sysClr val="windowText" lastClr="000000"/>
              </a:solidFill>
              <a:ea typeface="Arial Unicode MS" pitchFamily="34" charset="-128"/>
              <a:cs typeface="Arial Unicode MS" pitchFamily="34" charset="-128"/>
            </a:endParaRPr>
          </a:p>
        </p:txBody>
      </p:sp>
      <p:pic>
        <p:nvPicPr>
          <p:cNvPr id="6" name="Picture 5">
            <a:extLst>
              <a:ext uri="{FF2B5EF4-FFF2-40B4-BE49-F238E27FC236}">
                <a16:creationId xmlns:a16="http://schemas.microsoft.com/office/drawing/2014/main" id="{46A91613-D7BF-440B-B0D3-66F738BAA657}"/>
              </a:ext>
            </a:extLst>
          </p:cNvPr>
          <p:cNvPicPr>
            <a:picLocks noChangeAspect="1"/>
          </p:cNvPicPr>
          <p:nvPr/>
        </p:nvPicPr>
        <p:blipFill>
          <a:blip r:embed="rId2"/>
          <a:stretch>
            <a:fillRect/>
          </a:stretch>
        </p:blipFill>
        <p:spPr>
          <a:xfrm>
            <a:off x="5300019" y="1728950"/>
            <a:ext cx="1106959" cy="1106959"/>
          </a:xfrm>
          <a:prstGeom prst="rect">
            <a:avLst/>
          </a:prstGeom>
        </p:spPr>
      </p:pic>
      <p:sp>
        <p:nvSpPr>
          <p:cNvPr id="7" name="TextBox 6">
            <a:extLst>
              <a:ext uri="{FF2B5EF4-FFF2-40B4-BE49-F238E27FC236}">
                <a16:creationId xmlns:a16="http://schemas.microsoft.com/office/drawing/2014/main" id="{7A7CE1B0-D4FF-4434-B63E-799A6CAD3474}"/>
              </a:ext>
            </a:extLst>
          </p:cNvPr>
          <p:cNvSpPr txBox="1"/>
          <p:nvPr/>
        </p:nvSpPr>
        <p:spPr>
          <a:xfrm>
            <a:off x="4494295" y="3602548"/>
            <a:ext cx="2471796" cy="1154162"/>
          </a:xfrm>
          <a:prstGeom prst="rect">
            <a:avLst/>
          </a:prstGeom>
          <a:noFill/>
        </p:spPr>
        <p:txBody>
          <a:bodyPr wrap="square" lIns="0" tIns="0" rIns="0" bIns="0" rtlCol="0">
            <a:spAutoFit/>
          </a:bodyPr>
          <a:lstStyle/>
          <a:p>
            <a:pPr algn="ctr" defTabSz="1088458">
              <a:spcAft>
                <a:spcPts val="600"/>
              </a:spcAft>
              <a:defRPr/>
            </a:pPr>
            <a:r>
              <a:rPr lang="en-US" sz="1200" dirty="0">
                <a:solidFill>
                  <a:srgbClr val="000000"/>
                </a:solidFill>
              </a:rPr>
              <a:t>Support your customer’s strategic business plan</a:t>
            </a:r>
          </a:p>
          <a:p>
            <a:pPr algn="ctr" defTabSz="1088458">
              <a:spcAft>
                <a:spcPts val="600"/>
              </a:spcAft>
              <a:defRPr/>
            </a:pPr>
            <a:r>
              <a:rPr lang="en-US" sz="1200" dirty="0">
                <a:solidFill>
                  <a:srgbClr val="000000"/>
                </a:solidFill>
              </a:rPr>
              <a:t>Become a preferred supplier</a:t>
            </a:r>
          </a:p>
          <a:p>
            <a:pPr algn="ctr" defTabSz="1088458">
              <a:spcAft>
                <a:spcPts val="600"/>
              </a:spcAft>
              <a:defRPr/>
            </a:pPr>
            <a:r>
              <a:rPr lang="en-US" sz="1200" dirty="0">
                <a:solidFill>
                  <a:srgbClr val="000000"/>
                </a:solidFill>
              </a:rPr>
              <a:t>Simplify the communication process</a:t>
            </a:r>
          </a:p>
          <a:p>
            <a:pPr algn="ctr" defTabSz="1088458">
              <a:spcAft>
                <a:spcPts val="600"/>
              </a:spcAft>
              <a:defRPr/>
            </a:pPr>
            <a:endParaRPr lang="en-US" sz="1200" dirty="0">
              <a:solidFill>
                <a:srgbClr val="000000"/>
              </a:solidFill>
            </a:endParaRPr>
          </a:p>
        </p:txBody>
      </p:sp>
      <p:sp>
        <p:nvSpPr>
          <p:cNvPr id="8" name="Rectangle 7">
            <a:extLst>
              <a:ext uri="{FF2B5EF4-FFF2-40B4-BE49-F238E27FC236}">
                <a16:creationId xmlns:a16="http://schemas.microsoft.com/office/drawing/2014/main" id="{BFE5CFCF-B268-46BC-AEFD-4E83800511AA}"/>
              </a:ext>
            </a:extLst>
          </p:cNvPr>
          <p:cNvSpPr/>
          <p:nvPr/>
        </p:nvSpPr>
        <p:spPr>
          <a:xfrm>
            <a:off x="4153813" y="2674530"/>
            <a:ext cx="3272147" cy="322845"/>
          </a:xfrm>
          <a:prstGeom prst="rect">
            <a:avLst/>
          </a:prstGeom>
        </p:spPr>
        <p:txBody>
          <a:bodyPr wrap="square">
            <a:spAutoFit/>
          </a:bodyPr>
          <a:lstStyle/>
          <a:p>
            <a:pPr defTabSz="1088458">
              <a:lnSpc>
                <a:spcPct val="107000"/>
              </a:lnSpc>
              <a:spcAft>
                <a:spcPts val="800"/>
              </a:spcAft>
              <a:defRPr/>
            </a:pPr>
            <a:r>
              <a:rPr lang="en-US" sz="1400" b="1" dirty="0">
                <a:solidFill>
                  <a:srgbClr val="F0AB00"/>
                </a:solidFill>
                <a:ea typeface="Calibri" panose="020F0502020204030204" pitchFamily="34" charset="0"/>
                <a:cs typeface="Times New Roman" panose="02020603050405020304" pitchFamily="18" charset="0"/>
              </a:rPr>
              <a:t>15% increase in customer retention </a:t>
            </a:r>
            <a:endParaRPr lang="es-ES" sz="1400" dirty="0">
              <a:solidFill>
                <a:srgbClr val="F0AB00"/>
              </a:solidFill>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2D3CEA23-9106-4F04-BF40-363412E5A9DC}"/>
              </a:ext>
            </a:extLst>
          </p:cNvPr>
          <p:cNvGrpSpPr/>
          <p:nvPr/>
        </p:nvGrpSpPr>
        <p:grpSpPr>
          <a:xfrm>
            <a:off x="274338" y="3777639"/>
            <a:ext cx="4019424" cy="2513355"/>
            <a:chOff x="274407" y="3777729"/>
            <a:chExt cx="4020471" cy="2514009"/>
          </a:xfrm>
        </p:grpSpPr>
        <p:sp>
          <p:nvSpPr>
            <p:cNvPr id="10" name="object 33">
              <a:extLst>
                <a:ext uri="{FF2B5EF4-FFF2-40B4-BE49-F238E27FC236}">
                  <a16:creationId xmlns:a16="http://schemas.microsoft.com/office/drawing/2014/main" id="{AA051AAF-E789-4E68-9161-8455F481358F}"/>
                </a:ext>
              </a:extLst>
            </p:cNvPr>
            <p:cNvSpPr txBox="1"/>
            <p:nvPr/>
          </p:nvSpPr>
          <p:spPr>
            <a:xfrm>
              <a:off x="441540" y="4758668"/>
              <a:ext cx="3853338" cy="835262"/>
            </a:xfrm>
            <a:prstGeom prst="rect">
              <a:avLst/>
            </a:prstGeom>
          </p:spPr>
          <p:txBody>
            <a:bodyPr vert="horz" wrap="square" lIns="0" tIns="0" rIns="0" bIns="0" rtlCol="0">
              <a:noAutofit/>
            </a:bodyPr>
            <a:lstStyle/>
            <a:p>
              <a:pPr defTabSz="820335">
                <a:defRPr/>
              </a:pPr>
              <a:r>
                <a:rPr lang="en-US" sz="1799" b="1" kern="0" dirty="0">
                  <a:solidFill>
                    <a:sysClr val="windowText" lastClr="000000"/>
                  </a:solidFill>
                </a:rPr>
                <a:t>Increase your revenue </a:t>
              </a:r>
              <a:endParaRPr lang="en-US" sz="1400" b="1" kern="0" dirty="0">
                <a:solidFill>
                  <a:sysClr val="windowText" lastClr="000000"/>
                </a:solidFill>
              </a:endParaRPr>
            </a:p>
          </p:txBody>
        </p:sp>
        <p:sp>
          <p:nvSpPr>
            <p:cNvPr id="11" name="Rectangle 10">
              <a:extLst>
                <a:ext uri="{FF2B5EF4-FFF2-40B4-BE49-F238E27FC236}">
                  <a16:creationId xmlns:a16="http://schemas.microsoft.com/office/drawing/2014/main" id="{C8CF1F65-ADF9-4D14-8092-D757938E142F}"/>
                </a:ext>
              </a:extLst>
            </p:cNvPr>
            <p:cNvSpPr/>
            <p:nvPr/>
          </p:nvSpPr>
          <p:spPr bwMode="gray">
            <a:xfrm>
              <a:off x="274407" y="4581749"/>
              <a:ext cx="3643193" cy="110495"/>
            </a:xfrm>
            <a:prstGeom prst="rect">
              <a:avLst/>
            </a:prstGeom>
            <a:solidFill>
              <a:schemeClr val="accent4"/>
            </a:solidFill>
            <a:ln w="6350" algn="ctr">
              <a:noFill/>
              <a:miter lim="800000"/>
              <a:headEnd/>
              <a:tailEnd/>
            </a:ln>
          </p:spPr>
          <p:txBody>
            <a:bodyPr lIns="89955" tIns="71964" rIns="89955" bIns="71964" rtlCol="0" anchor="ctr"/>
            <a:lstStyle/>
            <a:p>
              <a:pPr algn="ctr" defTabSz="913950" fontAlgn="base">
                <a:spcBef>
                  <a:spcPct val="50000"/>
                </a:spcBef>
                <a:spcAft>
                  <a:spcPct val="0"/>
                </a:spcAft>
                <a:buClr>
                  <a:srgbClr val="F0AB00"/>
                </a:buClr>
                <a:buSzPct val="80000"/>
                <a:defRPr/>
              </a:pPr>
              <a:endParaRPr lang="en-US" sz="1999" kern="0" dirty="0">
                <a:solidFill>
                  <a:sysClr val="windowText" lastClr="000000"/>
                </a:solidFill>
                <a:ea typeface="Arial Unicode MS" pitchFamily="34" charset="-128"/>
                <a:cs typeface="Arial Unicode MS" pitchFamily="34" charset="-128"/>
              </a:endParaRPr>
            </a:p>
          </p:txBody>
        </p:sp>
        <p:sp>
          <p:nvSpPr>
            <p:cNvPr id="12" name="TextBox 11">
              <a:extLst>
                <a:ext uri="{FF2B5EF4-FFF2-40B4-BE49-F238E27FC236}">
                  <a16:creationId xmlns:a16="http://schemas.microsoft.com/office/drawing/2014/main" id="{A5AE7768-2B6B-4BED-9A5A-382552503406}"/>
                </a:ext>
              </a:extLst>
            </p:cNvPr>
            <p:cNvSpPr txBox="1"/>
            <p:nvPr/>
          </p:nvSpPr>
          <p:spPr>
            <a:xfrm>
              <a:off x="441539" y="5214240"/>
              <a:ext cx="3584803" cy="1077498"/>
            </a:xfrm>
            <a:prstGeom prst="rect">
              <a:avLst/>
            </a:prstGeom>
            <a:noFill/>
          </p:spPr>
          <p:txBody>
            <a:bodyPr wrap="square" lIns="0" tIns="0" rIns="0" bIns="0" rtlCol="0">
              <a:spAutoFit/>
            </a:bodyPr>
            <a:lstStyle/>
            <a:p>
              <a:pPr defTabSz="1088458">
                <a:spcAft>
                  <a:spcPts val="600"/>
                </a:spcAft>
                <a:defRPr/>
              </a:pPr>
              <a:r>
                <a:rPr lang="en-US" sz="1200" dirty="0">
                  <a:solidFill>
                    <a:srgbClr val="000000"/>
                  </a:solidFill>
                </a:rPr>
                <a:t>Become searchable customers using the AN worldwide</a:t>
              </a:r>
            </a:p>
            <a:p>
              <a:pPr defTabSz="1088458">
                <a:spcAft>
                  <a:spcPts val="600"/>
                </a:spcAft>
                <a:defRPr/>
              </a:pPr>
              <a:r>
                <a:rPr lang="en-US" sz="1200" dirty="0">
                  <a:solidFill>
                    <a:srgbClr val="000000"/>
                  </a:solidFill>
                </a:rPr>
                <a:t>Establish new customer relationships via Ariba Discovery</a:t>
              </a:r>
            </a:p>
            <a:p>
              <a:pPr defTabSz="1088458">
                <a:spcAft>
                  <a:spcPts val="600"/>
                </a:spcAft>
                <a:defRPr/>
              </a:pPr>
              <a:r>
                <a:rPr lang="en-US" sz="1200" dirty="0">
                  <a:solidFill>
                    <a:srgbClr val="000000"/>
                  </a:solidFill>
                </a:rPr>
                <a:t>Publish your Catalogs in front of thousand buyers </a:t>
              </a:r>
            </a:p>
          </p:txBody>
        </p:sp>
        <p:sp>
          <p:nvSpPr>
            <p:cNvPr id="13" name="Rectangle 12">
              <a:extLst>
                <a:ext uri="{FF2B5EF4-FFF2-40B4-BE49-F238E27FC236}">
                  <a16:creationId xmlns:a16="http://schemas.microsoft.com/office/drawing/2014/main" id="{1CF1678B-775A-4BBC-BB88-AD8F6B97CAA7}"/>
                </a:ext>
              </a:extLst>
            </p:cNvPr>
            <p:cNvSpPr/>
            <p:nvPr/>
          </p:nvSpPr>
          <p:spPr>
            <a:xfrm>
              <a:off x="989804" y="3957244"/>
              <a:ext cx="3036539" cy="523356"/>
            </a:xfrm>
            <a:prstGeom prst="rect">
              <a:avLst/>
            </a:prstGeom>
          </p:spPr>
          <p:txBody>
            <a:bodyPr wrap="square">
              <a:spAutoFit/>
            </a:bodyPr>
            <a:lstStyle/>
            <a:p>
              <a:pPr defTabSz="1088458">
                <a:defRPr/>
              </a:pPr>
              <a:r>
                <a:rPr lang="en-US" sz="1400" b="1" dirty="0">
                  <a:solidFill>
                    <a:srgbClr val="4FB81C"/>
                  </a:solidFill>
                  <a:cs typeface="Times New Roman" panose="02020603050405020304" pitchFamily="18" charset="0"/>
                </a:rPr>
                <a:t>30% growth in existing accounts</a:t>
              </a:r>
              <a:endParaRPr lang="es-ES" sz="1400" dirty="0">
                <a:solidFill>
                  <a:srgbClr val="4FB81C"/>
                </a:solidFill>
                <a:cs typeface="Times New Roman" panose="02020603050405020304" pitchFamily="18" charset="0"/>
              </a:endParaRPr>
            </a:p>
            <a:p>
              <a:pPr defTabSz="1088458">
                <a:defRPr/>
              </a:pPr>
              <a:r>
                <a:rPr lang="en-US" sz="1400" b="1" dirty="0">
                  <a:solidFill>
                    <a:srgbClr val="4FB81C"/>
                  </a:solidFill>
                  <a:cs typeface="Times New Roman" panose="02020603050405020304" pitchFamily="18" charset="0"/>
                </a:rPr>
                <a:t>35% growth in new business</a:t>
              </a:r>
              <a:endParaRPr lang="es-ES" sz="1400" dirty="0">
                <a:solidFill>
                  <a:srgbClr val="4FB81C"/>
                </a:solidFill>
                <a:cs typeface="Times New Roman" panose="02020603050405020304" pitchFamily="18" charset="0"/>
              </a:endParaRPr>
            </a:p>
          </p:txBody>
        </p:sp>
        <p:pic>
          <p:nvPicPr>
            <p:cNvPr id="14" name="Picture 13">
              <a:extLst>
                <a:ext uri="{FF2B5EF4-FFF2-40B4-BE49-F238E27FC236}">
                  <a16:creationId xmlns:a16="http://schemas.microsoft.com/office/drawing/2014/main" id="{AB49631A-28BE-450F-9139-3582242AE294}"/>
                </a:ext>
              </a:extLst>
            </p:cNvPr>
            <p:cNvPicPr>
              <a:picLocks noChangeAspect="1"/>
            </p:cNvPicPr>
            <p:nvPr/>
          </p:nvPicPr>
          <p:blipFill>
            <a:blip r:embed="rId3"/>
            <a:stretch>
              <a:fillRect/>
            </a:stretch>
          </p:blipFill>
          <p:spPr>
            <a:xfrm>
              <a:off x="274407" y="3777729"/>
              <a:ext cx="780356" cy="749873"/>
            </a:xfrm>
            <a:prstGeom prst="rect">
              <a:avLst/>
            </a:prstGeom>
          </p:spPr>
        </p:pic>
      </p:grpSp>
      <p:grpSp>
        <p:nvGrpSpPr>
          <p:cNvPr id="15" name="Group 14">
            <a:extLst>
              <a:ext uri="{FF2B5EF4-FFF2-40B4-BE49-F238E27FC236}">
                <a16:creationId xmlns:a16="http://schemas.microsoft.com/office/drawing/2014/main" id="{2EC75A21-B668-405D-9276-F59FCB2C0380}"/>
              </a:ext>
            </a:extLst>
          </p:cNvPr>
          <p:cNvGrpSpPr/>
          <p:nvPr/>
        </p:nvGrpSpPr>
        <p:grpSpPr>
          <a:xfrm>
            <a:off x="7593516" y="1124018"/>
            <a:ext cx="3895794" cy="2671043"/>
            <a:chOff x="7595491" y="1123416"/>
            <a:chExt cx="3896809" cy="2671737"/>
          </a:xfrm>
        </p:grpSpPr>
        <p:sp>
          <p:nvSpPr>
            <p:cNvPr id="16" name="object 33">
              <a:extLst>
                <a:ext uri="{FF2B5EF4-FFF2-40B4-BE49-F238E27FC236}">
                  <a16:creationId xmlns:a16="http://schemas.microsoft.com/office/drawing/2014/main" id="{601C55FE-DE1C-4238-9D99-72FD49C60C51}"/>
                </a:ext>
              </a:extLst>
            </p:cNvPr>
            <p:cNvSpPr txBox="1"/>
            <p:nvPr/>
          </p:nvSpPr>
          <p:spPr>
            <a:xfrm>
              <a:off x="7660074" y="2107199"/>
              <a:ext cx="3055028" cy="701408"/>
            </a:xfrm>
            <a:prstGeom prst="rect">
              <a:avLst/>
            </a:prstGeom>
          </p:spPr>
          <p:txBody>
            <a:bodyPr vert="horz" wrap="square" lIns="0" tIns="0" rIns="0" bIns="0" rtlCol="0">
              <a:noAutofit/>
            </a:bodyPr>
            <a:lstStyle/>
            <a:p>
              <a:pPr defTabSz="913950">
                <a:defRPr/>
              </a:pPr>
              <a:r>
                <a:rPr lang="en-US" sz="1799" b="1" kern="0" dirty="0">
                  <a:solidFill>
                    <a:sysClr val="windowText" lastClr="000000"/>
                  </a:solidFill>
                </a:rPr>
                <a:t>Stay organized</a:t>
              </a:r>
              <a:endParaRPr lang="en-US" sz="1400" b="1" kern="0" dirty="0">
                <a:solidFill>
                  <a:sysClr val="windowText" lastClr="000000"/>
                </a:solidFill>
              </a:endParaRPr>
            </a:p>
          </p:txBody>
        </p:sp>
        <p:sp>
          <p:nvSpPr>
            <p:cNvPr id="17" name="Rectangle 16">
              <a:extLst>
                <a:ext uri="{FF2B5EF4-FFF2-40B4-BE49-F238E27FC236}">
                  <a16:creationId xmlns:a16="http://schemas.microsoft.com/office/drawing/2014/main" id="{D95B702F-C10E-4476-B796-8C15451C8B38}"/>
                </a:ext>
              </a:extLst>
            </p:cNvPr>
            <p:cNvSpPr/>
            <p:nvPr/>
          </p:nvSpPr>
          <p:spPr bwMode="gray">
            <a:xfrm>
              <a:off x="7595491" y="1899864"/>
              <a:ext cx="3833756" cy="130419"/>
            </a:xfrm>
            <a:prstGeom prst="rect">
              <a:avLst/>
            </a:prstGeom>
            <a:solidFill>
              <a:schemeClr val="accent3"/>
            </a:solidFill>
            <a:ln w="6350" algn="ctr">
              <a:noFill/>
              <a:miter lim="800000"/>
              <a:headEnd/>
              <a:tailEnd/>
            </a:ln>
          </p:spPr>
          <p:txBody>
            <a:bodyPr lIns="89955" tIns="71964" rIns="89955" bIns="71964" rtlCol="0" anchor="ctr"/>
            <a:lstStyle/>
            <a:p>
              <a:pPr algn="ctr" defTabSz="913950" fontAlgn="base">
                <a:spcBef>
                  <a:spcPct val="50000"/>
                </a:spcBef>
                <a:spcAft>
                  <a:spcPct val="0"/>
                </a:spcAft>
                <a:buClr>
                  <a:srgbClr val="F0AB00"/>
                </a:buClr>
                <a:buSzPct val="80000"/>
                <a:defRPr/>
              </a:pPr>
              <a:endParaRPr lang="en-US" sz="1999" kern="0" dirty="0">
                <a:solidFill>
                  <a:sysClr val="windowText" lastClr="000000"/>
                </a:solidFill>
                <a:ea typeface="Arial Unicode MS" pitchFamily="34" charset="-128"/>
                <a:cs typeface="Arial Unicode MS" pitchFamily="34" charset="-128"/>
              </a:endParaRPr>
            </a:p>
          </p:txBody>
        </p:sp>
        <p:sp>
          <p:nvSpPr>
            <p:cNvPr id="18" name="Rectangle 17">
              <a:extLst>
                <a:ext uri="{FF2B5EF4-FFF2-40B4-BE49-F238E27FC236}">
                  <a16:creationId xmlns:a16="http://schemas.microsoft.com/office/drawing/2014/main" id="{60C02E7B-767F-4C29-8474-6A466A0DF20D}"/>
                </a:ext>
              </a:extLst>
            </p:cNvPr>
            <p:cNvSpPr/>
            <p:nvPr/>
          </p:nvSpPr>
          <p:spPr>
            <a:xfrm>
              <a:off x="7660073" y="2457902"/>
              <a:ext cx="3832227" cy="1337251"/>
            </a:xfrm>
            <a:prstGeom prst="rect">
              <a:avLst/>
            </a:prstGeom>
          </p:spPr>
          <p:txBody>
            <a:bodyPr wrap="square">
              <a:spAutoFit/>
            </a:bodyPr>
            <a:lstStyle/>
            <a:p>
              <a:pPr defTabSz="1088458">
                <a:lnSpc>
                  <a:spcPct val="107000"/>
                </a:lnSpc>
                <a:spcAft>
                  <a:spcPts val="600"/>
                </a:spcAft>
                <a:defRPr/>
              </a:pPr>
              <a:r>
                <a:rPr lang="en-US" sz="1200" dirty="0">
                  <a:solidFill>
                    <a:srgbClr val="000000"/>
                  </a:solidFill>
                  <a:ea typeface="Calibri" panose="020F0502020204030204" pitchFamily="34" charset="0"/>
                  <a:cs typeface="Times New Roman" panose="02020603050405020304" pitchFamily="18" charset="0"/>
                </a:rPr>
                <a:t>Consolidate Network relationships under one account</a:t>
              </a:r>
            </a:p>
            <a:p>
              <a:pPr defTabSz="1088458">
                <a:lnSpc>
                  <a:spcPct val="107000"/>
                </a:lnSpc>
                <a:spcAft>
                  <a:spcPts val="600"/>
                </a:spcAft>
                <a:defRPr/>
              </a:pPr>
              <a:r>
                <a:rPr lang="en-US" sz="1200" dirty="0">
                  <a:solidFill>
                    <a:srgbClr val="000000"/>
                  </a:solidFill>
                  <a:ea typeface="Calibri" panose="020F0502020204030204" pitchFamily="34" charset="0"/>
                  <a:cs typeface="Times New Roman" panose="02020603050405020304" pitchFamily="18" charset="0"/>
                </a:rPr>
                <a:t>Enjoy a simple way to store POs and invoices </a:t>
              </a:r>
            </a:p>
            <a:p>
              <a:pPr defTabSz="1088458">
                <a:lnSpc>
                  <a:spcPct val="107000"/>
                </a:lnSpc>
                <a:spcAft>
                  <a:spcPts val="800"/>
                </a:spcAft>
                <a:defRPr/>
              </a:pPr>
              <a:r>
                <a:rPr lang="en-US" sz="1200" dirty="0">
                  <a:solidFill>
                    <a:srgbClr val="000000"/>
                  </a:solidFill>
                  <a:ea typeface="Calibri" panose="020F0502020204030204" pitchFamily="34" charset="0"/>
                  <a:cs typeface="Times New Roman" panose="02020603050405020304" pitchFamily="18" charset="0"/>
                </a:rPr>
                <a:t>Get better visibility into customers' spend and payments</a:t>
              </a:r>
            </a:p>
            <a:p>
              <a:pPr defTabSz="1088458">
                <a:lnSpc>
                  <a:spcPct val="107000"/>
                </a:lnSpc>
                <a:spcAft>
                  <a:spcPts val="800"/>
                </a:spcAft>
                <a:defRPr/>
              </a:pPr>
              <a:r>
                <a:rPr lang="en-US" sz="1200" dirty="0">
                  <a:solidFill>
                    <a:srgbClr val="000000"/>
                  </a:solidFill>
                  <a:ea typeface="Calibri" panose="020F0502020204030204" pitchFamily="34" charset="0"/>
                  <a:cs typeface="Times New Roman" panose="02020603050405020304" pitchFamily="18" charset="0"/>
                </a:rPr>
                <a:t>View invoice status in real time</a:t>
              </a:r>
            </a:p>
          </p:txBody>
        </p:sp>
        <p:sp>
          <p:nvSpPr>
            <p:cNvPr id="19" name="TextBox 18">
              <a:extLst>
                <a:ext uri="{FF2B5EF4-FFF2-40B4-BE49-F238E27FC236}">
                  <a16:creationId xmlns:a16="http://schemas.microsoft.com/office/drawing/2014/main" id="{CB581C3F-692D-4373-8A11-FA121E1C5BEC}"/>
                </a:ext>
              </a:extLst>
            </p:cNvPr>
            <p:cNvSpPr txBox="1"/>
            <p:nvPr/>
          </p:nvSpPr>
          <p:spPr>
            <a:xfrm>
              <a:off x="7746662" y="1317692"/>
              <a:ext cx="2529392" cy="430999"/>
            </a:xfrm>
            <a:prstGeom prst="rect">
              <a:avLst/>
            </a:prstGeom>
            <a:noFill/>
          </p:spPr>
          <p:txBody>
            <a:bodyPr wrap="square" lIns="0" tIns="0" rIns="0" bIns="0" rtlCol="0">
              <a:spAutoFit/>
            </a:bodyPr>
            <a:lstStyle/>
            <a:p>
              <a:pPr defTabSz="1088458" fontAlgn="base">
                <a:spcBef>
                  <a:spcPts val="300"/>
                </a:spcBef>
                <a:spcAft>
                  <a:spcPct val="0"/>
                </a:spcAft>
                <a:buClr>
                  <a:srgbClr val="F0AB00"/>
                </a:buClr>
                <a:buSzPct val="80000"/>
                <a:defRPr/>
              </a:pPr>
              <a:r>
                <a:rPr lang="en-US" sz="1400" b="1" kern="0" dirty="0">
                  <a:solidFill>
                    <a:srgbClr val="0070C0"/>
                  </a:solidFill>
                  <a:ea typeface="Arial Unicode MS" pitchFamily="34" charset="-128"/>
                  <a:cs typeface="Arial Unicode MS" pitchFamily="34" charset="-128"/>
                </a:rPr>
                <a:t>80% efficiency &amp; transform business operations</a:t>
              </a:r>
            </a:p>
          </p:txBody>
        </p:sp>
        <p:pic>
          <p:nvPicPr>
            <p:cNvPr id="20" name="Picture 19">
              <a:extLst>
                <a:ext uri="{FF2B5EF4-FFF2-40B4-BE49-F238E27FC236}">
                  <a16:creationId xmlns:a16="http://schemas.microsoft.com/office/drawing/2014/main" id="{A48E1A98-4FE9-40D6-B702-A7390CE2DFEC}"/>
                </a:ext>
              </a:extLst>
            </p:cNvPr>
            <p:cNvPicPr>
              <a:picLocks noChangeAspect="1"/>
            </p:cNvPicPr>
            <p:nvPr/>
          </p:nvPicPr>
          <p:blipFill>
            <a:blip r:embed="rId4"/>
            <a:stretch>
              <a:fillRect/>
            </a:stretch>
          </p:blipFill>
          <p:spPr>
            <a:xfrm>
              <a:off x="10648891" y="1123416"/>
              <a:ext cx="780356" cy="749873"/>
            </a:xfrm>
            <a:prstGeom prst="rect">
              <a:avLst/>
            </a:prstGeom>
          </p:spPr>
        </p:pic>
      </p:grpSp>
      <p:grpSp>
        <p:nvGrpSpPr>
          <p:cNvPr id="21" name="Group 20">
            <a:extLst>
              <a:ext uri="{FF2B5EF4-FFF2-40B4-BE49-F238E27FC236}">
                <a16:creationId xmlns:a16="http://schemas.microsoft.com/office/drawing/2014/main" id="{846E11E4-EC8E-49EE-A1DC-B4F682B83259}"/>
              </a:ext>
            </a:extLst>
          </p:cNvPr>
          <p:cNvGrpSpPr/>
          <p:nvPr/>
        </p:nvGrpSpPr>
        <p:grpSpPr>
          <a:xfrm>
            <a:off x="7651419" y="3777636"/>
            <a:ext cx="4034084" cy="2774965"/>
            <a:chOff x="7653410" y="3777729"/>
            <a:chExt cx="4035134" cy="2775688"/>
          </a:xfrm>
        </p:grpSpPr>
        <p:sp>
          <p:nvSpPr>
            <p:cNvPr id="22" name="TextBox 21">
              <a:extLst>
                <a:ext uri="{FF2B5EF4-FFF2-40B4-BE49-F238E27FC236}">
                  <a16:creationId xmlns:a16="http://schemas.microsoft.com/office/drawing/2014/main" id="{2D7ADFF0-D980-4332-8302-91A8ABA9E69A}"/>
                </a:ext>
              </a:extLst>
            </p:cNvPr>
            <p:cNvSpPr txBox="1"/>
            <p:nvPr/>
          </p:nvSpPr>
          <p:spPr>
            <a:xfrm>
              <a:off x="7663355" y="5214240"/>
              <a:ext cx="3682585" cy="1339177"/>
            </a:xfrm>
            <a:prstGeom prst="rect">
              <a:avLst/>
            </a:prstGeom>
            <a:noFill/>
          </p:spPr>
          <p:txBody>
            <a:bodyPr wrap="square" lIns="0" tIns="0" rIns="0" bIns="0" rtlCol="0">
              <a:spAutoFit/>
            </a:bodyPr>
            <a:lstStyle/>
            <a:p>
              <a:pPr defTabSz="1088458">
                <a:spcAft>
                  <a:spcPts val="600"/>
                </a:spcAft>
                <a:defRPr/>
              </a:pPr>
              <a:r>
                <a:rPr lang="en-US" sz="1200" dirty="0">
                  <a:solidFill>
                    <a:srgbClr val="000000"/>
                  </a:solidFill>
                </a:rPr>
                <a:t>Help your invoice reach the correct contact in the approval flow</a:t>
              </a:r>
            </a:p>
            <a:p>
              <a:pPr defTabSz="1088458">
                <a:spcAft>
                  <a:spcPts val="600"/>
                </a:spcAft>
                <a:defRPr/>
              </a:pPr>
              <a:r>
                <a:rPr lang="en-US" sz="1200" dirty="0">
                  <a:solidFill>
                    <a:srgbClr val="000000"/>
                  </a:solidFill>
                  <a:ea typeface="Calibri" panose="020F0502020204030204" pitchFamily="34" charset="0"/>
                  <a:cs typeface="Times New Roman" panose="02020603050405020304" pitchFamily="18" charset="0"/>
                </a:rPr>
                <a:t>No need to confirm the orders via email/phone</a:t>
              </a:r>
              <a:endParaRPr lang="en-US" sz="1200" dirty="0">
                <a:solidFill>
                  <a:srgbClr val="000000"/>
                </a:solidFill>
              </a:endParaRPr>
            </a:p>
            <a:p>
              <a:pPr defTabSz="1088458">
                <a:spcAft>
                  <a:spcPts val="600"/>
                </a:spcAft>
                <a:defRPr/>
              </a:pPr>
              <a:r>
                <a:rPr lang="en-US" sz="1200" dirty="0">
                  <a:solidFill>
                    <a:srgbClr val="000000"/>
                  </a:solidFill>
                </a:rPr>
                <a:t>Feel confident all order information is complete and accurate</a:t>
              </a:r>
            </a:p>
            <a:p>
              <a:pPr defTabSz="1088458">
                <a:spcAft>
                  <a:spcPts val="600"/>
                </a:spcAft>
                <a:defRPr/>
              </a:pPr>
              <a:r>
                <a:rPr lang="en-US" sz="1200" dirty="0">
                  <a:solidFill>
                    <a:srgbClr val="000000"/>
                  </a:solidFill>
                </a:rPr>
                <a:t>Prevent errors through system checks</a:t>
              </a:r>
            </a:p>
          </p:txBody>
        </p:sp>
        <p:sp>
          <p:nvSpPr>
            <p:cNvPr id="23" name="Rectangle 22">
              <a:extLst>
                <a:ext uri="{FF2B5EF4-FFF2-40B4-BE49-F238E27FC236}">
                  <a16:creationId xmlns:a16="http://schemas.microsoft.com/office/drawing/2014/main" id="{9C2C7CEA-085A-46B5-93F5-6296988D76FA}"/>
                </a:ext>
              </a:extLst>
            </p:cNvPr>
            <p:cNvSpPr/>
            <p:nvPr/>
          </p:nvSpPr>
          <p:spPr bwMode="gray">
            <a:xfrm>
              <a:off x="7694136" y="4554512"/>
              <a:ext cx="3735111" cy="114293"/>
            </a:xfrm>
            <a:prstGeom prst="rect">
              <a:avLst/>
            </a:prstGeom>
            <a:solidFill>
              <a:schemeClr val="accent5"/>
            </a:solidFill>
            <a:ln w="6350" algn="ctr">
              <a:noFill/>
              <a:miter lim="800000"/>
              <a:headEnd/>
              <a:tailEnd/>
            </a:ln>
          </p:spPr>
          <p:txBody>
            <a:bodyPr lIns="89955" tIns="71964" rIns="89955" bIns="71964" rtlCol="0" anchor="ctr"/>
            <a:lstStyle/>
            <a:p>
              <a:pPr algn="ctr" defTabSz="913950" fontAlgn="base">
                <a:spcBef>
                  <a:spcPct val="50000"/>
                </a:spcBef>
                <a:spcAft>
                  <a:spcPct val="0"/>
                </a:spcAft>
                <a:buClr>
                  <a:srgbClr val="F0AB00"/>
                </a:buClr>
                <a:buSzPct val="80000"/>
                <a:defRPr/>
              </a:pPr>
              <a:endParaRPr lang="en-US" sz="1999" kern="0" dirty="0">
                <a:solidFill>
                  <a:sysClr val="windowText" lastClr="000000"/>
                </a:solidFill>
                <a:ea typeface="Arial Unicode MS" pitchFamily="34" charset="-128"/>
                <a:cs typeface="Arial Unicode MS" pitchFamily="34" charset="-128"/>
              </a:endParaRPr>
            </a:p>
          </p:txBody>
        </p:sp>
        <p:sp>
          <p:nvSpPr>
            <p:cNvPr id="24" name="object 33">
              <a:extLst>
                <a:ext uri="{FF2B5EF4-FFF2-40B4-BE49-F238E27FC236}">
                  <a16:creationId xmlns:a16="http://schemas.microsoft.com/office/drawing/2014/main" id="{D0FED3CB-D979-49F2-8518-B0E79A1E3BDA}"/>
                </a:ext>
              </a:extLst>
            </p:cNvPr>
            <p:cNvSpPr txBox="1"/>
            <p:nvPr/>
          </p:nvSpPr>
          <p:spPr>
            <a:xfrm>
              <a:off x="7653410" y="4735093"/>
              <a:ext cx="3542706" cy="389733"/>
            </a:xfrm>
            <a:prstGeom prst="rect">
              <a:avLst/>
            </a:prstGeom>
          </p:spPr>
          <p:txBody>
            <a:bodyPr vert="horz" wrap="square" lIns="0" tIns="0" rIns="0" bIns="0" rtlCol="0">
              <a:noAutofit/>
            </a:bodyPr>
            <a:lstStyle/>
            <a:p>
              <a:pPr defTabSz="820335">
                <a:defRPr/>
              </a:pPr>
              <a:r>
                <a:rPr lang="en-US" sz="1799" b="1" kern="0" dirty="0">
                  <a:solidFill>
                    <a:sysClr val="windowText" lastClr="000000"/>
                  </a:solidFill>
                </a:rPr>
                <a:t>Receive faster payments</a:t>
              </a:r>
            </a:p>
          </p:txBody>
        </p:sp>
        <p:sp>
          <p:nvSpPr>
            <p:cNvPr id="25" name="Rectangle 24">
              <a:extLst>
                <a:ext uri="{FF2B5EF4-FFF2-40B4-BE49-F238E27FC236}">
                  <a16:creationId xmlns:a16="http://schemas.microsoft.com/office/drawing/2014/main" id="{87D397A7-F911-44AD-8B5B-F1B91CCFF87C}"/>
                </a:ext>
              </a:extLst>
            </p:cNvPr>
            <p:cNvSpPr/>
            <p:nvPr/>
          </p:nvSpPr>
          <p:spPr>
            <a:xfrm>
              <a:off x="7694137" y="4061514"/>
              <a:ext cx="3994407" cy="322929"/>
            </a:xfrm>
            <a:prstGeom prst="rect">
              <a:avLst/>
            </a:prstGeom>
          </p:spPr>
          <p:txBody>
            <a:bodyPr wrap="square">
              <a:spAutoFit/>
            </a:bodyPr>
            <a:lstStyle/>
            <a:p>
              <a:pPr defTabSz="1088458">
                <a:lnSpc>
                  <a:spcPct val="107000"/>
                </a:lnSpc>
                <a:spcAft>
                  <a:spcPts val="800"/>
                </a:spcAft>
                <a:defRPr/>
              </a:pPr>
              <a:r>
                <a:rPr lang="en-US" sz="1400" b="1" dirty="0">
                  <a:solidFill>
                    <a:srgbClr val="E35500"/>
                  </a:solidFill>
                  <a:ea typeface="Calibri" panose="020F0502020204030204" pitchFamily="34" charset="0"/>
                  <a:cs typeface="Times New Roman" panose="02020603050405020304" pitchFamily="18" charset="0"/>
                </a:rPr>
                <a:t>62% decrease in late payments</a:t>
              </a:r>
              <a:endParaRPr lang="es-ES" sz="1400" dirty="0">
                <a:solidFill>
                  <a:srgbClr val="E35500"/>
                </a:solidFill>
                <a:ea typeface="Calibri" panose="020F0502020204030204" pitchFamily="34" charset="0"/>
                <a:cs typeface="Times New Roman" panose="02020603050405020304" pitchFamily="18" charset="0"/>
              </a:endParaRPr>
            </a:p>
          </p:txBody>
        </p:sp>
        <p:pic>
          <p:nvPicPr>
            <p:cNvPr id="26" name="Picture 25">
              <a:extLst>
                <a:ext uri="{FF2B5EF4-FFF2-40B4-BE49-F238E27FC236}">
                  <a16:creationId xmlns:a16="http://schemas.microsoft.com/office/drawing/2014/main" id="{D03D33B0-B301-42F6-B3FE-FAD207B90B07}"/>
                </a:ext>
              </a:extLst>
            </p:cNvPr>
            <p:cNvPicPr>
              <a:picLocks noChangeAspect="1"/>
            </p:cNvPicPr>
            <p:nvPr/>
          </p:nvPicPr>
          <p:blipFill>
            <a:blip r:embed="rId5"/>
            <a:stretch>
              <a:fillRect/>
            </a:stretch>
          </p:blipFill>
          <p:spPr>
            <a:xfrm>
              <a:off x="10648891" y="3777729"/>
              <a:ext cx="780356" cy="786452"/>
            </a:xfrm>
            <a:prstGeom prst="rect">
              <a:avLst/>
            </a:prstGeom>
          </p:spPr>
        </p:pic>
      </p:grpSp>
      <p:grpSp>
        <p:nvGrpSpPr>
          <p:cNvPr id="27" name="Group 26">
            <a:extLst>
              <a:ext uri="{FF2B5EF4-FFF2-40B4-BE49-F238E27FC236}">
                <a16:creationId xmlns:a16="http://schemas.microsoft.com/office/drawing/2014/main" id="{D5B38675-D958-4776-9671-D524AEDC9D8A}"/>
              </a:ext>
            </a:extLst>
          </p:cNvPr>
          <p:cNvGrpSpPr/>
          <p:nvPr/>
        </p:nvGrpSpPr>
        <p:grpSpPr>
          <a:xfrm>
            <a:off x="274336" y="1070386"/>
            <a:ext cx="3642244" cy="2406391"/>
            <a:chOff x="274407" y="1069771"/>
            <a:chExt cx="3643193" cy="2407018"/>
          </a:xfrm>
        </p:grpSpPr>
        <p:sp>
          <p:nvSpPr>
            <p:cNvPr id="28" name="object 33">
              <a:extLst>
                <a:ext uri="{FF2B5EF4-FFF2-40B4-BE49-F238E27FC236}">
                  <a16:creationId xmlns:a16="http://schemas.microsoft.com/office/drawing/2014/main" id="{C803336C-6EFB-4439-A0C3-D4FC1901341C}"/>
                </a:ext>
              </a:extLst>
            </p:cNvPr>
            <p:cNvSpPr txBox="1"/>
            <p:nvPr/>
          </p:nvSpPr>
          <p:spPr>
            <a:xfrm>
              <a:off x="441540" y="2113695"/>
              <a:ext cx="2881898" cy="724759"/>
            </a:xfrm>
            <a:prstGeom prst="rect">
              <a:avLst/>
            </a:prstGeom>
          </p:spPr>
          <p:txBody>
            <a:bodyPr vert="horz" wrap="square" lIns="0" tIns="0" rIns="0" bIns="0" rtlCol="0">
              <a:noAutofit/>
            </a:bodyPr>
            <a:lstStyle/>
            <a:p>
              <a:pPr defTabSz="913950">
                <a:defRPr/>
              </a:pPr>
              <a:r>
                <a:rPr lang="en-US" sz="1799" b="1" kern="0" dirty="0">
                  <a:solidFill>
                    <a:sysClr val="windowText" lastClr="000000"/>
                  </a:solidFill>
                </a:rPr>
                <a:t>Lower costs</a:t>
              </a:r>
              <a:endParaRPr lang="en-US" sz="1400" b="1" kern="0" dirty="0">
                <a:solidFill>
                  <a:sysClr val="windowText" lastClr="000000"/>
                </a:solidFill>
              </a:endParaRPr>
            </a:p>
          </p:txBody>
        </p:sp>
        <p:sp>
          <p:nvSpPr>
            <p:cNvPr id="29" name="Rectangle 28">
              <a:extLst>
                <a:ext uri="{FF2B5EF4-FFF2-40B4-BE49-F238E27FC236}">
                  <a16:creationId xmlns:a16="http://schemas.microsoft.com/office/drawing/2014/main" id="{65DFF90F-69AA-4B45-AF59-CA8C459025C9}"/>
                </a:ext>
              </a:extLst>
            </p:cNvPr>
            <p:cNvSpPr/>
            <p:nvPr/>
          </p:nvSpPr>
          <p:spPr>
            <a:xfrm>
              <a:off x="370500" y="2439825"/>
              <a:ext cx="3354267" cy="1036964"/>
            </a:xfrm>
            <a:prstGeom prst="rect">
              <a:avLst/>
            </a:prstGeom>
          </p:spPr>
          <p:txBody>
            <a:bodyPr wrap="square">
              <a:spAutoFit/>
            </a:bodyPr>
            <a:lstStyle/>
            <a:p>
              <a:pPr defTabSz="1088458">
                <a:lnSpc>
                  <a:spcPct val="107000"/>
                </a:lnSpc>
                <a:spcAft>
                  <a:spcPts val="600"/>
                </a:spcAft>
                <a:defRPr/>
              </a:pPr>
              <a:r>
                <a:rPr lang="en-US" sz="1200" dirty="0">
                  <a:solidFill>
                    <a:srgbClr val="000000"/>
                  </a:solidFill>
                  <a:ea typeface="Calibri" panose="020F0502020204030204" pitchFamily="34" charset="0"/>
                  <a:cs typeface="Times New Roman" panose="02020603050405020304" pitchFamily="18" charset="0"/>
                </a:rPr>
                <a:t>Reduce time and paper usage </a:t>
              </a:r>
            </a:p>
            <a:p>
              <a:pPr defTabSz="1088458">
                <a:lnSpc>
                  <a:spcPct val="107000"/>
                </a:lnSpc>
                <a:spcAft>
                  <a:spcPts val="600"/>
                </a:spcAft>
                <a:defRPr/>
              </a:pPr>
              <a:r>
                <a:rPr lang="en-US" sz="1200" dirty="0">
                  <a:solidFill>
                    <a:srgbClr val="000000"/>
                  </a:solidFill>
                  <a:ea typeface="Calibri" panose="020F0502020204030204" pitchFamily="34" charset="0"/>
                  <a:cs typeface="Times New Roman" panose="02020603050405020304" pitchFamily="18" charset="0"/>
                </a:rPr>
                <a:t>Eliminate postage costs</a:t>
              </a:r>
            </a:p>
            <a:p>
              <a:pPr defTabSz="1088458">
                <a:lnSpc>
                  <a:spcPct val="107000"/>
                </a:lnSpc>
                <a:spcAft>
                  <a:spcPts val="600"/>
                </a:spcAft>
                <a:defRPr/>
              </a:pPr>
              <a:r>
                <a:rPr lang="en-US" sz="1200" dirty="0">
                  <a:solidFill>
                    <a:srgbClr val="000000"/>
                  </a:solidFill>
                  <a:ea typeface="Calibri" panose="020F0502020204030204" pitchFamily="34" charset="0"/>
                  <a:cs typeface="Times New Roman" panose="02020603050405020304" pitchFamily="18" charset="0"/>
                </a:rPr>
                <a:t>Reduce costs associated with Resources used to generate/ rework the invoices</a:t>
              </a:r>
            </a:p>
          </p:txBody>
        </p:sp>
        <p:sp>
          <p:nvSpPr>
            <p:cNvPr id="30" name="TextBox 29">
              <a:extLst>
                <a:ext uri="{FF2B5EF4-FFF2-40B4-BE49-F238E27FC236}">
                  <a16:creationId xmlns:a16="http://schemas.microsoft.com/office/drawing/2014/main" id="{840CCDE4-D689-47C7-88D2-09ECBAE6021C}"/>
                </a:ext>
              </a:extLst>
            </p:cNvPr>
            <p:cNvSpPr txBox="1"/>
            <p:nvPr/>
          </p:nvSpPr>
          <p:spPr>
            <a:xfrm>
              <a:off x="1066722" y="1282910"/>
              <a:ext cx="2604887" cy="430999"/>
            </a:xfrm>
            <a:prstGeom prst="rect">
              <a:avLst/>
            </a:prstGeom>
            <a:noFill/>
          </p:spPr>
          <p:txBody>
            <a:bodyPr wrap="square" lIns="0" tIns="0" rIns="0" bIns="0" rtlCol="0">
              <a:spAutoFit/>
            </a:bodyPr>
            <a:lstStyle/>
            <a:p>
              <a:pPr defTabSz="1088458">
                <a:defRPr/>
              </a:pPr>
              <a:r>
                <a:rPr lang="en-US" sz="1400" b="1" dirty="0">
                  <a:solidFill>
                    <a:srgbClr val="666666"/>
                  </a:solidFill>
                  <a:cs typeface="Times New Roman" panose="02020603050405020304" pitchFamily="18" charset="0"/>
                </a:rPr>
                <a:t>60% average reduction in operating costs</a:t>
              </a:r>
            </a:p>
          </p:txBody>
        </p:sp>
        <p:pic>
          <p:nvPicPr>
            <p:cNvPr id="31" name="Picture 30">
              <a:extLst>
                <a:ext uri="{FF2B5EF4-FFF2-40B4-BE49-F238E27FC236}">
                  <a16:creationId xmlns:a16="http://schemas.microsoft.com/office/drawing/2014/main" id="{526BABEE-8471-4EFF-8AB1-AB1591CA4A78}"/>
                </a:ext>
              </a:extLst>
            </p:cNvPr>
            <p:cNvPicPr>
              <a:picLocks noChangeAspect="1"/>
            </p:cNvPicPr>
            <p:nvPr/>
          </p:nvPicPr>
          <p:blipFill>
            <a:blip r:embed="rId6"/>
            <a:stretch>
              <a:fillRect/>
            </a:stretch>
          </p:blipFill>
          <p:spPr>
            <a:xfrm>
              <a:off x="274407" y="1069771"/>
              <a:ext cx="774259" cy="749873"/>
            </a:xfrm>
            <a:prstGeom prst="rect">
              <a:avLst/>
            </a:prstGeom>
          </p:spPr>
        </p:pic>
        <p:sp>
          <p:nvSpPr>
            <p:cNvPr id="32" name="Rectangle 31">
              <a:extLst>
                <a:ext uri="{FF2B5EF4-FFF2-40B4-BE49-F238E27FC236}">
                  <a16:creationId xmlns:a16="http://schemas.microsoft.com/office/drawing/2014/main" id="{8E1DF51A-ECCA-45A1-BE1E-7B3BEEC6F3B6}"/>
                </a:ext>
              </a:extLst>
            </p:cNvPr>
            <p:cNvSpPr/>
            <p:nvPr/>
          </p:nvSpPr>
          <p:spPr bwMode="gray">
            <a:xfrm>
              <a:off x="274407" y="1888579"/>
              <a:ext cx="3643193" cy="110495"/>
            </a:xfrm>
            <a:prstGeom prst="rect">
              <a:avLst/>
            </a:prstGeom>
            <a:solidFill>
              <a:schemeClr val="accent2"/>
            </a:solidFill>
            <a:ln w="6350" algn="ctr">
              <a:noFill/>
              <a:miter lim="800000"/>
              <a:headEnd/>
              <a:tailEnd/>
            </a:ln>
          </p:spPr>
          <p:txBody>
            <a:bodyPr lIns="89955" tIns="71964" rIns="89955" bIns="71964" rtlCol="0" anchor="ctr"/>
            <a:lstStyle/>
            <a:p>
              <a:pPr algn="ctr" defTabSz="913950" fontAlgn="base">
                <a:spcBef>
                  <a:spcPct val="50000"/>
                </a:spcBef>
                <a:spcAft>
                  <a:spcPct val="0"/>
                </a:spcAft>
                <a:buClr>
                  <a:srgbClr val="F0AB00"/>
                </a:buClr>
                <a:buSzPct val="80000"/>
                <a:defRPr/>
              </a:pPr>
              <a:endParaRPr lang="en-US" sz="1999" kern="0" dirty="0">
                <a:solidFill>
                  <a:sysClr val="windowText" lastClr="000000"/>
                </a:solidFill>
                <a:ea typeface="Arial Unicode MS" pitchFamily="34" charset="-128"/>
                <a:cs typeface="Arial Unicode MS" pitchFamily="34" charset="-128"/>
              </a:endParaRPr>
            </a:p>
          </p:txBody>
        </p:sp>
      </p:grpSp>
      <p:sp>
        <p:nvSpPr>
          <p:cNvPr id="41" name="object 31">
            <a:hlinkClick r:id="rId7" action="ppaction://hlinksldjump"/>
            <a:extLst>
              <a:ext uri="{FF2B5EF4-FFF2-40B4-BE49-F238E27FC236}">
                <a16:creationId xmlns:a16="http://schemas.microsoft.com/office/drawing/2014/main" id="{E2D2A161-C8BD-422E-950E-AB74A05C5DCD}"/>
              </a:ext>
            </a:extLst>
          </p:cNvPr>
          <p:cNvSpPr txBox="1"/>
          <p:nvPr/>
        </p:nvSpPr>
        <p:spPr>
          <a:xfrm>
            <a:off x="11785579" y="4050478"/>
            <a:ext cx="409595" cy="94914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sz="1000" dirty="0">
              <a:solidFill>
                <a:prstClr val="black"/>
              </a:solidFill>
              <a:cs typeface="Arial"/>
            </a:endParaRPr>
          </a:p>
        </p:txBody>
      </p:sp>
      <p:sp>
        <p:nvSpPr>
          <p:cNvPr id="42" name="object 29">
            <a:hlinkClick r:id="rId8" action="ppaction://hlinksldjump"/>
            <a:extLst>
              <a:ext uri="{FF2B5EF4-FFF2-40B4-BE49-F238E27FC236}">
                <a16:creationId xmlns:a16="http://schemas.microsoft.com/office/drawing/2014/main" id="{0638707B-E1A0-4834-A171-69890A4397CA}"/>
              </a:ext>
            </a:extLst>
          </p:cNvPr>
          <p:cNvSpPr txBox="1"/>
          <p:nvPr/>
        </p:nvSpPr>
        <p:spPr>
          <a:xfrm>
            <a:off x="11785579" y="243401"/>
            <a:ext cx="409597" cy="997336"/>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sz="1000" dirty="0">
              <a:solidFill>
                <a:prstClr val="black"/>
              </a:solidFill>
              <a:cs typeface="Arial"/>
            </a:endParaRPr>
          </a:p>
        </p:txBody>
      </p:sp>
      <p:sp>
        <p:nvSpPr>
          <p:cNvPr id="43" name="object 31">
            <a:hlinkClick r:id="rId9" action="ppaction://hlinksldjump"/>
            <a:extLst>
              <a:ext uri="{FF2B5EF4-FFF2-40B4-BE49-F238E27FC236}">
                <a16:creationId xmlns:a16="http://schemas.microsoft.com/office/drawing/2014/main" id="{CF2B4CD6-F9A6-4582-A00F-A219FB666203}"/>
              </a:ext>
            </a:extLst>
          </p:cNvPr>
          <p:cNvSpPr txBox="1"/>
          <p:nvPr/>
        </p:nvSpPr>
        <p:spPr>
          <a:xfrm>
            <a:off x="11787364" y="1229858"/>
            <a:ext cx="407810" cy="949765"/>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sz="1000" dirty="0">
              <a:solidFill>
                <a:prstClr val="black"/>
              </a:solidFill>
              <a:cs typeface="Arial"/>
            </a:endParaRPr>
          </a:p>
        </p:txBody>
      </p:sp>
      <p:sp>
        <p:nvSpPr>
          <p:cNvPr id="44" name="object 48">
            <a:extLst>
              <a:ext uri="{FF2B5EF4-FFF2-40B4-BE49-F238E27FC236}">
                <a16:creationId xmlns:a16="http://schemas.microsoft.com/office/drawing/2014/main" id="{D581EFDD-1173-4534-89DE-928DBBE5D83E}"/>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sz="1799" kern="0" dirty="0">
              <a:solidFill>
                <a:prstClr val="black"/>
              </a:solidFill>
            </a:endParaRPr>
          </a:p>
        </p:txBody>
      </p:sp>
      <p:sp>
        <p:nvSpPr>
          <p:cNvPr id="45" name="object 31">
            <a:hlinkClick r:id="rId10" action="ppaction://hlinksldjump"/>
            <a:extLst>
              <a:ext uri="{FF2B5EF4-FFF2-40B4-BE49-F238E27FC236}">
                <a16:creationId xmlns:a16="http://schemas.microsoft.com/office/drawing/2014/main" id="{43268D81-BD22-46BB-9D33-57AFBAC553EA}"/>
              </a:ext>
            </a:extLst>
          </p:cNvPr>
          <p:cNvSpPr txBox="1"/>
          <p:nvPr/>
        </p:nvSpPr>
        <p:spPr>
          <a:xfrm>
            <a:off x="11785579" y="2175290"/>
            <a:ext cx="409595" cy="980601"/>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sz="1000" dirty="0">
              <a:solidFill>
                <a:prstClr val="black"/>
              </a:solidFill>
              <a:cs typeface="Arial"/>
            </a:endParaRPr>
          </a:p>
        </p:txBody>
      </p:sp>
      <p:sp>
        <p:nvSpPr>
          <p:cNvPr id="46" name="object 31">
            <a:hlinkClick r:id="rId7" action="ppaction://hlinksldjump"/>
            <a:extLst>
              <a:ext uri="{FF2B5EF4-FFF2-40B4-BE49-F238E27FC236}">
                <a16:creationId xmlns:a16="http://schemas.microsoft.com/office/drawing/2014/main" id="{1D8B7211-47BC-4027-ADF3-A80B91FD3455}"/>
              </a:ext>
            </a:extLst>
          </p:cNvPr>
          <p:cNvSpPr txBox="1"/>
          <p:nvPr/>
        </p:nvSpPr>
        <p:spPr>
          <a:xfrm>
            <a:off x="11778214" y="3117139"/>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sz="1000" dirty="0">
              <a:solidFill>
                <a:prstClr val="black"/>
              </a:solidFill>
              <a:cs typeface="Arial"/>
            </a:endParaRPr>
          </a:p>
        </p:txBody>
      </p:sp>
      <p:sp>
        <p:nvSpPr>
          <p:cNvPr id="47" name="object 31">
            <a:hlinkClick r:id="rId11" action="ppaction://hlinksldjump"/>
            <a:extLst>
              <a:ext uri="{FF2B5EF4-FFF2-40B4-BE49-F238E27FC236}">
                <a16:creationId xmlns:a16="http://schemas.microsoft.com/office/drawing/2014/main" id="{91785922-1961-4AB0-83E1-91AD79ADC484}"/>
              </a:ext>
            </a:extLst>
          </p:cNvPr>
          <p:cNvSpPr txBox="1"/>
          <p:nvPr/>
        </p:nvSpPr>
        <p:spPr>
          <a:xfrm>
            <a:off x="11778214" y="4991828"/>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sz="1000" dirty="0">
              <a:solidFill>
                <a:prstClr val="black"/>
              </a:solidFill>
              <a:cs typeface="Arial"/>
            </a:endParaRPr>
          </a:p>
        </p:txBody>
      </p:sp>
      <p:sp>
        <p:nvSpPr>
          <p:cNvPr id="48" name="object 31">
            <a:hlinkClick r:id="rId12" action="ppaction://hlinksldjump"/>
            <a:extLst>
              <a:ext uri="{FF2B5EF4-FFF2-40B4-BE49-F238E27FC236}">
                <a16:creationId xmlns:a16="http://schemas.microsoft.com/office/drawing/2014/main" id="{D8A31C05-436C-4554-9FC4-892255C9DCD4}"/>
              </a:ext>
            </a:extLst>
          </p:cNvPr>
          <p:cNvSpPr txBox="1"/>
          <p:nvPr/>
        </p:nvSpPr>
        <p:spPr>
          <a:xfrm>
            <a:off x="11785579" y="591736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sz="1000" dirty="0">
              <a:solidFill>
                <a:prstClr val="black"/>
              </a:solidFill>
              <a:cs typeface="Arial"/>
            </a:endParaRPr>
          </a:p>
        </p:txBody>
      </p:sp>
      <p:pic>
        <p:nvPicPr>
          <p:cNvPr id="33" name="Picture 32">
            <a:extLst>
              <a:ext uri="{FF2B5EF4-FFF2-40B4-BE49-F238E27FC236}">
                <a16:creationId xmlns:a16="http://schemas.microsoft.com/office/drawing/2014/main" id="{0978865F-CB9E-2D62-BE0B-6B4086D3AE16}"/>
              </a:ext>
            </a:extLst>
          </p:cNvPr>
          <p:cNvPicPr>
            <a:picLocks noChangeAspect="1"/>
          </p:cNvPicPr>
          <p:nvPr/>
        </p:nvPicPr>
        <p:blipFill>
          <a:blip r:embed="rId13"/>
          <a:stretch>
            <a:fillRect/>
          </a:stretch>
        </p:blipFill>
        <p:spPr>
          <a:xfrm>
            <a:off x="178876" y="6529484"/>
            <a:ext cx="3974937" cy="274344"/>
          </a:xfrm>
          <a:prstGeom prst="rect">
            <a:avLst/>
          </a:prstGeom>
        </p:spPr>
      </p:pic>
    </p:spTree>
    <p:extLst>
      <p:ext uri="{BB962C8B-B14F-4D97-AF65-F5344CB8AC3E}">
        <p14:creationId xmlns:p14="http://schemas.microsoft.com/office/powerpoint/2010/main" val="40650345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369460"/>
          </a:xfrm>
        </p:spPr>
        <p:txBody>
          <a:bodyPr/>
          <a:lstStyle/>
          <a:p>
            <a:r>
              <a:rPr lang="en-US" dirty="0"/>
              <a:t>Useful Links and Webinars Available</a:t>
            </a:r>
          </a:p>
        </p:txBody>
      </p:sp>
      <p:sp>
        <p:nvSpPr>
          <p:cNvPr id="11" name="TextBox 10">
            <a:extLst>
              <a:ext uri="{FF2B5EF4-FFF2-40B4-BE49-F238E27FC236}">
                <a16:creationId xmlns:a16="http://schemas.microsoft.com/office/drawing/2014/main" id="{543EE410-0B8E-47E1-9C40-0E2CF853146C}"/>
              </a:ext>
            </a:extLst>
          </p:cNvPr>
          <p:cNvSpPr txBox="1"/>
          <p:nvPr/>
        </p:nvSpPr>
        <p:spPr>
          <a:xfrm>
            <a:off x="6283914" y="1897956"/>
            <a:ext cx="4451605" cy="4557161"/>
          </a:xfrm>
          <a:prstGeom prst="rect">
            <a:avLst/>
          </a:prstGeom>
          <a:noFill/>
        </p:spPr>
        <p:txBody>
          <a:bodyPr wrap="square" lIns="0" tIns="0" rIns="0" bIns="0" numCol="1" spcCol="457200" rtlCol="0">
            <a:noAutofit/>
          </a:bodyPr>
          <a:lstStyle/>
          <a:p>
            <a:pPr marL="180000" lvl="1" indent="-180000">
              <a:spcAft>
                <a:spcPts val="400"/>
              </a:spcAft>
              <a:buClr>
                <a:srgbClr val="F0AB00"/>
              </a:buClr>
              <a:buFont typeface="Wingdings" pitchFamily="2" charset="2"/>
              <a:buChar char=""/>
              <a:defRPr/>
            </a:pPr>
            <a:r>
              <a:rPr lang="en-US" sz="1400" b="1" dirty="0">
                <a:solidFill>
                  <a:srgbClr val="000000"/>
                </a:solidFill>
                <a:latin typeface="Arial" pitchFamily="34" charset="0"/>
                <a:cs typeface="Arial" pitchFamily="34" charset="0"/>
                <a:hlinkClick r:id="rId2"/>
              </a:rPr>
              <a:t>Supplier Success Sessions</a:t>
            </a:r>
            <a:endParaRPr lang="en-US" sz="1400" b="1" dirty="0">
              <a:solidFill>
                <a:srgbClr val="000000"/>
              </a:solidFill>
              <a:latin typeface="Arial" pitchFamily="34" charset="0"/>
              <a:cs typeface="Arial" pitchFamily="34" charset="0"/>
            </a:endParaRPr>
          </a:p>
          <a:p>
            <a:pPr marL="724388" lvl="2" indent="-180000">
              <a:spcAft>
                <a:spcPts val="400"/>
              </a:spcAft>
              <a:buClr>
                <a:srgbClr val="F0AB00"/>
              </a:buClr>
              <a:buSzPct val="100000"/>
              <a:buFont typeface="Wingdings" pitchFamily="2" charset="2"/>
              <a:buChar char=""/>
              <a:defRPr/>
            </a:pPr>
            <a:r>
              <a:rPr lang="en-US" sz="1200" dirty="0">
                <a:solidFill>
                  <a:srgbClr val="000000"/>
                </a:solidFill>
                <a:latin typeface="Arial" pitchFamily="34" charset="0"/>
                <a:cs typeface="Arial" pitchFamily="34" charset="0"/>
              </a:rPr>
              <a:t>Created by SAP Business Network Customer Support</a:t>
            </a:r>
          </a:p>
          <a:p>
            <a:pPr marL="724388" lvl="2" indent="-180000">
              <a:spcAft>
                <a:spcPts val="400"/>
              </a:spcAft>
              <a:buClr>
                <a:srgbClr val="F0AB00"/>
              </a:buClr>
              <a:buSzPct val="100000"/>
              <a:buFont typeface="Wingdings" pitchFamily="2" charset="2"/>
              <a:buChar char=""/>
              <a:defRPr/>
            </a:pPr>
            <a:r>
              <a:rPr lang="en-US" sz="1200" dirty="0">
                <a:solidFill>
                  <a:srgbClr val="000000"/>
                </a:solidFill>
                <a:latin typeface="Arial" pitchFamily="34" charset="0"/>
                <a:cs typeface="Arial" pitchFamily="34" charset="0"/>
              </a:rPr>
              <a:t>Example topics:</a:t>
            </a:r>
          </a:p>
          <a:p>
            <a:pPr marL="1268776" lvl="3" indent="-180000">
              <a:spcAft>
                <a:spcPts val="400"/>
              </a:spcAft>
              <a:buClr>
                <a:srgbClr val="F0AB00"/>
              </a:buClr>
              <a:buSzPct val="100000"/>
              <a:buFont typeface="Wingdings" pitchFamily="2" charset="2"/>
              <a:buChar char=""/>
              <a:defRPr/>
            </a:pPr>
            <a:r>
              <a:rPr lang="en-US" sz="1200" dirty="0">
                <a:solidFill>
                  <a:srgbClr val="000000"/>
                </a:solidFill>
                <a:latin typeface="Arial" pitchFamily="34" charset="0"/>
                <a:cs typeface="Arial" pitchFamily="34" charset="0"/>
              </a:rPr>
              <a:t>Introduction to SAP Business Network</a:t>
            </a:r>
          </a:p>
          <a:p>
            <a:pPr marL="1268776" lvl="3" indent="-180000">
              <a:spcAft>
                <a:spcPts val="400"/>
              </a:spcAft>
              <a:buClr>
                <a:srgbClr val="F0AB00"/>
              </a:buClr>
              <a:buSzPct val="100000"/>
              <a:buFont typeface="Wingdings" pitchFamily="2" charset="2"/>
              <a:buChar char=""/>
              <a:defRPr/>
            </a:pPr>
            <a:r>
              <a:rPr lang="en-US" sz="1200" dirty="0">
                <a:solidFill>
                  <a:srgbClr val="000000"/>
                </a:solidFill>
                <a:latin typeface="Arial" pitchFamily="34" charset="0"/>
                <a:cs typeface="Arial" pitchFamily="34" charset="0"/>
              </a:rPr>
              <a:t>Registration</a:t>
            </a:r>
          </a:p>
          <a:p>
            <a:pPr marL="1268776" lvl="3" indent="-180000">
              <a:spcAft>
                <a:spcPts val="400"/>
              </a:spcAft>
              <a:buClr>
                <a:srgbClr val="F0AB00"/>
              </a:buClr>
              <a:buSzPct val="100000"/>
              <a:buFont typeface="Wingdings" pitchFamily="2" charset="2"/>
              <a:buChar char=""/>
              <a:defRPr/>
            </a:pPr>
            <a:r>
              <a:rPr lang="en-US" sz="1200" dirty="0">
                <a:solidFill>
                  <a:srgbClr val="000000"/>
                </a:solidFill>
                <a:latin typeface="Arial" pitchFamily="34" charset="0"/>
                <a:cs typeface="Arial" pitchFamily="34" charset="0"/>
              </a:rPr>
              <a:t>Invoicing</a:t>
            </a:r>
          </a:p>
          <a:p>
            <a:pPr marL="1268776" lvl="3" indent="-180000">
              <a:spcAft>
                <a:spcPts val="400"/>
              </a:spcAft>
              <a:buClr>
                <a:srgbClr val="F0AB00"/>
              </a:buClr>
              <a:buSzPct val="100000"/>
              <a:buFont typeface="Wingdings" pitchFamily="2" charset="2"/>
              <a:buChar char=""/>
              <a:defRPr/>
            </a:pPr>
            <a:r>
              <a:rPr lang="en-US" sz="1200" dirty="0">
                <a:solidFill>
                  <a:srgbClr val="000000"/>
                </a:solidFill>
                <a:latin typeface="Arial" pitchFamily="34" charset="0"/>
                <a:cs typeface="Arial" pitchFamily="34" charset="0"/>
              </a:rPr>
              <a:t>Using the help center</a:t>
            </a:r>
          </a:p>
          <a:p>
            <a:pPr marL="180000" lvl="1" indent="-180000">
              <a:spcAft>
                <a:spcPts val="400"/>
              </a:spcAft>
              <a:buClr>
                <a:srgbClr val="F0AB00"/>
              </a:buClr>
              <a:buFont typeface="Wingdings" pitchFamily="2" charset="2"/>
              <a:buChar char=""/>
              <a:defRPr/>
            </a:pPr>
            <a:r>
              <a:rPr lang="en-US" sz="1400" b="1" dirty="0">
                <a:hlinkClick r:id="rId3"/>
              </a:rPr>
              <a:t>30 on Thursdays</a:t>
            </a:r>
            <a:endParaRPr lang="en-US" sz="1400" b="1" dirty="0"/>
          </a:p>
          <a:p>
            <a:pPr marL="724388" lvl="2" indent="-180000">
              <a:spcAft>
                <a:spcPts val="400"/>
              </a:spcAft>
              <a:buClr>
                <a:srgbClr val="F0AB00"/>
              </a:buClr>
              <a:buFont typeface="Wingdings" pitchFamily="2" charset="2"/>
              <a:buChar char=""/>
              <a:defRPr/>
            </a:pPr>
            <a:r>
              <a:rPr lang="en-US" sz="1200" dirty="0"/>
              <a:t>Information sessions on Supplier best practices</a:t>
            </a:r>
          </a:p>
          <a:p>
            <a:pPr marL="724388" lvl="2" indent="-180000">
              <a:spcAft>
                <a:spcPts val="400"/>
              </a:spcAft>
              <a:buClr>
                <a:srgbClr val="F0AB00"/>
              </a:buClr>
              <a:buSzPct val="100000"/>
              <a:buFont typeface="Wingdings" pitchFamily="2" charset="2"/>
              <a:buChar char=""/>
              <a:defRPr/>
            </a:pPr>
            <a:r>
              <a:rPr lang="en-US" sz="1200" dirty="0"/>
              <a:t>Example Sessions:</a:t>
            </a:r>
          </a:p>
          <a:p>
            <a:pPr marL="1268776" lvl="3" indent="-180000">
              <a:spcAft>
                <a:spcPts val="400"/>
              </a:spcAft>
              <a:buClr>
                <a:srgbClr val="F0AB00"/>
              </a:buClr>
              <a:buSzPct val="100000"/>
              <a:buFont typeface="Wingdings" pitchFamily="2" charset="2"/>
              <a:buChar char=""/>
              <a:defRPr/>
            </a:pPr>
            <a:r>
              <a:rPr lang="en-US" sz="1200" dirty="0"/>
              <a:t>Uncover Advanced Functionality to Maximize Value</a:t>
            </a:r>
          </a:p>
          <a:p>
            <a:pPr marL="1268776" lvl="3" indent="-180000">
              <a:spcAft>
                <a:spcPts val="400"/>
              </a:spcAft>
              <a:buClr>
                <a:srgbClr val="F0AB00"/>
              </a:buClr>
              <a:buSzPct val="100000"/>
              <a:buFont typeface="Wingdings" pitchFamily="2" charset="2"/>
              <a:buChar char=""/>
              <a:defRPr/>
            </a:pPr>
            <a:r>
              <a:rPr lang="en-US" sz="1200" dirty="0"/>
              <a:t>Introduction to Supplier Electronic Integration</a:t>
            </a:r>
          </a:p>
          <a:p>
            <a:pPr marL="1268776" lvl="3" indent="-180000">
              <a:spcAft>
                <a:spcPts val="400"/>
              </a:spcAft>
              <a:buClr>
                <a:srgbClr val="F0AB00"/>
              </a:buClr>
              <a:buSzPct val="100000"/>
              <a:buFont typeface="Wingdings" pitchFamily="2" charset="2"/>
              <a:buChar char=""/>
              <a:defRPr/>
            </a:pPr>
            <a:r>
              <a:rPr lang="en-US" sz="1200" dirty="0"/>
              <a:t>Roadmap to Your SAP Business Network Subscription</a:t>
            </a:r>
          </a:p>
          <a:p>
            <a:pPr marL="180000" lvl="1" indent="-180000">
              <a:spcAft>
                <a:spcPts val="400"/>
              </a:spcAft>
              <a:buClr>
                <a:srgbClr val="F0AB00"/>
              </a:buClr>
              <a:buFont typeface="Wingdings" pitchFamily="2" charset="2"/>
              <a:buChar char=""/>
              <a:defRPr/>
            </a:pPr>
            <a:r>
              <a:rPr lang="en-US" sz="1400" b="1" dirty="0">
                <a:solidFill>
                  <a:srgbClr val="000000"/>
                </a:solidFill>
                <a:latin typeface="Arial" pitchFamily="34" charset="0"/>
                <a:cs typeface="Arial" pitchFamily="34" charset="0"/>
                <a:hlinkClick r:id="rId4"/>
              </a:rPr>
              <a:t>Live Demonstrations</a:t>
            </a:r>
            <a:endParaRPr lang="en-US" sz="1050" b="1" kern="0" dirty="0">
              <a:ea typeface="Arial Unicode MS" pitchFamily="34" charset="-128"/>
              <a:cs typeface="Arial Unicode MS" pitchFamily="34" charset="-128"/>
            </a:endParaRPr>
          </a:p>
          <a:p>
            <a:pPr marL="724388" lvl="2" indent="-180000">
              <a:spcAft>
                <a:spcPts val="400"/>
              </a:spcAft>
              <a:buClr>
                <a:srgbClr val="F0AB00"/>
              </a:buClr>
              <a:buSzPct val="100000"/>
              <a:buFont typeface="Wingdings" pitchFamily="2" charset="2"/>
              <a:buChar char=""/>
              <a:defRPr/>
            </a:pPr>
            <a:r>
              <a:rPr lang="en-US" sz="1200" dirty="0"/>
              <a:t>Understand SAP Business Network’s solutions</a:t>
            </a:r>
          </a:p>
          <a:p>
            <a:pPr marL="724388" lvl="2" indent="-180000">
              <a:spcAft>
                <a:spcPts val="400"/>
              </a:spcAft>
              <a:buClr>
                <a:srgbClr val="F0AB00"/>
              </a:buClr>
              <a:buSzPct val="100000"/>
              <a:buFont typeface="Wingdings" pitchFamily="2" charset="2"/>
              <a:buChar char=""/>
              <a:defRPr/>
            </a:pPr>
            <a:r>
              <a:rPr lang="en-US" sz="1200" dirty="0"/>
              <a:t>Example Demos:</a:t>
            </a:r>
          </a:p>
          <a:p>
            <a:pPr marL="1268776" lvl="3" indent="-180000">
              <a:spcAft>
                <a:spcPts val="400"/>
              </a:spcAft>
              <a:buClr>
                <a:srgbClr val="F0AB00"/>
              </a:buClr>
              <a:buSzPct val="100000"/>
              <a:buFont typeface="Wingdings" pitchFamily="2" charset="2"/>
              <a:buChar char=""/>
              <a:defRPr/>
            </a:pPr>
            <a:r>
              <a:rPr lang="en-US" sz="1200" dirty="0" err="1">
                <a:solidFill>
                  <a:srgbClr val="000000"/>
                </a:solidFill>
                <a:latin typeface="Arial" pitchFamily="34" charset="0"/>
                <a:cs typeface="Arial" pitchFamily="34" charset="0"/>
              </a:rPr>
              <a:t>PunchOut</a:t>
            </a:r>
            <a:r>
              <a:rPr lang="en-US" sz="1200" dirty="0">
                <a:solidFill>
                  <a:srgbClr val="000000"/>
                </a:solidFill>
                <a:latin typeface="Arial" pitchFamily="34" charset="0"/>
                <a:cs typeface="Arial" pitchFamily="34" charset="0"/>
              </a:rPr>
              <a:t> for e-Commerce managers</a:t>
            </a:r>
          </a:p>
          <a:p>
            <a:pPr marL="1268776" lvl="3" indent="-180000">
              <a:spcAft>
                <a:spcPts val="400"/>
              </a:spcAft>
              <a:buClr>
                <a:srgbClr val="F0AB00"/>
              </a:buClr>
              <a:buSzPct val="100000"/>
              <a:buFont typeface="Wingdings" pitchFamily="2" charset="2"/>
              <a:buChar char=""/>
              <a:defRPr/>
            </a:pPr>
            <a:r>
              <a:rPr lang="en-US" sz="1200" dirty="0">
                <a:solidFill>
                  <a:srgbClr val="000000"/>
                </a:solidFill>
                <a:latin typeface="Arial" pitchFamily="34" charset="0"/>
                <a:cs typeface="Arial" pitchFamily="34" charset="0"/>
              </a:rPr>
              <a:t>Creating electronic catalogs</a:t>
            </a:r>
          </a:p>
          <a:p>
            <a:pPr marL="1268776" lvl="3" indent="-180000">
              <a:spcAft>
                <a:spcPts val="400"/>
              </a:spcAft>
              <a:buClr>
                <a:srgbClr val="F0AB00"/>
              </a:buClr>
              <a:buSzPct val="100000"/>
              <a:buFont typeface="Wingdings" pitchFamily="2" charset="2"/>
              <a:buChar char=""/>
              <a:defRPr/>
            </a:pPr>
            <a:r>
              <a:rPr lang="en-US" sz="1200" dirty="0">
                <a:solidFill>
                  <a:srgbClr val="000000"/>
                </a:solidFill>
                <a:latin typeface="Arial" pitchFamily="34" charset="0"/>
                <a:cs typeface="Arial" pitchFamily="34" charset="0"/>
              </a:rPr>
              <a:t>Integrating with your customers through cXML</a:t>
            </a:r>
          </a:p>
        </p:txBody>
      </p:sp>
      <p:sp>
        <p:nvSpPr>
          <p:cNvPr id="12" name="object 31">
            <a:hlinkClick r:id="rId5" action="ppaction://hlinksldjump"/>
            <a:extLst>
              <a:ext uri="{FF2B5EF4-FFF2-40B4-BE49-F238E27FC236}">
                <a16:creationId xmlns:a16="http://schemas.microsoft.com/office/drawing/2014/main" id="{3CA667EA-368E-4469-AF0E-518B12096308}"/>
              </a:ext>
            </a:extLst>
          </p:cNvPr>
          <p:cNvSpPr txBox="1"/>
          <p:nvPr/>
        </p:nvSpPr>
        <p:spPr>
          <a:xfrm>
            <a:off x="11777241" y="4991110"/>
            <a:ext cx="417933" cy="94135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3" name="object 29">
            <a:hlinkClick r:id="rId6" action="ppaction://hlinksldjump"/>
            <a:extLst>
              <a:ext uri="{FF2B5EF4-FFF2-40B4-BE49-F238E27FC236}">
                <a16:creationId xmlns:a16="http://schemas.microsoft.com/office/drawing/2014/main" id="{2BE435D6-C12B-4571-9471-AFBF96ACF12C}"/>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4" name="object 31">
            <a:hlinkClick r:id="rId7" action="ppaction://hlinksldjump"/>
            <a:extLst>
              <a:ext uri="{FF2B5EF4-FFF2-40B4-BE49-F238E27FC236}">
                <a16:creationId xmlns:a16="http://schemas.microsoft.com/office/drawing/2014/main" id="{A71F8554-EEE6-4EFF-85C6-C3B877BA4B09}"/>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5" name="object 48">
            <a:extLst>
              <a:ext uri="{FF2B5EF4-FFF2-40B4-BE49-F238E27FC236}">
                <a16:creationId xmlns:a16="http://schemas.microsoft.com/office/drawing/2014/main" id="{50D1FB1F-D00A-42CD-B93D-746784B43BBF}"/>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6" name="object 31">
            <a:hlinkClick r:id="rId8" action="ppaction://hlinksldjump"/>
            <a:extLst>
              <a:ext uri="{FF2B5EF4-FFF2-40B4-BE49-F238E27FC236}">
                <a16:creationId xmlns:a16="http://schemas.microsoft.com/office/drawing/2014/main" id="{F5893E8D-CB31-4A06-97B3-43D7BF57C60B}"/>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8" name="object 31">
            <a:hlinkClick r:id="rId9" action="ppaction://hlinksldjump"/>
            <a:extLst>
              <a:ext uri="{FF2B5EF4-FFF2-40B4-BE49-F238E27FC236}">
                <a16:creationId xmlns:a16="http://schemas.microsoft.com/office/drawing/2014/main" id="{F3F9A8D1-C2B2-4C14-9526-21BA348EFC3E}"/>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9" name="object 31">
            <a:hlinkClick r:id="rId9" action="ppaction://hlinksldjump"/>
            <a:extLst>
              <a:ext uri="{FF2B5EF4-FFF2-40B4-BE49-F238E27FC236}">
                <a16:creationId xmlns:a16="http://schemas.microsoft.com/office/drawing/2014/main" id="{A0B1C121-C083-415A-8FC8-A5EEDF92BC7C}"/>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0" name="object 31">
            <a:hlinkClick r:id="rId10" action="ppaction://hlinksldjump"/>
            <a:extLst>
              <a:ext uri="{FF2B5EF4-FFF2-40B4-BE49-F238E27FC236}">
                <a16:creationId xmlns:a16="http://schemas.microsoft.com/office/drawing/2014/main" id="{0E59A561-77A5-4AD3-93AF-76DAE402E938}"/>
              </a:ext>
            </a:extLst>
          </p:cNvPr>
          <p:cNvSpPr txBox="1"/>
          <p:nvPr/>
        </p:nvSpPr>
        <p:spPr>
          <a:xfrm>
            <a:off x="11777241" y="5917368"/>
            <a:ext cx="417933"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3" name="TextBox 2">
            <a:extLst>
              <a:ext uri="{FF2B5EF4-FFF2-40B4-BE49-F238E27FC236}">
                <a16:creationId xmlns:a16="http://schemas.microsoft.com/office/drawing/2014/main" id="{F92401B6-194D-4278-947A-264AE68E2443}"/>
              </a:ext>
            </a:extLst>
          </p:cNvPr>
          <p:cNvSpPr txBox="1"/>
          <p:nvPr/>
        </p:nvSpPr>
        <p:spPr>
          <a:xfrm>
            <a:off x="936911" y="1897956"/>
            <a:ext cx="4225398" cy="3093154"/>
          </a:xfrm>
          <a:prstGeom prst="rect">
            <a:avLst/>
          </a:prstGeom>
          <a:noFill/>
        </p:spPr>
        <p:txBody>
          <a:bodyPr wrap="square" lIns="0" tIns="0" rIns="0" bIns="0" rtlCol="0">
            <a:spAutoFit/>
          </a:bodyPr>
          <a:lstStyle/>
          <a:p>
            <a:pPr marL="180000" lvl="1" indent="-180000">
              <a:spcAft>
                <a:spcPts val="600"/>
              </a:spcAft>
              <a:buClr>
                <a:srgbClr val="F0AB00"/>
              </a:buClr>
              <a:buFont typeface="Wingdings" pitchFamily="2" charset="2"/>
              <a:buChar char=""/>
              <a:defRPr/>
            </a:pPr>
            <a:r>
              <a:rPr lang="en-US" sz="1400" b="1" dirty="0">
                <a:solidFill>
                  <a:srgbClr val="000000"/>
                </a:solidFill>
                <a:latin typeface="Arial" pitchFamily="34" charset="0"/>
                <a:cs typeface="Arial" pitchFamily="34" charset="0"/>
                <a:hlinkClick r:id="rId11"/>
              </a:rPr>
              <a:t>SAP Business Network Supplier Pricing page</a:t>
            </a:r>
            <a:endParaRPr lang="en-US" sz="1400" dirty="0">
              <a:solidFill>
                <a:srgbClr val="000000"/>
              </a:solidFill>
              <a:latin typeface="Arial" pitchFamily="34" charset="0"/>
              <a:cs typeface="Arial" pitchFamily="34" charset="0"/>
            </a:endParaRPr>
          </a:p>
          <a:p>
            <a:pPr marL="180000" lvl="1" indent="-180000">
              <a:spcAft>
                <a:spcPts val="600"/>
              </a:spcAft>
              <a:buClr>
                <a:srgbClr val="F0AB00"/>
              </a:buClr>
              <a:buFont typeface="Wingdings" pitchFamily="2" charset="2"/>
              <a:buChar char=""/>
              <a:defRPr/>
            </a:pPr>
            <a:r>
              <a:rPr lang="en-US" sz="1400" b="1" dirty="0">
                <a:solidFill>
                  <a:srgbClr val="000000"/>
                </a:solidFill>
                <a:latin typeface="Arial" pitchFamily="34" charset="0"/>
                <a:cs typeface="Arial" pitchFamily="34" charset="0"/>
                <a:hlinkClick r:id="rId12"/>
              </a:rPr>
              <a:t>SAP Business Network Hot Issues and FAQs </a:t>
            </a:r>
            <a:endParaRPr lang="en-US" sz="1400" dirty="0">
              <a:solidFill>
                <a:srgbClr val="000000"/>
              </a:solidFill>
              <a:latin typeface="Arial" pitchFamily="34" charset="0"/>
              <a:cs typeface="Arial" pitchFamily="34" charset="0"/>
            </a:endParaRPr>
          </a:p>
          <a:p>
            <a:pPr marL="180000" lvl="1" indent="-180000">
              <a:spcAft>
                <a:spcPts val="600"/>
              </a:spcAft>
              <a:buClr>
                <a:srgbClr val="F0AB00"/>
              </a:buClr>
              <a:buFont typeface="Wingdings" pitchFamily="2" charset="2"/>
              <a:buChar char=""/>
              <a:defRPr/>
            </a:pPr>
            <a:r>
              <a:rPr lang="en-US" sz="1400" b="1" dirty="0">
                <a:solidFill>
                  <a:srgbClr val="000000"/>
                </a:solidFill>
                <a:latin typeface="Arial" pitchFamily="34" charset="0"/>
                <a:cs typeface="Arial" pitchFamily="34" charset="0"/>
                <a:hlinkClick r:id="rId13"/>
              </a:rPr>
              <a:t>Ariba Cloud Statistics and Network Notification</a:t>
            </a:r>
            <a:endParaRPr lang="en-US" sz="1400" b="1" dirty="0">
              <a:solidFill>
                <a:srgbClr val="000000"/>
              </a:solidFill>
              <a:latin typeface="Arial" pitchFamily="34" charset="0"/>
              <a:cs typeface="Arial" pitchFamily="34" charset="0"/>
            </a:endParaRPr>
          </a:p>
          <a:p>
            <a:pPr marL="724388" lvl="2" indent="-180000">
              <a:spcAft>
                <a:spcPts val="600"/>
              </a:spcAft>
              <a:buClr>
                <a:srgbClr val="F0AB00"/>
              </a:buClr>
              <a:buFont typeface="Wingdings" pitchFamily="2" charset="2"/>
              <a:buChar char=""/>
              <a:defRPr/>
            </a:pPr>
            <a:r>
              <a:rPr lang="en-US" sz="1200" dirty="0">
                <a:solidFill>
                  <a:srgbClr val="000000"/>
                </a:solidFill>
                <a:latin typeface="Arial" pitchFamily="34" charset="0"/>
                <a:cs typeface="Arial" pitchFamily="34" charset="0"/>
              </a:rPr>
              <a:t>Detailed information and latest notifications about product issues and planned downtime – if any – during a given day</a:t>
            </a:r>
          </a:p>
          <a:p>
            <a:pPr marL="180000" lvl="1" indent="-180000">
              <a:spcAft>
                <a:spcPts val="600"/>
              </a:spcAft>
              <a:buClr>
                <a:srgbClr val="F0AB00"/>
              </a:buClr>
              <a:buFont typeface="Wingdings" pitchFamily="2" charset="2"/>
              <a:buChar char=""/>
              <a:defRPr/>
            </a:pPr>
            <a:r>
              <a:rPr lang="en-US" sz="1400" b="1" dirty="0">
                <a:solidFill>
                  <a:srgbClr val="000000"/>
                </a:solidFill>
                <a:latin typeface="Arial" pitchFamily="34" charset="0"/>
                <a:cs typeface="Arial" pitchFamily="34" charset="0"/>
                <a:hlinkClick r:id="rId14"/>
              </a:rPr>
              <a:t>SAP Ariba Discovery</a:t>
            </a:r>
            <a:endParaRPr lang="en-US" sz="1400" b="1" dirty="0">
              <a:solidFill>
                <a:srgbClr val="000000"/>
              </a:solidFill>
              <a:latin typeface="Arial" pitchFamily="34" charset="0"/>
              <a:cs typeface="Arial" pitchFamily="34" charset="0"/>
            </a:endParaRPr>
          </a:p>
          <a:p>
            <a:pPr marL="180000" lvl="1" indent="-180000">
              <a:spcAft>
                <a:spcPts val="600"/>
              </a:spcAft>
              <a:buClr>
                <a:srgbClr val="F0AB00"/>
              </a:buClr>
              <a:buFont typeface="Wingdings" pitchFamily="2" charset="2"/>
              <a:buChar char=""/>
              <a:defRPr/>
            </a:pPr>
            <a:r>
              <a:rPr lang="en-US" sz="1400" b="1" dirty="0">
                <a:hlinkClick r:id="rId15"/>
              </a:rPr>
              <a:t>SAP Business Network Overview</a:t>
            </a:r>
            <a:endParaRPr lang="en-US" sz="1400" b="1" dirty="0">
              <a:solidFill>
                <a:srgbClr val="000000"/>
              </a:solidFill>
              <a:latin typeface="Arial" pitchFamily="34" charset="0"/>
              <a:cs typeface="Arial" pitchFamily="34" charset="0"/>
            </a:endParaRPr>
          </a:p>
          <a:p>
            <a:pPr marL="180000" lvl="1" indent="-180000">
              <a:spcAft>
                <a:spcPts val="600"/>
              </a:spcAft>
              <a:buClr>
                <a:srgbClr val="F0AB00"/>
              </a:buClr>
              <a:buFont typeface="Wingdings" pitchFamily="2" charset="2"/>
              <a:buChar char=""/>
              <a:defRPr/>
            </a:pPr>
            <a:r>
              <a:rPr lang="en-US" sz="1400" b="1" dirty="0">
                <a:solidFill>
                  <a:srgbClr val="000000"/>
                </a:solidFill>
                <a:latin typeface="Arial" pitchFamily="34" charset="0"/>
                <a:cs typeface="Arial" pitchFamily="34" charset="0"/>
                <a:hlinkClick r:id="rId16"/>
              </a:rPr>
              <a:t>Support Center</a:t>
            </a:r>
            <a:endParaRPr lang="en-US" sz="1400" b="1" dirty="0">
              <a:solidFill>
                <a:srgbClr val="000000"/>
              </a:solidFill>
              <a:latin typeface="Arial" pitchFamily="34" charset="0"/>
              <a:cs typeface="Arial" pitchFamily="34" charset="0"/>
            </a:endParaRPr>
          </a:p>
          <a:p>
            <a:pPr marL="180000" lvl="1" indent="-180000">
              <a:spcAft>
                <a:spcPts val="600"/>
              </a:spcAft>
              <a:buClr>
                <a:srgbClr val="F0AB00"/>
              </a:buClr>
              <a:buFont typeface="Wingdings" pitchFamily="2" charset="2"/>
              <a:buChar char=""/>
              <a:defRPr/>
            </a:pPr>
            <a:r>
              <a:rPr lang="en-US" sz="1400" b="1" dirty="0">
                <a:solidFill>
                  <a:srgbClr val="000000"/>
                </a:solidFill>
                <a:latin typeface="Arial" pitchFamily="34" charset="0"/>
                <a:cs typeface="Arial" pitchFamily="34" charset="0"/>
                <a:hlinkClick r:id="rId17"/>
              </a:rPr>
              <a:t>Learning Center</a:t>
            </a:r>
            <a:endParaRPr lang="en-US" sz="1400" b="1" dirty="0">
              <a:solidFill>
                <a:srgbClr val="000000"/>
              </a:solidFill>
              <a:latin typeface="Arial" pitchFamily="34" charset="0"/>
              <a:cs typeface="Arial" pitchFamily="34" charset="0"/>
            </a:endParaRPr>
          </a:p>
          <a:p>
            <a:pPr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
        <p:nvSpPr>
          <p:cNvPr id="24" name="Freeform 3">
            <a:extLst>
              <a:ext uri="{FF2B5EF4-FFF2-40B4-BE49-F238E27FC236}">
                <a16:creationId xmlns:a16="http://schemas.microsoft.com/office/drawing/2014/main" id="{B719F30D-7E74-442C-A4A1-8296104610A3}"/>
              </a:ext>
            </a:extLst>
          </p:cNvPr>
          <p:cNvSpPr/>
          <p:nvPr/>
        </p:nvSpPr>
        <p:spPr>
          <a:xfrm>
            <a:off x="2054640" y="1061331"/>
            <a:ext cx="1989941" cy="548770"/>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3"/>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2401" b="1" kern="0" dirty="0">
                <a:solidFill>
                  <a:srgbClr val="008FD3"/>
                </a:solidFill>
              </a:rPr>
              <a:t>Links</a:t>
            </a:r>
          </a:p>
        </p:txBody>
      </p:sp>
      <p:sp>
        <p:nvSpPr>
          <p:cNvPr id="26" name="Freeform 3">
            <a:extLst>
              <a:ext uri="{FF2B5EF4-FFF2-40B4-BE49-F238E27FC236}">
                <a16:creationId xmlns:a16="http://schemas.microsoft.com/office/drawing/2014/main" id="{14FD051D-674B-4786-81C5-E8E0363C4376}"/>
              </a:ext>
            </a:extLst>
          </p:cNvPr>
          <p:cNvSpPr/>
          <p:nvPr/>
        </p:nvSpPr>
        <p:spPr>
          <a:xfrm>
            <a:off x="7514746" y="1061331"/>
            <a:ext cx="1989941" cy="548770"/>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4"/>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2401" b="1" kern="0" dirty="0">
                <a:solidFill>
                  <a:schemeClr val="accent4"/>
                </a:solidFill>
              </a:rPr>
              <a:t>Webinars</a:t>
            </a:r>
          </a:p>
        </p:txBody>
      </p:sp>
      <p:pic>
        <p:nvPicPr>
          <p:cNvPr id="2" name="Picture 1">
            <a:extLst>
              <a:ext uri="{FF2B5EF4-FFF2-40B4-BE49-F238E27FC236}">
                <a16:creationId xmlns:a16="http://schemas.microsoft.com/office/drawing/2014/main" id="{7F5BE4BD-ED19-FC66-CDE0-31FC00555CF6}"/>
              </a:ext>
            </a:extLst>
          </p:cNvPr>
          <p:cNvPicPr>
            <a:picLocks noChangeAspect="1"/>
          </p:cNvPicPr>
          <p:nvPr/>
        </p:nvPicPr>
        <p:blipFill>
          <a:blip r:embed="rId18"/>
          <a:stretch>
            <a:fillRect/>
          </a:stretch>
        </p:blipFill>
        <p:spPr>
          <a:xfrm>
            <a:off x="404004" y="6455117"/>
            <a:ext cx="3974937" cy="274344"/>
          </a:xfrm>
          <a:prstGeom prst="rect">
            <a:avLst/>
          </a:prstGeom>
        </p:spPr>
      </p:pic>
    </p:spTree>
    <p:extLst>
      <p:ext uri="{BB962C8B-B14F-4D97-AF65-F5344CB8AC3E}">
        <p14:creationId xmlns:p14="http://schemas.microsoft.com/office/powerpoint/2010/main" val="15344777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 you"/>
          <p:cNvSpPr>
            <a:spLocks noGrp="1"/>
          </p:cNvSpPr>
          <p:nvPr>
            <p:ph type="ctrTitle"/>
          </p:nvPr>
        </p:nvSpPr>
        <p:spPr bwMode="gray">
          <a:xfrm>
            <a:off x="4252429" y="2967442"/>
            <a:ext cx="3690316" cy="923116"/>
          </a:xfrm>
        </p:spPr>
        <p:txBody>
          <a:bodyPr/>
          <a:lstStyle/>
          <a:p>
            <a:r>
              <a:rPr lang="en-US" dirty="0"/>
              <a:t>Thank you.</a:t>
            </a:r>
          </a:p>
        </p:txBody>
      </p:sp>
    </p:spTree>
    <p:extLst>
      <p:ext uri="{BB962C8B-B14F-4D97-AF65-F5344CB8AC3E}">
        <p14:creationId xmlns:p14="http://schemas.microsoft.com/office/powerpoint/2010/main" val="18818512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21B6E2-B2B7-7B7F-3517-A471ABCAD227}"/>
              </a:ext>
            </a:extLst>
          </p:cNvPr>
          <p:cNvSpPr>
            <a:spLocks noGrp="1"/>
          </p:cNvSpPr>
          <p:nvPr>
            <p:ph type="ctrTitle"/>
          </p:nvPr>
        </p:nvSpPr>
        <p:spPr>
          <a:xfrm>
            <a:off x="503999" y="1101249"/>
            <a:ext cx="5593588" cy="923116"/>
          </a:xfrm>
        </p:spPr>
        <p:txBody>
          <a:bodyPr/>
          <a:lstStyle/>
          <a:p>
            <a:r>
              <a:rPr lang="en-US" dirty="0"/>
              <a:t>Appendix</a:t>
            </a:r>
          </a:p>
        </p:txBody>
      </p:sp>
    </p:spTree>
    <p:extLst>
      <p:ext uri="{BB962C8B-B14F-4D97-AF65-F5344CB8AC3E}">
        <p14:creationId xmlns:p14="http://schemas.microsoft.com/office/powerpoint/2010/main" val="23926605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09276C-F1ED-4BC1-AD54-BB2CF2FC2205}"/>
              </a:ext>
            </a:extLst>
          </p:cNvPr>
          <p:cNvSpPr>
            <a:spLocks noGrp="1"/>
          </p:cNvSpPr>
          <p:nvPr>
            <p:ph type="title"/>
          </p:nvPr>
        </p:nvSpPr>
        <p:spPr/>
        <p:txBody>
          <a:bodyPr/>
          <a:lstStyle/>
          <a:p>
            <a:r>
              <a:rPr lang="en-US"/>
              <a:t>Subscription Levels </a:t>
            </a:r>
            <a:endParaRPr lang="en-US" dirty="0"/>
          </a:p>
        </p:txBody>
      </p:sp>
      <p:graphicFrame>
        <p:nvGraphicFramePr>
          <p:cNvPr id="4" name="Table 3">
            <a:extLst>
              <a:ext uri="{FF2B5EF4-FFF2-40B4-BE49-F238E27FC236}">
                <a16:creationId xmlns:a16="http://schemas.microsoft.com/office/drawing/2014/main" id="{344687E1-23C9-4559-8E2B-74CE42CE0951}"/>
              </a:ext>
            </a:extLst>
          </p:cNvPr>
          <p:cNvGraphicFramePr>
            <a:graphicFrameLocks noGrp="1"/>
          </p:cNvGraphicFramePr>
          <p:nvPr/>
        </p:nvGraphicFramePr>
        <p:xfrm>
          <a:off x="400871" y="4290060"/>
          <a:ext cx="2973811" cy="1528880"/>
        </p:xfrm>
        <a:graphic>
          <a:graphicData uri="http://schemas.openxmlformats.org/drawingml/2006/table">
            <a:tbl>
              <a:tblPr firstRow="1" bandRow="1">
                <a:tableStyleId>{3C2FFA5D-87B4-456A-9821-1D502468CF0F}</a:tableStyleId>
              </a:tblPr>
              <a:tblGrid>
                <a:gridCol w="2973811">
                  <a:extLst>
                    <a:ext uri="{9D8B030D-6E8A-4147-A177-3AD203B41FA5}">
                      <a16:colId xmlns:a16="http://schemas.microsoft.com/office/drawing/2014/main" val="634894533"/>
                    </a:ext>
                  </a:extLst>
                </a:gridCol>
              </a:tblGrid>
              <a:tr h="340160">
                <a:tc>
                  <a:txBody>
                    <a:bodyPr/>
                    <a:lstStyle/>
                    <a:p>
                      <a:pPr algn="l"/>
                      <a:r>
                        <a:rPr lang="en-US" sz="1600" dirty="0"/>
                        <a:t>Premium</a:t>
                      </a:r>
                    </a:p>
                  </a:txBody>
                  <a:tcPr/>
                </a:tc>
                <a:extLst>
                  <a:ext uri="{0D108BD9-81ED-4DB2-BD59-A6C34878D82A}">
                    <a16:rowId xmlns:a16="http://schemas.microsoft.com/office/drawing/2014/main" val="461103473"/>
                  </a:ext>
                </a:extLst>
              </a:tr>
              <a:tr h="1105522">
                <a:tc>
                  <a:txBody>
                    <a:bodyPr/>
                    <a:lstStyle/>
                    <a:p>
                      <a:pPr marL="171450" marR="0" indent="-171450" algn="l" defTabSz="10885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t>Unlimited portal</a:t>
                      </a:r>
                      <a:r>
                        <a:rPr lang="en-US" sz="1200" kern="1200" baseline="0" dirty="0"/>
                        <a:t> access</a:t>
                      </a:r>
                    </a:p>
                    <a:p>
                      <a:pPr marL="171450" marR="0" indent="-171450" algn="l" defTabSz="10885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t>Electronic catalogs</a:t>
                      </a:r>
                    </a:p>
                    <a:p>
                      <a:pPr marL="171450" marR="0" indent="-171450" algn="l" defTabSz="10885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t>Supply Chain Collaboration</a:t>
                      </a:r>
                    </a:p>
                    <a:p>
                      <a:pPr marL="171450" indent="-171450" algn="l" defTabSz="1088592" rtl="0" eaLnBrk="1" latinLnBrk="0" hangingPunct="1">
                        <a:buFont typeface="Arial" panose="020B0604020202020204" pitchFamily="34" charset="0"/>
                        <a:buChar char="•"/>
                      </a:pPr>
                      <a:r>
                        <a:rPr lang="en-US" sz="1200" kern="1200" dirty="0"/>
                        <a:t>Customer support</a:t>
                      </a:r>
                    </a:p>
                    <a:p>
                      <a:pPr marL="171450" indent="-171450" algn="l" defTabSz="1088592" rtl="0" eaLnBrk="1" latinLnBrk="0" hangingPunct="1">
                        <a:buFont typeface="Arial" panose="020B0604020202020204" pitchFamily="34" charset="0"/>
                        <a:buChar char="•"/>
                      </a:pPr>
                      <a:r>
                        <a:rPr lang="en-US" sz="1200" kern="1200" dirty="0"/>
                        <a:t>Long-Term Invoice Archiving</a:t>
                      </a:r>
                    </a:p>
                    <a:p>
                      <a:pPr marL="171450" indent="-171450" algn="l" defTabSz="1088592" rtl="0" eaLnBrk="1" latinLnBrk="0" hangingPunct="1">
                        <a:buFont typeface="Arial" panose="020B0604020202020204" pitchFamily="34" charset="0"/>
                        <a:buChar char="•"/>
                      </a:pPr>
                      <a:r>
                        <a:rPr lang="en-US" sz="1200" kern="1200" dirty="0"/>
                        <a:t>Reporting</a:t>
                      </a:r>
                      <a:endParaRPr lang="en-US" sz="12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823131384"/>
                  </a:ext>
                </a:extLst>
              </a:tr>
            </a:tbl>
          </a:graphicData>
        </a:graphic>
      </p:graphicFrame>
      <p:graphicFrame>
        <p:nvGraphicFramePr>
          <p:cNvPr id="5" name="Table 4">
            <a:extLst>
              <a:ext uri="{FF2B5EF4-FFF2-40B4-BE49-F238E27FC236}">
                <a16:creationId xmlns:a16="http://schemas.microsoft.com/office/drawing/2014/main" id="{95968B49-B54B-4D00-B193-B7ED0D57F118}"/>
              </a:ext>
            </a:extLst>
          </p:cNvPr>
          <p:cNvGraphicFramePr>
            <a:graphicFrameLocks noGrp="1"/>
          </p:cNvGraphicFramePr>
          <p:nvPr/>
        </p:nvGraphicFramePr>
        <p:xfrm>
          <a:off x="2425811" y="3604260"/>
          <a:ext cx="2973811" cy="1158240"/>
        </p:xfrm>
        <a:graphic>
          <a:graphicData uri="http://schemas.openxmlformats.org/drawingml/2006/table">
            <a:tbl>
              <a:tblPr firstRow="1" bandRow="1">
                <a:tableStyleId>{69C7853C-536D-4A76-A0AE-DD22124D55A5}</a:tableStyleId>
              </a:tblPr>
              <a:tblGrid>
                <a:gridCol w="2973811">
                  <a:extLst>
                    <a:ext uri="{9D8B030D-6E8A-4147-A177-3AD203B41FA5}">
                      <a16:colId xmlns:a16="http://schemas.microsoft.com/office/drawing/2014/main" val="634894533"/>
                    </a:ext>
                  </a:extLst>
                </a:gridCol>
              </a:tblGrid>
              <a:tr h="205177">
                <a:tc>
                  <a:txBody>
                    <a:bodyPr/>
                    <a:lstStyle/>
                    <a:p>
                      <a:pPr algn="l"/>
                      <a:r>
                        <a:rPr lang="en-US" sz="1600" dirty="0"/>
                        <a:t>Bronze</a:t>
                      </a:r>
                    </a:p>
                  </a:txBody>
                  <a:tcPr/>
                </a:tc>
                <a:extLst>
                  <a:ext uri="{0D108BD9-81ED-4DB2-BD59-A6C34878D82A}">
                    <a16:rowId xmlns:a16="http://schemas.microsoft.com/office/drawing/2014/main" val="461103473"/>
                  </a:ext>
                </a:extLst>
              </a:tr>
              <a:tr h="370840">
                <a:tc>
                  <a:txBody>
                    <a:bodyPr/>
                    <a:lstStyle/>
                    <a:p>
                      <a:pPr marL="0" marR="0" indent="0" algn="l" defTabSz="10885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t>Premium</a:t>
                      </a:r>
                      <a:r>
                        <a:rPr lang="en-US" sz="1200" kern="1200" baseline="0" dirty="0"/>
                        <a:t>, plus: </a:t>
                      </a:r>
                      <a:endParaRPr lang="en-US" sz="1200" kern="1200" dirty="0"/>
                    </a:p>
                    <a:p>
                      <a:pPr marL="171450" marR="0" indent="-171450" algn="l" defTabSz="10885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eCommerce consult team</a:t>
                      </a:r>
                    </a:p>
                    <a:p>
                      <a:pPr marL="171450" marR="0" indent="-171450" algn="l" defTabSz="10885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Ariba achievement badges</a:t>
                      </a:r>
                    </a:p>
                    <a:p>
                      <a:pPr marL="171450" indent="-171450" algn="l" defTabSz="1088592" rtl="0" eaLnBrk="1" latinLnBrk="0" hangingPunct="1">
                        <a:buFont typeface="Arial" panose="020B0604020202020204" pitchFamily="34" charset="0"/>
                        <a:buChar char="•"/>
                      </a:pPr>
                      <a:r>
                        <a:rPr lang="en-US" sz="1200" kern="1200" dirty="0"/>
                        <a:t>Free Discovery RFI/RFQ response</a:t>
                      </a:r>
                      <a:endParaRPr lang="en-US" sz="12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823131384"/>
                  </a:ext>
                </a:extLst>
              </a:tr>
            </a:tbl>
          </a:graphicData>
        </a:graphic>
      </p:graphicFrame>
      <p:graphicFrame>
        <p:nvGraphicFramePr>
          <p:cNvPr id="7" name="Table 6">
            <a:extLst>
              <a:ext uri="{FF2B5EF4-FFF2-40B4-BE49-F238E27FC236}">
                <a16:creationId xmlns:a16="http://schemas.microsoft.com/office/drawing/2014/main" id="{2014D207-8346-4368-AC26-EF01C7AB1480}"/>
              </a:ext>
            </a:extLst>
          </p:cNvPr>
          <p:cNvGraphicFramePr>
            <a:graphicFrameLocks noGrp="1"/>
          </p:cNvGraphicFramePr>
          <p:nvPr/>
        </p:nvGraphicFramePr>
        <p:xfrm>
          <a:off x="4354024" y="2738320"/>
          <a:ext cx="2973811" cy="1341120"/>
        </p:xfrm>
        <a:graphic>
          <a:graphicData uri="http://schemas.openxmlformats.org/drawingml/2006/table">
            <a:tbl>
              <a:tblPr firstRow="1" bandRow="1">
                <a:tableStyleId>{775DCB02-9BB8-47FD-8907-85C794F793BA}</a:tableStyleId>
              </a:tblPr>
              <a:tblGrid>
                <a:gridCol w="2973811">
                  <a:extLst>
                    <a:ext uri="{9D8B030D-6E8A-4147-A177-3AD203B41FA5}">
                      <a16:colId xmlns:a16="http://schemas.microsoft.com/office/drawing/2014/main" val="634894533"/>
                    </a:ext>
                  </a:extLst>
                </a:gridCol>
              </a:tblGrid>
              <a:tr h="121920">
                <a:tc>
                  <a:txBody>
                    <a:bodyPr/>
                    <a:lstStyle/>
                    <a:p>
                      <a:pPr algn="l"/>
                      <a:r>
                        <a:rPr lang="en-US" sz="1600" dirty="0"/>
                        <a:t>Silver</a:t>
                      </a:r>
                    </a:p>
                  </a:txBody>
                  <a:tcPr/>
                </a:tc>
                <a:extLst>
                  <a:ext uri="{0D108BD9-81ED-4DB2-BD59-A6C34878D82A}">
                    <a16:rowId xmlns:a16="http://schemas.microsoft.com/office/drawing/2014/main" val="461103473"/>
                  </a:ext>
                </a:extLst>
              </a:tr>
              <a:tr h="370840">
                <a:tc>
                  <a:txBody>
                    <a:bodyPr/>
                    <a:lstStyle/>
                    <a:p>
                      <a:pPr marL="0" indent="0" algn="l">
                        <a:buFont typeface="Arial" panose="020B0604020202020204" pitchFamily="34" charset="0"/>
                        <a:buNone/>
                      </a:pPr>
                      <a:r>
                        <a:rPr lang="en-US" sz="1200" dirty="0"/>
                        <a:t>Bronze, </a:t>
                      </a:r>
                      <a:r>
                        <a:rPr lang="en-US" sz="1200" baseline="0" dirty="0"/>
                        <a:t>plus:</a:t>
                      </a:r>
                    </a:p>
                    <a:p>
                      <a:pPr marL="171450" indent="-171450" algn="l">
                        <a:buFont typeface="Arial" panose="020B0604020202020204" pitchFamily="34" charset="0"/>
                        <a:buChar char="•"/>
                      </a:pPr>
                      <a:r>
                        <a:rPr lang="en-US" sz="1200" baseline="0" dirty="0"/>
                        <a:t>Express integration support</a:t>
                      </a:r>
                    </a:p>
                    <a:p>
                      <a:pPr marL="171450" indent="-171450" algn="l">
                        <a:buFont typeface="Arial" panose="020B0604020202020204" pitchFamily="34" charset="0"/>
                        <a:buChar char="•"/>
                      </a:pPr>
                      <a:r>
                        <a:rPr lang="en-US" sz="1200" baseline="0" dirty="0"/>
                        <a:t>cXML and EDI Integration</a:t>
                      </a:r>
                    </a:p>
                    <a:p>
                      <a:pPr marL="171450" indent="-171450" algn="l">
                        <a:buFont typeface="Arial" panose="020B0604020202020204" pitchFamily="34" charset="0"/>
                        <a:buChar char="•"/>
                      </a:pPr>
                      <a:r>
                        <a:rPr lang="en-US" sz="1200" baseline="0" dirty="0"/>
                        <a:t>Supplier technical support</a:t>
                      </a:r>
                    </a:p>
                    <a:p>
                      <a:pPr marL="171450" indent="-171450" algn="l">
                        <a:buFont typeface="Arial" panose="020B0604020202020204" pitchFamily="34" charset="0"/>
                        <a:buChar char="•"/>
                      </a:pPr>
                      <a:r>
                        <a:rPr lang="en-US" sz="1200" baseline="0" dirty="0">
                          <a:latin typeface="Arial" panose="020B0604020202020204" pitchFamily="34" charset="0"/>
                          <a:cs typeface="Arial" panose="020B0604020202020204" pitchFamily="34" charset="0"/>
                        </a:rPr>
                        <a:t>Two free Discovery responses</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23131384"/>
                  </a:ext>
                </a:extLst>
              </a:tr>
            </a:tbl>
          </a:graphicData>
        </a:graphic>
      </p:graphicFrame>
      <p:graphicFrame>
        <p:nvGraphicFramePr>
          <p:cNvPr id="8" name="Table 7">
            <a:extLst>
              <a:ext uri="{FF2B5EF4-FFF2-40B4-BE49-F238E27FC236}">
                <a16:creationId xmlns:a16="http://schemas.microsoft.com/office/drawing/2014/main" id="{6E316A0F-97DD-4DEC-AD3D-6307B786A9DA}"/>
              </a:ext>
            </a:extLst>
          </p:cNvPr>
          <p:cNvGraphicFramePr>
            <a:graphicFrameLocks noGrp="1"/>
          </p:cNvGraphicFramePr>
          <p:nvPr/>
        </p:nvGraphicFramePr>
        <p:xfrm>
          <a:off x="6215241" y="1770228"/>
          <a:ext cx="2973811" cy="1376680"/>
        </p:xfrm>
        <a:graphic>
          <a:graphicData uri="http://schemas.openxmlformats.org/drawingml/2006/table">
            <a:tbl>
              <a:tblPr firstRow="1" bandRow="1">
                <a:tableStyleId>{35758FB7-9AC5-4552-8A53-C91805E547FA}</a:tableStyleId>
              </a:tblPr>
              <a:tblGrid>
                <a:gridCol w="2973811">
                  <a:extLst>
                    <a:ext uri="{9D8B030D-6E8A-4147-A177-3AD203B41FA5}">
                      <a16:colId xmlns:a16="http://schemas.microsoft.com/office/drawing/2014/main" val="634894533"/>
                    </a:ext>
                  </a:extLst>
                </a:gridCol>
              </a:tblGrid>
              <a:tr h="370840">
                <a:tc>
                  <a:txBody>
                    <a:bodyPr/>
                    <a:lstStyle/>
                    <a:p>
                      <a:pPr algn="l"/>
                      <a:r>
                        <a:rPr lang="en-US" sz="1600" dirty="0"/>
                        <a:t>Gold</a:t>
                      </a:r>
                    </a:p>
                  </a:txBody>
                  <a:tcPr/>
                </a:tc>
                <a:extLst>
                  <a:ext uri="{0D108BD9-81ED-4DB2-BD59-A6C34878D82A}">
                    <a16:rowId xmlns:a16="http://schemas.microsoft.com/office/drawing/2014/main" val="461103473"/>
                  </a:ext>
                </a:extLst>
              </a:tr>
              <a:tr h="370840">
                <a:tc>
                  <a:txBody>
                    <a:bodyPr/>
                    <a:lstStyle/>
                    <a:p>
                      <a:pPr algn="l"/>
                      <a:r>
                        <a:rPr lang="en-US" sz="1200" dirty="0"/>
                        <a:t>Silver, plus:</a:t>
                      </a:r>
                    </a:p>
                    <a:p>
                      <a:pPr marL="171450" indent="-171450" algn="l">
                        <a:buFont typeface="Arial" panose="020B0604020202020204" pitchFamily="34" charset="0"/>
                        <a:buChar char="•"/>
                      </a:pPr>
                      <a:r>
                        <a:rPr lang="en-US" sz="1200" dirty="0"/>
                        <a:t>Unlimited</a:t>
                      </a:r>
                      <a:r>
                        <a:rPr lang="en-US" sz="1200" baseline="0" dirty="0"/>
                        <a:t> responses to sales opportunities</a:t>
                      </a:r>
                    </a:p>
                    <a:p>
                      <a:pPr marL="171450" indent="-171450" algn="l">
                        <a:buFont typeface="Arial" panose="020B0604020202020204" pitchFamily="34" charset="0"/>
                        <a:buChar char="•"/>
                      </a:pPr>
                      <a:r>
                        <a:rPr lang="en-US" sz="1200" baseline="0" dirty="0"/>
                        <a:t>eCommerce consultation services</a:t>
                      </a:r>
                    </a:p>
                    <a:p>
                      <a:pPr marL="171450" indent="-171450" algn="l">
                        <a:buFont typeface="Arial" panose="020B0604020202020204" pitchFamily="34" charset="0"/>
                        <a:buChar char="•"/>
                      </a:pPr>
                      <a:r>
                        <a:rPr lang="en-US" sz="1200" baseline="0" dirty="0"/>
                        <a:t>Priority support access</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23131384"/>
                  </a:ext>
                </a:extLst>
              </a:tr>
            </a:tbl>
          </a:graphicData>
        </a:graphic>
      </p:graphicFrame>
      <p:graphicFrame>
        <p:nvGraphicFramePr>
          <p:cNvPr id="10" name="Table 9">
            <a:extLst>
              <a:ext uri="{FF2B5EF4-FFF2-40B4-BE49-F238E27FC236}">
                <a16:creationId xmlns:a16="http://schemas.microsoft.com/office/drawing/2014/main" id="{11069AD9-1BD6-4581-ACB2-51347F2B9C55}"/>
              </a:ext>
            </a:extLst>
          </p:cNvPr>
          <p:cNvGraphicFramePr>
            <a:graphicFrameLocks noGrp="1"/>
          </p:cNvGraphicFramePr>
          <p:nvPr/>
        </p:nvGraphicFramePr>
        <p:xfrm>
          <a:off x="8021860" y="1134957"/>
          <a:ext cx="2973811" cy="1010920"/>
        </p:xfrm>
        <a:graphic>
          <a:graphicData uri="http://schemas.openxmlformats.org/drawingml/2006/table">
            <a:tbl>
              <a:tblPr firstRow="1" bandRow="1">
                <a:tableStyleId>{08FB837D-C827-4EFA-A057-4D05807E0F7C}</a:tableStyleId>
              </a:tblPr>
              <a:tblGrid>
                <a:gridCol w="2973811">
                  <a:extLst>
                    <a:ext uri="{9D8B030D-6E8A-4147-A177-3AD203B41FA5}">
                      <a16:colId xmlns:a16="http://schemas.microsoft.com/office/drawing/2014/main" val="634894533"/>
                    </a:ext>
                  </a:extLst>
                </a:gridCol>
              </a:tblGrid>
              <a:tr h="370840">
                <a:tc>
                  <a:txBody>
                    <a:bodyPr/>
                    <a:lstStyle/>
                    <a:p>
                      <a:pPr algn="l"/>
                      <a:r>
                        <a:rPr lang="en-US" sz="1600" dirty="0"/>
                        <a:t>Platinum</a:t>
                      </a:r>
                    </a:p>
                  </a:txBody>
                  <a:tcPr/>
                </a:tc>
                <a:extLst>
                  <a:ext uri="{0D108BD9-81ED-4DB2-BD59-A6C34878D82A}">
                    <a16:rowId xmlns:a16="http://schemas.microsoft.com/office/drawing/2014/main" val="461103473"/>
                  </a:ext>
                </a:extLst>
              </a:tr>
              <a:tr h="370840">
                <a:tc>
                  <a:txBody>
                    <a:bodyPr/>
                    <a:lstStyle/>
                    <a:p>
                      <a:pPr algn="l"/>
                      <a:r>
                        <a:rPr lang="en-US" sz="1200" dirty="0"/>
                        <a:t>Gold, plus: </a:t>
                      </a:r>
                    </a:p>
                    <a:p>
                      <a:pPr marL="171450" indent="-171450" algn="l">
                        <a:buFont typeface="Arial" panose="020B0604020202020204" pitchFamily="34" charset="0"/>
                        <a:buChar char="•"/>
                      </a:pPr>
                      <a:r>
                        <a:rPr lang="en-US" sz="1200" dirty="0"/>
                        <a:t>Ariba LIVE pass</a:t>
                      </a:r>
                    </a:p>
                    <a:p>
                      <a:pPr marL="171450" indent="-171450" algn="l">
                        <a:buFont typeface="Arial" panose="020B0604020202020204" pitchFamily="34" charset="0"/>
                        <a:buChar char="•"/>
                      </a:pPr>
                      <a:r>
                        <a:rPr lang="en-US" sz="1200" dirty="0"/>
                        <a:t>Extended integration support</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23131384"/>
                  </a:ext>
                </a:extLst>
              </a:tr>
            </a:tbl>
          </a:graphicData>
        </a:graphic>
      </p:graphicFrame>
      <p:pic>
        <p:nvPicPr>
          <p:cNvPr id="12" name="Picture 11">
            <a:extLst>
              <a:ext uri="{FF2B5EF4-FFF2-40B4-BE49-F238E27FC236}">
                <a16:creationId xmlns:a16="http://schemas.microsoft.com/office/drawing/2014/main" id="{62700DAA-B0E5-4713-AD66-6AC61386DA14}"/>
              </a:ext>
            </a:extLst>
          </p:cNvPr>
          <p:cNvPicPr>
            <a:picLocks noChangeAspect="1"/>
          </p:cNvPicPr>
          <p:nvPr/>
        </p:nvPicPr>
        <p:blipFill>
          <a:blip r:embed="rId3"/>
          <a:stretch>
            <a:fillRect/>
          </a:stretch>
        </p:blipFill>
        <p:spPr>
          <a:xfrm>
            <a:off x="400871" y="844707"/>
            <a:ext cx="2495593" cy="2495593"/>
          </a:xfrm>
          <a:prstGeom prst="rect">
            <a:avLst/>
          </a:prstGeom>
        </p:spPr>
      </p:pic>
      <p:sp>
        <p:nvSpPr>
          <p:cNvPr id="9" name="TextBox 8">
            <a:extLst>
              <a:ext uri="{FF2B5EF4-FFF2-40B4-BE49-F238E27FC236}">
                <a16:creationId xmlns:a16="http://schemas.microsoft.com/office/drawing/2014/main" id="{1D686E6C-FA43-40C7-893E-9F17AFCAABF4}"/>
              </a:ext>
            </a:extLst>
          </p:cNvPr>
          <p:cNvSpPr txBox="1"/>
          <p:nvPr/>
        </p:nvSpPr>
        <p:spPr>
          <a:xfrm>
            <a:off x="5015884" y="6015446"/>
            <a:ext cx="6595690" cy="338554"/>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1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Read more about subscription levels, calculate your fees &amp; check out other currencies on our website </a:t>
            </a:r>
            <a:r>
              <a:rPr kumimoji="0" lang="en-US" sz="11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hlinkClick r:id="rId4"/>
              </a:rPr>
              <a:t>https://www.sap.com/products/business-network/suppliers/enterprise-account.html</a:t>
            </a:r>
            <a:r>
              <a:rPr kumimoji="0" lang="en-US" sz="1100" b="0" i="0" u="sng"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 </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A45D6683-A728-432C-BE39-F45F766506E3}"/>
              </a:ext>
            </a:extLst>
          </p:cNvPr>
          <p:cNvPicPr>
            <a:picLocks noChangeAspect="1"/>
          </p:cNvPicPr>
          <p:nvPr/>
        </p:nvPicPr>
        <p:blipFill>
          <a:blip r:embed="rId5"/>
          <a:stretch>
            <a:fillRect/>
          </a:stretch>
        </p:blipFill>
        <p:spPr>
          <a:xfrm>
            <a:off x="7172369" y="1996983"/>
            <a:ext cx="4167358" cy="4167358"/>
          </a:xfrm>
          <a:prstGeom prst="rect">
            <a:avLst/>
          </a:prstGeom>
        </p:spPr>
      </p:pic>
      <p:sp>
        <p:nvSpPr>
          <p:cNvPr id="22" name="object 31">
            <a:hlinkClick r:id="rId6" action="ppaction://hlinksldjump"/>
            <a:extLst>
              <a:ext uri="{FF2B5EF4-FFF2-40B4-BE49-F238E27FC236}">
                <a16:creationId xmlns:a16="http://schemas.microsoft.com/office/drawing/2014/main" id="{08F6C0A0-1B18-42EF-835B-F71A21F677A5}"/>
              </a:ext>
            </a:extLst>
          </p:cNvPr>
          <p:cNvSpPr txBox="1"/>
          <p:nvPr/>
        </p:nvSpPr>
        <p:spPr>
          <a:xfrm>
            <a:off x="11785579" y="4050478"/>
            <a:ext cx="409595" cy="94914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sz="1000" dirty="0">
              <a:solidFill>
                <a:prstClr val="black"/>
              </a:solidFill>
              <a:cs typeface="Arial"/>
            </a:endParaRPr>
          </a:p>
        </p:txBody>
      </p:sp>
      <p:sp>
        <p:nvSpPr>
          <p:cNvPr id="23" name="object 29">
            <a:hlinkClick r:id="rId7" action="ppaction://hlinksldjump"/>
            <a:extLst>
              <a:ext uri="{FF2B5EF4-FFF2-40B4-BE49-F238E27FC236}">
                <a16:creationId xmlns:a16="http://schemas.microsoft.com/office/drawing/2014/main" id="{BC29C720-0BB0-4615-BDDD-CE45FF8AC080}"/>
              </a:ext>
            </a:extLst>
          </p:cNvPr>
          <p:cNvSpPr txBox="1"/>
          <p:nvPr/>
        </p:nvSpPr>
        <p:spPr>
          <a:xfrm>
            <a:off x="11785579" y="243401"/>
            <a:ext cx="409597" cy="997336"/>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sz="1000" dirty="0">
              <a:solidFill>
                <a:prstClr val="black"/>
              </a:solidFill>
              <a:cs typeface="Arial"/>
            </a:endParaRPr>
          </a:p>
        </p:txBody>
      </p:sp>
      <p:sp>
        <p:nvSpPr>
          <p:cNvPr id="24" name="object 31">
            <a:hlinkClick r:id="rId8" action="ppaction://hlinksldjump"/>
            <a:extLst>
              <a:ext uri="{FF2B5EF4-FFF2-40B4-BE49-F238E27FC236}">
                <a16:creationId xmlns:a16="http://schemas.microsoft.com/office/drawing/2014/main" id="{D222E714-AAC9-41BA-8729-738D1F1518D4}"/>
              </a:ext>
            </a:extLst>
          </p:cNvPr>
          <p:cNvSpPr txBox="1"/>
          <p:nvPr/>
        </p:nvSpPr>
        <p:spPr>
          <a:xfrm>
            <a:off x="11787364" y="1229858"/>
            <a:ext cx="407810" cy="949765"/>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sz="1000" dirty="0">
              <a:solidFill>
                <a:prstClr val="black"/>
              </a:solidFill>
              <a:cs typeface="Arial"/>
            </a:endParaRPr>
          </a:p>
        </p:txBody>
      </p:sp>
      <p:sp>
        <p:nvSpPr>
          <p:cNvPr id="25" name="object 48">
            <a:extLst>
              <a:ext uri="{FF2B5EF4-FFF2-40B4-BE49-F238E27FC236}">
                <a16:creationId xmlns:a16="http://schemas.microsoft.com/office/drawing/2014/main" id="{78690C3E-AE79-4709-8A70-3266DFF8C844}"/>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sz="1799" kern="0" dirty="0">
              <a:solidFill>
                <a:prstClr val="black"/>
              </a:solidFill>
            </a:endParaRPr>
          </a:p>
        </p:txBody>
      </p:sp>
      <p:sp>
        <p:nvSpPr>
          <p:cNvPr id="26" name="object 31">
            <a:hlinkClick r:id="rId9" action="ppaction://hlinksldjump"/>
            <a:extLst>
              <a:ext uri="{FF2B5EF4-FFF2-40B4-BE49-F238E27FC236}">
                <a16:creationId xmlns:a16="http://schemas.microsoft.com/office/drawing/2014/main" id="{FB5DC259-EDA0-4141-8794-D61B895187FF}"/>
              </a:ext>
            </a:extLst>
          </p:cNvPr>
          <p:cNvSpPr txBox="1"/>
          <p:nvPr/>
        </p:nvSpPr>
        <p:spPr>
          <a:xfrm>
            <a:off x="11785579" y="2175290"/>
            <a:ext cx="409595" cy="980601"/>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sz="1000" dirty="0">
              <a:solidFill>
                <a:prstClr val="black"/>
              </a:solidFill>
              <a:cs typeface="Arial"/>
            </a:endParaRPr>
          </a:p>
        </p:txBody>
      </p:sp>
      <p:sp>
        <p:nvSpPr>
          <p:cNvPr id="27" name="object 31">
            <a:hlinkClick r:id="rId6" action="ppaction://hlinksldjump"/>
            <a:extLst>
              <a:ext uri="{FF2B5EF4-FFF2-40B4-BE49-F238E27FC236}">
                <a16:creationId xmlns:a16="http://schemas.microsoft.com/office/drawing/2014/main" id="{D39E8A4A-E22F-4A76-8F9E-C7B85BBF7C31}"/>
              </a:ext>
            </a:extLst>
          </p:cNvPr>
          <p:cNvSpPr txBox="1"/>
          <p:nvPr/>
        </p:nvSpPr>
        <p:spPr>
          <a:xfrm>
            <a:off x="11778214" y="3117139"/>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sz="1000" dirty="0">
              <a:solidFill>
                <a:prstClr val="black"/>
              </a:solidFill>
              <a:cs typeface="Arial"/>
            </a:endParaRPr>
          </a:p>
        </p:txBody>
      </p:sp>
      <p:sp>
        <p:nvSpPr>
          <p:cNvPr id="28" name="object 31">
            <a:hlinkClick r:id="rId10" action="ppaction://hlinksldjump"/>
            <a:extLst>
              <a:ext uri="{FF2B5EF4-FFF2-40B4-BE49-F238E27FC236}">
                <a16:creationId xmlns:a16="http://schemas.microsoft.com/office/drawing/2014/main" id="{4771AB6B-6F4F-4433-AFD0-B6FE9BCD7E21}"/>
              </a:ext>
            </a:extLst>
          </p:cNvPr>
          <p:cNvSpPr txBox="1"/>
          <p:nvPr/>
        </p:nvSpPr>
        <p:spPr>
          <a:xfrm>
            <a:off x="11778214" y="4991828"/>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sz="1000" dirty="0">
              <a:solidFill>
                <a:prstClr val="black"/>
              </a:solidFill>
              <a:cs typeface="Arial"/>
            </a:endParaRPr>
          </a:p>
        </p:txBody>
      </p:sp>
      <p:sp>
        <p:nvSpPr>
          <p:cNvPr id="29" name="object 31">
            <a:hlinkClick r:id="rId11" action="ppaction://hlinksldjump"/>
            <a:extLst>
              <a:ext uri="{FF2B5EF4-FFF2-40B4-BE49-F238E27FC236}">
                <a16:creationId xmlns:a16="http://schemas.microsoft.com/office/drawing/2014/main" id="{BBF9ED9D-CC62-484A-8CC1-A6796AAC264F}"/>
              </a:ext>
            </a:extLst>
          </p:cNvPr>
          <p:cNvSpPr txBox="1"/>
          <p:nvPr/>
        </p:nvSpPr>
        <p:spPr>
          <a:xfrm>
            <a:off x="11785579" y="591736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sz="1000" dirty="0">
              <a:solidFill>
                <a:prstClr val="black"/>
              </a:solidFill>
              <a:cs typeface="Arial"/>
            </a:endParaRPr>
          </a:p>
        </p:txBody>
      </p:sp>
      <p:sp>
        <p:nvSpPr>
          <p:cNvPr id="2" name="TextBox 1">
            <a:extLst>
              <a:ext uri="{FF2B5EF4-FFF2-40B4-BE49-F238E27FC236}">
                <a16:creationId xmlns:a16="http://schemas.microsoft.com/office/drawing/2014/main" id="{D66D6C44-663A-47B1-59A7-1E5B94991626}"/>
              </a:ext>
            </a:extLst>
          </p:cNvPr>
          <p:cNvSpPr txBox="1"/>
          <p:nvPr/>
        </p:nvSpPr>
        <p:spPr>
          <a:xfrm>
            <a:off x="397983" y="6071228"/>
            <a:ext cx="4566956" cy="215444"/>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400" b="1" kern="0" dirty="0">
                <a:ea typeface="Arial Unicode MS" pitchFamily="34" charset="-128"/>
                <a:cs typeface="Arial Unicode MS" pitchFamily="34" charset="-128"/>
              </a:rPr>
              <a:t>Note</a:t>
            </a:r>
            <a:r>
              <a:rPr lang="en-US" sz="1400" kern="0" dirty="0">
                <a:ea typeface="Arial Unicode MS" pitchFamily="34" charset="-128"/>
                <a:cs typeface="Arial Unicode MS" pitchFamily="34" charset="-128"/>
              </a:rPr>
              <a:t>: Standard account does not have subscription levels</a:t>
            </a:r>
          </a:p>
        </p:txBody>
      </p:sp>
      <p:pic>
        <p:nvPicPr>
          <p:cNvPr id="6" name="Picture 5">
            <a:extLst>
              <a:ext uri="{FF2B5EF4-FFF2-40B4-BE49-F238E27FC236}">
                <a16:creationId xmlns:a16="http://schemas.microsoft.com/office/drawing/2014/main" id="{2EB3309C-C3A4-8B9C-4ABD-558FB4F6DD00}"/>
              </a:ext>
            </a:extLst>
          </p:cNvPr>
          <p:cNvPicPr>
            <a:picLocks noChangeAspect="1"/>
          </p:cNvPicPr>
          <p:nvPr/>
        </p:nvPicPr>
        <p:blipFill>
          <a:blip r:embed="rId12"/>
          <a:stretch>
            <a:fillRect/>
          </a:stretch>
        </p:blipFill>
        <p:spPr>
          <a:xfrm>
            <a:off x="379087" y="6481513"/>
            <a:ext cx="3974937" cy="274344"/>
          </a:xfrm>
          <a:prstGeom prst="rect">
            <a:avLst/>
          </a:prstGeom>
        </p:spPr>
      </p:pic>
    </p:spTree>
    <p:extLst>
      <p:ext uri="{BB962C8B-B14F-4D97-AF65-F5344CB8AC3E}">
        <p14:creationId xmlns:p14="http://schemas.microsoft.com/office/powerpoint/2010/main" val="113981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 presetClass="entr" presetSubtype="4" fill="hold" nodeType="withEffect">
                                  <p:stCondLst>
                                    <p:cond delay="25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lkJI1OGgU6KQcKd5lrCxg"/>
</p:tagLst>
</file>

<file path=ppt/theme/theme1.xml><?xml version="1.0" encoding="utf-8"?>
<a:theme xmlns:a="http://schemas.openxmlformats.org/drawingml/2006/main" name="SAP Ariba 2019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 id="{CF55A97A-EA5B-4BEB-AF64-CBD1ED37F407}" vid="{18FBC2EE-F2FB-4C48-B55B-09DD05B5F295}"/>
    </a:ext>
  </a:extLst>
</a:theme>
</file>

<file path=ppt/theme/theme2.xml><?xml version="1.0" encoding="utf-8"?>
<a:theme xmlns:a="http://schemas.openxmlformats.org/drawingml/2006/main" name="SAP Ariba 2019 16x9 blue">
  <a:themeElements>
    <a:clrScheme name="SAP_Colors2018 - blue">
      <a:dk1>
        <a:srgbClr val="00195A"/>
      </a:dk1>
      <a:lt1>
        <a:srgbClr val="FFFFFF"/>
      </a:lt1>
      <a:dk2>
        <a:srgbClr val="CCCCCC"/>
      </a:dk2>
      <a:lt2>
        <a:srgbClr val="999999"/>
      </a:lt2>
      <a:accent1>
        <a:srgbClr val="F0AB00"/>
      </a:accent1>
      <a:accent2>
        <a:srgbClr val="666666"/>
      </a:accent2>
      <a:accent3>
        <a:srgbClr val="0076CB"/>
      </a:accent3>
      <a:accent4>
        <a:srgbClr val="4FB81C"/>
      </a:accent4>
      <a:accent5>
        <a:srgbClr val="E35500"/>
      </a:accent5>
      <a:accent6>
        <a:srgbClr val="760A85"/>
      </a:accent6>
      <a:hlink>
        <a:srgbClr val="0076CB"/>
      </a:hlink>
      <a:folHlink>
        <a:srgbClr val="0076CB"/>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 id="{CF55A97A-EA5B-4BEB-AF64-CBD1ED37F407}" vid="{07046BEF-B344-415F-9D18-9BBF119066B7}"/>
    </a:ext>
  </a:extLst>
</a:theme>
</file>

<file path=ppt/theme/theme3.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BA58000A2CBC4D94575F4E98B2EFFF" ma:contentTypeVersion="4" ma:contentTypeDescription="Create a new document." ma:contentTypeScope="" ma:versionID="721ab1ea88f9d4135400ff9ffe2b7093">
  <xsd:schema xmlns:xsd="http://www.w3.org/2001/XMLSchema" xmlns:xs="http://www.w3.org/2001/XMLSchema" xmlns:p="http://schemas.microsoft.com/office/2006/metadata/properties" xmlns:ns2="1b5f4e6e-a543-46a5-961d-3db2e38a7cd4" targetNamespace="http://schemas.microsoft.com/office/2006/metadata/properties" ma:root="true" ma:fieldsID="3c34a7994d3f0ce24ca7e8795f8430d4" ns2:_="">
    <xsd:import namespace="1b5f4e6e-a543-46a5-961d-3db2e38a7c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5f4e6e-a543-46a5-961d-3db2e38a7c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8ED800-1855-4740-8646-2FE237549F6B}">
  <ds:schemaRefs>
    <ds:schemaRef ds:uri="http://purl.org/dc/terms/"/>
    <ds:schemaRef ds:uri="http://www.w3.org/XML/1998/namespace"/>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1b5f4e6e-a543-46a5-961d-3db2e38a7cd4"/>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5D8D6EB-1EAA-40BA-8B91-E07CFCA653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5f4e6e-a543-46a5-961d-3db2e38a7c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D63E7F-EF77-4444-8651-2AEE93D5DF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SAP_Ariba_2019_16x9_White</Template>
  <TotalTime>19494</TotalTime>
  <Words>8728</Words>
  <Application>Microsoft Office PowerPoint</Application>
  <PresentationFormat>Custom</PresentationFormat>
  <Paragraphs>1602</Paragraphs>
  <Slides>83</Slides>
  <Notes>3</Notes>
  <HiddenSlides>1</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83</vt:i4>
      </vt:variant>
    </vt:vector>
  </HeadingPairs>
  <TitlesOfParts>
    <vt:vector size="97" baseType="lpstr">
      <vt:lpstr>ＭＳ Ｐゴシック</vt:lpstr>
      <vt:lpstr>Arial</vt:lpstr>
      <vt:lpstr>Arial Black</vt:lpstr>
      <vt:lpstr>Arial Unicode MS</vt:lpstr>
      <vt:lpstr>BentonSans</vt:lpstr>
      <vt:lpstr>BentonSans Medium</vt:lpstr>
      <vt:lpstr>Calibri</vt:lpstr>
      <vt:lpstr>Courier New</vt:lpstr>
      <vt:lpstr>Symbol</vt:lpstr>
      <vt:lpstr>Times New Roman</vt:lpstr>
      <vt:lpstr>wingdings</vt:lpstr>
      <vt:lpstr>wingdings</vt:lpstr>
      <vt:lpstr>SAP Ariba 2019 16x9 white</vt:lpstr>
      <vt:lpstr>SAP Ariba 2019 16x9 blue</vt:lpstr>
      <vt:lpstr>T-Mobile  Supplier Guide </vt:lpstr>
      <vt:lpstr>HOME- Table of Contents</vt:lpstr>
      <vt:lpstr>Section 1: SAP Business Network Overview</vt:lpstr>
      <vt:lpstr>What is SAP Business Network?</vt:lpstr>
      <vt:lpstr>T-Mobile Message</vt:lpstr>
      <vt:lpstr>Review T-Mobile  Specifications Supported Documents</vt:lpstr>
      <vt:lpstr>Review T-Mobile  Specifications NOT Supported Documents</vt:lpstr>
      <vt:lpstr>SAP Business Network Helps You… </vt:lpstr>
      <vt:lpstr>Subscription Levels </vt:lpstr>
      <vt:lpstr>Supplier Fee Schedule</vt:lpstr>
      <vt:lpstr>PowerPoint Presentation</vt:lpstr>
      <vt:lpstr>Section 2: Set Up Your Account</vt:lpstr>
      <vt:lpstr>T-Mobile  Specific Account Configuration</vt:lpstr>
      <vt:lpstr>Accept Your Invitation</vt:lpstr>
      <vt:lpstr>Select One… </vt:lpstr>
      <vt:lpstr>Register as a New User</vt:lpstr>
      <vt:lpstr>Accept Relationship as an Existing User</vt:lpstr>
      <vt:lpstr>PowerPoint Presentation</vt:lpstr>
      <vt:lpstr>Complete Your Profile</vt:lpstr>
      <vt:lpstr>Configure Your Email Notifications</vt:lpstr>
      <vt:lpstr>Configure Your Enablement Tasks</vt:lpstr>
      <vt:lpstr>Select Electronic Order Routing Method </vt:lpstr>
      <vt:lpstr>Route Your Purchase Orders Method Details</vt:lpstr>
      <vt:lpstr>Select Electronic Order Routing Method Notifications</vt:lpstr>
      <vt:lpstr>Select Electronic Invoice Routing Method Methods and Tax Details</vt:lpstr>
      <vt:lpstr>Configure Your Remittance Information</vt:lpstr>
      <vt:lpstr>Review Your Relationships Current and Potential</vt:lpstr>
      <vt:lpstr>Set Up User Accounts Roles and Permission Details</vt:lpstr>
      <vt:lpstr>Set Up User Accounts Create Roles and Users (Administrator Only)</vt:lpstr>
      <vt:lpstr>Set Up User Accounts Modifying User Accounts (Administrator Only)</vt:lpstr>
      <vt:lpstr>Enhanced User Account Functionality</vt:lpstr>
      <vt:lpstr>Set Up a Test Account</vt:lpstr>
      <vt:lpstr>Section 3: Purchase Order Management</vt:lpstr>
      <vt:lpstr>Manage POs View Purchase Orders</vt:lpstr>
      <vt:lpstr>Manage POs - Workbench View Purchase Orders using the New Workbench</vt:lpstr>
      <vt:lpstr>Manage POs Purchase Order Detail</vt:lpstr>
      <vt:lpstr>Manage POs Create PDF of PO</vt:lpstr>
      <vt:lpstr>Section 4: Other Documents</vt:lpstr>
      <vt:lpstr>Create Ship Notice</vt:lpstr>
      <vt:lpstr>Create Ship Notice Delivery Terms and Transportation Details</vt:lpstr>
      <vt:lpstr>Create Ship Notice Details</vt:lpstr>
      <vt:lpstr>Submit Ship Notice</vt:lpstr>
      <vt:lpstr>Display Service PO</vt:lpstr>
      <vt:lpstr>Display Service Sheet</vt:lpstr>
      <vt:lpstr>Check Service Sheet Status</vt:lpstr>
      <vt:lpstr>Section 5: Invoice Methods</vt:lpstr>
      <vt:lpstr>T-Mobile  Invoice Requirements</vt:lpstr>
      <vt:lpstr>T-Mobile Invoice Restrictions</vt:lpstr>
      <vt:lpstr>Review T-Mobile  Invoice Rules</vt:lpstr>
      <vt:lpstr>Invoice via PO Flip</vt:lpstr>
      <vt:lpstr>Invoice via PO Flip Header </vt:lpstr>
      <vt:lpstr>Invoice via PO Flip Line Items</vt:lpstr>
      <vt:lpstr>Invoice via PO Flip Additional Tax Options &amp; Line Item Shipping</vt:lpstr>
      <vt:lpstr>Invoice via PO Flip Detail Line Items</vt:lpstr>
      <vt:lpstr>Invoice via PO Flip Line Item Comments </vt:lpstr>
      <vt:lpstr>Invoice via PO Flip Review, Save, or Submit to Customer</vt:lpstr>
      <vt:lpstr>Invoice Without a Purchase Order Non-PO Invoice</vt:lpstr>
      <vt:lpstr>Invoice Without a Purchase Order Non-PO Invoice</vt:lpstr>
      <vt:lpstr>Invoice from a Service Sheet Locate Approved Service Sheet</vt:lpstr>
      <vt:lpstr>Invoice from a Service Sheet Invoice via Service Sheet #</vt:lpstr>
      <vt:lpstr>Invoice from a Service Sheet Invoice Header Information</vt:lpstr>
      <vt:lpstr>Invoice from a Service Sheet Header Level Detail</vt:lpstr>
      <vt:lpstr>Invoice from a Service Sheet Line Item Details</vt:lpstr>
      <vt:lpstr>Create a Credit Memo from a Service Invoice Line-Item Credit Memo</vt:lpstr>
      <vt:lpstr>Create a Credit Memo Line Level Detail</vt:lpstr>
      <vt:lpstr>Credit Invoice without a PO Non-PO Credit Invoice</vt:lpstr>
      <vt:lpstr>Credit Invoice without a PO Non-PO Credit Invoice</vt:lpstr>
      <vt:lpstr>Copy an Existing Invoice</vt:lpstr>
      <vt:lpstr>Search for Invoice (Quick &amp; Refined)</vt:lpstr>
      <vt:lpstr>Check Invoice Status Routing Status To Your Customer</vt:lpstr>
      <vt:lpstr>Check Invoice Status Review Invoice Status With Your Customer</vt:lpstr>
      <vt:lpstr>Review Invoice History Check Status Comments</vt:lpstr>
      <vt:lpstr>Modify an Existing Invoice Edit, and Resubmit</vt:lpstr>
      <vt:lpstr>Download Invoice Reports Learn About Transacting </vt:lpstr>
      <vt:lpstr>Invoice Reports</vt:lpstr>
      <vt:lpstr>Invoice Archival</vt:lpstr>
      <vt:lpstr>Section 6: SAP Business Network Help Resources</vt:lpstr>
      <vt:lpstr>Customer Support</vt:lpstr>
      <vt:lpstr>Training &amp; Resources T-Mobile  Supplier Information Portal</vt:lpstr>
      <vt:lpstr>Useful Links and Webinars Available</vt:lpstr>
      <vt:lpstr>Thank you.</vt:lpstr>
      <vt:lpstr>Appendix</vt:lpstr>
      <vt:lpstr>PowerPoint Presentation</vt:lpstr>
    </vt:vector>
  </TitlesOfParts>
  <Company>SAP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and Here and Here</dc:title>
  <dc:creator>SAP SE</dc:creator>
  <cp:keywords>2019/16:9/white</cp:keywords>
  <cp:lastModifiedBy>Martinez, Nathaniel</cp:lastModifiedBy>
  <cp:revision>174</cp:revision>
  <dcterms:created xsi:type="dcterms:W3CDTF">2019-04-09T14:10:35Z</dcterms:created>
  <dcterms:modified xsi:type="dcterms:W3CDTF">2025-05-13T18:24:11Z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0x01010021BA58000A2CBC4D94575F4E98B2EFFF</vt:lpwstr>
  </property>
  <property fmtid="{D5CDD505-2E9C-101B-9397-08002B2CF9AE}" pid="4" name="MSIP_Label_7af72c41-31f4-4d40-a6d0-808117dc4d77_Enabled">
    <vt:lpwstr>true</vt:lpwstr>
  </property>
  <property fmtid="{D5CDD505-2E9C-101B-9397-08002B2CF9AE}" pid="5" name="MSIP_Label_7af72c41-31f4-4d40-a6d0-808117dc4d77_SetDate">
    <vt:lpwstr>2022-04-21T19:22:27Z</vt:lpwstr>
  </property>
  <property fmtid="{D5CDD505-2E9C-101B-9397-08002B2CF9AE}" pid="6" name="MSIP_Label_7af72c41-31f4-4d40-a6d0-808117dc4d77_Method">
    <vt:lpwstr>Standard</vt:lpwstr>
  </property>
  <property fmtid="{D5CDD505-2E9C-101B-9397-08002B2CF9AE}" pid="7" name="MSIP_Label_7af72c41-31f4-4d40-a6d0-808117dc4d77_Name">
    <vt:lpwstr>TMO - Internal</vt:lpwstr>
  </property>
  <property fmtid="{D5CDD505-2E9C-101B-9397-08002B2CF9AE}" pid="8" name="MSIP_Label_7af72c41-31f4-4d40-a6d0-808117dc4d77_SiteId">
    <vt:lpwstr>be0f980b-dd99-4b19-bd7b-bc71a09b026c</vt:lpwstr>
  </property>
  <property fmtid="{D5CDD505-2E9C-101B-9397-08002B2CF9AE}" pid="9" name="MSIP_Label_7af72c41-31f4-4d40-a6d0-808117dc4d77_ActionId">
    <vt:lpwstr>75f31998-d73f-4bc6-946a-dba030c4a096</vt:lpwstr>
  </property>
  <property fmtid="{D5CDD505-2E9C-101B-9397-08002B2CF9AE}" pid="10" name="MSIP_Label_7af72c41-31f4-4d40-a6d0-808117dc4d77_ContentBits">
    <vt:lpwstr>2</vt:lpwstr>
  </property>
</Properties>
</file>