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3"/>
  </p:sldMasterIdLst>
  <p:notesMasterIdLst>
    <p:notesMasterId r:id="rId6"/>
  </p:notesMasterIdLst>
  <p:handoutMasterIdLst>
    <p:handoutMasterId r:id="rId7"/>
  </p:handoutMasterIdLst>
  <p:sldIdLst>
    <p:sldId id="256" r:id="rId4"/>
    <p:sldId id="263" r:id="rId5"/>
  </p:sldIdLst>
  <p:sldSz cx="12195175" cy="6858000"/>
  <p:notesSz cx="6858000" cy="91440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1" userDrawn="1">
          <p15:clr>
            <a:srgbClr val="A4A3A4"/>
          </p15:clr>
        </p15:guide>
        <p15:guide id="2" orient="horz" pos="1022" userDrawn="1">
          <p15:clr>
            <a:srgbClr val="A4A3A4"/>
          </p15:clr>
        </p15:guide>
        <p15:guide id="3" orient="horz" pos="4004" userDrawn="1">
          <p15:clr>
            <a:srgbClr val="A4A3A4"/>
          </p15:clr>
        </p15:guide>
        <p15:guide id="4" pos="303" userDrawn="1">
          <p15:clr>
            <a:srgbClr val="A4A3A4"/>
          </p15:clr>
        </p15:guide>
        <p15:guide id="5" pos="7356" userDrawn="1">
          <p15:clr>
            <a:srgbClr val="A4A3A4"/>
          </p15:clr>
        </p15:guide>
        <p15:guide id="7" orient="horz" pos="30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tillo, Bridget" initials="CB" lastIdx="2" clrIdx="0">
    <p:extLst>
      <p:ext uri="{19B8F6BF-5375-455C-9EA6-DF929625EA0E}">
        <p15:presenceInfo xmlns:p15="http://schemas.microsoft.com/office/powerpoint/2012/main" xmlns="" userId="S-1-5-21-74642-3284969411-2123768488-3284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CE59"/>
    <a:srgbClr val="0F46A7"/>
    <a:srgbClr val="970A82"/>
    <a:srgbClr val="FF3399"/>
    <a:srgbClr val="FF0000"/>
    <a:srgbClr val="FFFFFF"/>
    <a:srgbClr val="FEE3A1"/>
    <a:srgbClr val="FFF1D0"/>
    <a:srgbClr val="FFF8E7"/>
    <a:srgbClr val="0032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9" autoAdjust="0"/>
    <p:restoredTop sz="82864" autoAdjust="0"/>
  </p:normalViewPr>
  <p:slideViewPr>
    <p:cSldViewPr snapToGrid="0" showGuides="1">
      <p:cViewPr varScale="1">
        <p:scale>
          <a:sx n="51" d="100"/>
          <a:sy n="51" d="100"/>
        </p:scale>
        <p:origin x="-114" y="-738"/>
      </p:cViewPr>
      <p:guideLst>
        <p:guide orient="horz" pos="1022"/>
        <p:guide orient="horz" pos="4004"/>
        <p:guide orient="horz" pos="300"/>
        <p:guide pos="3841"/>
        <p:guide pos="303"/>
        <p:guide pos="7356"/>
      </p:guideLst>
    </p:cSldViewPr>
  </p:slideViewPr>
  <p:outlineViewPr>
    <p:cViewPr>
      <p:scale>
        <a:sx n="33" d="100"/>
        <a:sy n="33" d="100"/>
      </p:scale>
      <p:origin x="0" y="-639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showGuides="1">
      <p:cViewPr varScale="1">
        <p:scale>
          <a:sx n="92" d="100"/>
          <a:sy n="92" d="100"/>
        </p:scale>
        <p:origin x="404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ja-JP"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47688" y="612775"/>
            <a:ext cx="5762625" cy="324167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9000" y="4120162"/>
            <a:ext cx="5760000" cy="456356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57512" y="8935722"/>
            <a:ext cx="942976" cy="205358"/>
          </a:xfrm>
          <a:prstGeom prst="rect">
            <a:avLst/>
          </a:prstGeom>
        </p:spPr>
        <p:txBody>
          <a:bodyPr vert="horz" lIns="91440" tIns="45720" rIns="91440" bIns="45720" rtlCol="0" anchor="b"/>
          <a:lstStyle>
            <a:lvl1pPr algn="ctr">
              <a:defRPr sz="800"/>
            </a:lvl1pPr>
          </a:lstStyle>
          <a:p>
            <a:fld id="{7D8C2C35-2B8A-446E-BEC0-FD36716C29AC}" type="slidenum">
              <a:rPr lang="de-DE" smtClean="0"/>
              <a:pPr/>
              <a:t>‹#›</a:t>
            </a:fld>
            <a:endParaRPr lang="ja-JP"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ja-JP" dirty="0"/>
          </a:p>
        </p:txBody>
      </p:sp>
    </p:spTree>
    <p:extLst>
      <p:ext uri="{BB962C8B-B14F-4D97-AF65-F5344CB8AC3E}">
        <p14:creationId xmlns:p14="http://schemas.microsoft.com/office/powerpoint/2010/main" val="3287115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88776"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a:t>
            </a:fld>
            <a:endParaRPr lang="ja-JP" dirty="0"/>
          </a:p>
        </p:txBody>
      </p:sp>
    </p:spTree>
    <p:extLst>
      <p:ext uri="{BB962C8B-B14F-4D97-AF65-F5344CB8AC3E}">
        <p14:creationId xmlns:p14="http://schemas.microsoft.com/office/powerpoint/2010/main" val="2702905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00" y="6217668"/>
            <a:ext cx="1578462" cy="3600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000" y="3646672"/>
            <a:ext cx="1108174" cy="216000"/>
          </a:xfrm>
          <a:prstGeom prst="rect">
            <a:avLst/>
          </a:prstGeom>
        </p:spPr>
      </p:pic>
      <p:sp>
        <p:nvSpPr>
          <p:cNvPr id="5" name="Cover Image Placeholder"/>
          <p:cNvSpPr>
            <a:spLocks noGrp="1"/>
          </p:cNvSpPr>
          <p:nvPr>
            <p:ph type="pic" sz="quarter" idx="12" hasCustomPrompt="1"/>
          </p:nvPr>
        </p:nvSpPr>
        <p:spPr>
          <a:xfrm>
            <a:off x="1" y="0"/>
            <a:ext cx="12195175" cy="3430006"/>
          </a:xfrm>
          <a:solidFill>
            <a:schemeClr val="tx2">
              <a:alpha val="70000"/>
            </a:schemeClr>
          </a:solidFill>
        </p:spPr>
        <p:txBody>
          <a:bodyPr tIns="504000"/>
          <a:lstStyle>
            <a:lvl1pPr algn="ctr">
              <a:defRPr sz="1600">
                <a:solidFill>
                  <a:schemeClr val="tx1"/>
                </a:solidFill>
              </a:defRPr>
            </a:lvl1pPr>
          </a:lstStyle>
          <a:p>
            <a:r>
              <a:rPr lang="en-US" dirty="0"/>
              <a:t>Click to insert title image</a:t>
            </a:r>
          </a:p>
        </p:txBody>
      </p:sp>
      <p:grpSp>
        <p:nvGrpSpPr>
          <p:cNvPr id="2" name="Group 1"/>
          <p:cNvGrpSpPr/>
          <p:nvPr userDrawn="1"/>
        </p:nvGrpSpPr>
        <p:grpSpPr>
          <a:xfrm>
            <a:off x="9171173" y="0"/>
            <a:ext cx="3024002" cy="3430006"/>
            <a:chOff x="9171173" y="0"/>
            <a:chExt cx="3024002" cy="3430006"/>
          </a:xfrm>
        </p:grpSpPr>
        <p:sp>
          <p:nvSpPr>
            <p:cNvPr id="17" name="Rectangle 16"/>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sp>
        <p:nvSpPr>
          <p:cNvPr id="13" name="Classification"/>
          <p:cNvSpPr txBox="1"/>
          <p:nvPr userDrawn="1"/>
        </p:nvSpPr>
        <p:spPr>
          <a:xfrm>
            <a:off x="288000" y="5769666"/>
            <a:ext cx="4204855" cy="138499"/>
          </a:xfrm>
          <a:prstGeom prst="rect">
            <a:avLst/>
          </a:prstGeom>
        </p:spPr>
        <p:txBody>
          <a:bodyPr vert="horz" wrap="square" lIns="0" tIns="0" rIns="0" bIns="0" rtlCol="0">
            <a:norm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ja-JP" sz="900" b="0" dirty="0">
                <a:latin typeface="MS PGothic"/>
                <a:cs typeface="MS PGothic"/>
              </a:rPr>
              <a:t>CONFIDENTIAL</a:t>
            </a:r>
          </a:p>
        </p:txBody>
      </p:sp>
      <p:sp>
        <p:nvSpPr>
          <p:cNvPr id="19" name="Speaker"/>
          <p:cNvSpPr>
            <a:spLocks noGrp="1"/>
          </p:cNvSpPr>
          <p:nvPr userDrawn="1">
            <p:ph type="subTitle" idx="1" hasCustomPrompt="1"/>
          </p:nvPr>
        </p:nvSpPr>
        <p:spPr bwMode="gray">
          <a:xfrm>
            <a:off x="288000" y="5130489"/>
            <a:ext cx="10900800" cy="430887"/>
          </a:xfrm>
        </p:spPr>
        <p:txBody>
          <a:bodyPr wrap="square" anchor="t" anchorCtr="0">
            <a:norm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 </a:t>
            </a:r>
            <a:br>
              <a:rPr lang="en-US" dirty="0"/>
            </a:br>
            <a:r>
              <a:rPr lang="en-US" dirty="0"/>
              <a:t>Month 00, 2018 </a:t>
            </a:r>
          </a:p>
        </p:txBody>
      </p:sp>
      <p:sp>
        <p:nvSpPr>
          <p:cNvPr id="20" name="Presentation Title"/>
          <p:cNvSpPr>
            <a:spLocks noGrp="1"/>
          </p:cNvSpPr>
          <p:nvPr userDrawn="1">
            <p:ph type="body" sz="quarter" idx="14" hasCustomPrompt="1"/>
          </p:nvPr>
        </p:nvSpPr>
        <p:spPr>
          <a:xfrm>
            <a:off x="288000" y="4024430"/>
            <a:ext cx="10899174" cy="997196"/>
          </a:xfrm>
        </p:spPr>
        <p:txBody>
          <a:bodyPr wrap="square">
            <a:normAutofit/>
          </a:bodyPr>
          <a:lstStyle>
            <a:lvl1pPr>
              <a:lnSpc>
                <a:spcPct val="90000"/>
              </a:lnSpc>
              <a:spcBef>
                <a:spcPts val="0"/>
              </a:spcBef>
              <a:defRPr sz="3600" b="1" baseline="0"/>
            </a:lvl1pPr>
          </a:lstStyle>
          <a:p>
            <a:pPr lvl="0"/>
            <a:r>
              <a:rPr lang="en-US" dirty="0"/>
              <a:t>Presentation Title </a:t>
            </a:r>
            <a:br>
              <a:rPr lang="en-US" dirty="0"/>
            </a:br>
            <a:r>
              <a:rPr lang="en-US" dirty="0"/>
              <a:t>Goes Here and Here.</a:t>
            </a:r>
          </a:p>
        </p:txBody>
      </p:sp>
    </p:spTree>
    <p:extLst>
      <p:ext uri="{BB962C8B-B14F-4D97-AF65-F5344CB8AC3E}">
        <p14:creationId xmlns:p14="http://schemas.microsoft.com/office/powerpoint/2010/main" val="2452717617"/>
      </p:ext>
    </p:extLst>
  </p:cSld>
  <p:clrMapOvr>
    <a:masterClrMapping/>
  </p:clrMapOvr>
  <p:extLst mod="1">
    <p:ext uri="{DCECCB84-F9BA-43D5-87BE-67443E8EF086}">
      <p15:sldGuideLst xmlns:p15="http://schemas.microsoft.com/office/powerpoint/2012/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C7EE864-A1E2-B944-AA43-6DEFD39CF050}"/>
              </a:ext>
            </a:extLst>
          </p:cNvPr>
          <p:cNvSpPr>
            <a:spLocks noGrp="1"/>
          </p:cNvSpPr>
          <p:nvPr>
            <p:ph type="title" hasCustomPrompt="1"/>
          </p:nvPr>
        </p:nvSpPr>
        <p:spPr>
          <a:xfrm>
            <a:off x="504000" y="504000"/>
            <a:ext cx="11186475" cy="738664"/>
          </a:xfrm>
        </p:spPr>
        <p:txBody>
          <a:bodyPr/>
          <a:lstStyle>
            <a:lvl1pPr>
              <a:defRPr/>
            </a:lvl1pPr>
          </a:lstStyle>
          <a:p>
            <a:r>
              <a:rPr lang="en-US" dirty="0">
                <a:solidFill>
                  <a:schemeClr val="accent1"/>
                </a:solidFill>
              </a:rPr>
              <a:t>Feature at a Glance</a:t>
            </a:r>
            <a:r>
              <a:rPr lang="en-US" dirty="0">
                <a:solidFill>
                  <a:schemeClr val="tx1">
                    <a:lumMod val="50000"/>
                    <a:lumOff val="50000"/>
                  </a:schemeClr>
                </a:solidFill>
              </a:rPr>
              <a:t/>
            </a:r>
            <a:br>
              <a:rPr lang="en-US" dirty="0">
                <a:solidFill>
                  <a:schemeClr val="tx1">
                    <a:lumMod val="50000"/>
                    <a:lumOff val="50000"/>
                  </a:schemeClr>
                </a:solidFill>
              </a:rPr>
            </a:br>
            <a:r>
              <a:rPr lang="en-US" b="0" dirty="0">
                <a:solidFill>
                  <a:schemeClr val="tx1">
                    <a:lumMod val="50000"/>
                    <a:lumOff val="50000"/>
                  </a:schemeClr>
                </a:solidFill>
              </a:rPr>
              <a:t>Introducing: </a:t>
            </a:r>
            <a:r>
              <a:rPr lang="en-US" dirty="0"/>
              <a:t>&lt;&lt;insert feature name&gt;&gt;</a:t>
            </a:r>
          </a:p>
        </p:txBody>
      </p:sp>
      <p:sp>
        <p:nvSpPr>
          <p:cNvPr id="10" name="Text placeholder - column 2">
            <a:extLst>
              <a:ext uri="{FF2B5EF4-FFF2-40B4-BE49-F238E27FC236}">
                <a16:creationId xmlns:a16="http://schemas.microsoft.com/office/drawing/2014/main" xmlns="" id="{A2EA1014-6AF4-D14F-B4F8-0C8324B69939}"/>
              </a:ext>
            </a:extLst>
          </p:cNvPr>
          <p:cNvSpPr>
            <a:spLocks noGrp="1"/>
          </p:cNvSpPr>
          <p:nvPr>
            <p:ph type="body" sz="quarter" idx="10" hasCustomPrompt="1"/>
          </p:nvPr>
        </p:nvSpPr>
        <p:spPr>
          <a:xfrm>
            <a:off x="503999" y="1620000"/>
            <a:ext cx="11186477"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093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293322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9413" y="6536751"/>
            <a:ext cx="141064" cy="138499"/>
          </a:xfrm>
          <a:prstGeom prst="rect">
            <a:avLst/>
          </a:prstGeom>
          <a:noFill/>
        </p:spPr>
        <p:txBody>
          <a:bodyPr wrap="square" lIns="0" tIns="0" rIns="0" bIns="0" rtlCol="0">
            <a:norm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ja-JP" sz="900" noProof="0" dirty="0"/>
          </a:p>
        </p:txBody>
      </p:sp>
      <p:sp>
        <p:nvSpPr>
          <p:cNvPr id="11" name="Classification"/>
          <p:cNvSpPr txBox="1"/>
          <p:nvPr userDrawn="1"/>
        </p:nvSpPr>
        <p:spPr bwMode="black">
          <a:xfrm>
            <a:off x="2814655" y="6559834"/>
            <a:ext cx="564257" cy="92333"/>
          </a:xfrm>
          <a:prstGeom prst="rect">
            <a:avLst/>
          </a:prstGeom>
          <a:noFill/>
        </p:spPr>
        <p:txBody>
          <a:bodyPr wrap="square" lIns="0" tIns="0" rIns="0" bIns="0" rtlCol="0">
            <a:norm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ja-JP" sz="600" b="0" i="0" u="none" kern="0" baseline="0" dirty="0">
                <a:solidFill>
                  <a:schemeClr val="tx1"/>
                </a:solidFill>
                <a:latin typeface="MS PGothic"/>
                <a:cs typeface="MS PGothic"/>
                <a:sym typeface="Arial"/>
              </a:rPr>
              <a:t>CONFIDENTIAL</a:t>
            </a:r>
          </a:p>
        </p:txBody>
      </p:sp>
      <p:sp>
        <p:nvSpPr>
          <p:cNvPr id="10" name="Copyright"/>
          <p:cNvSpPr txBox="1"/>
          <p:nvPr userDrawn="1"/>
        </p:nvSpPr>
        <p:spPr bwMode="black">
          <a:xfrm>
            <a:off x="504001" y="6559834"/>
            <a:ext cx="2269679" cy="92333"/>
          </a:xfrm>
          <a:prstGeom prst="rect">
            <a:avLst/>
          </a:prstGeom>
          <a:noFill/>
        </p:spPr>
        <p:txBody>
          <a:bodyPr wrap="square" lIns="0" tIns="0" rIns="0" bIns="0" rtlCol="0">
            <a:norm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ja-JP" sz="600" noProof="0" dirty="0">
                <a:solidFill>
                  <a:schemeClr val="tx1"/>
                </a:solidFill>
                <a:latin typeface="MS PGothic"/>
                <a:cs typeface="MS PGothic"/>
              </a:rPr>
              <a:t>2018 SAP SE or an SAP affiliate company.All rights reserved.</a:t>
            </a:r>
            <a:endParaRPr kumimoji="0" lang="ja-JP" sz="600" b="0" i="0" u="none" kern="0" baseline="0" dirty="0">
              <a:solidFill>
                <a:schemeClr val="tx1"/>
              </a:solidFill>
              <a:latin typeface="MS PGothic"/>
              <a:ea typeface="MS PGothic"/>
              <a:cs typeface="MS PGothic"/>
              <a:sym typeface="Arial"/>
            </a:endParaRPr>
          </a:p>
        </p:txBody>
      </p:sp>
      <p:sp>
        <p:nvSpPr>
          <p:cNvPr id="3" name="Text Placeholder 2"/>
          <p:cNvSpPr>
            <a:spLocks noGrp="1"/>
          </p:cNvSpPr>
          <p:nvPr userDrawn="1">
            <p:ph type="body" idx="1"/>
          </p:nvPr>
        </p:nvSpPr>
        <p:spPr bwMode="gray">
          <a:xfrm>
            <a:off x="504001" y="1620000"/>
            <a:ext cx="11186476" cy="4230235"/>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1"/>
          <p:cNvSpPr>
            <a:spLocks noGrp="1"/>
          </p:cNvSpPr>
          <p:nvPr userDrawn="1">
            <p:ph type="title"/>
          </p:nvPr>
        </p:nvSpPr>
        <p:spPr bwMode="gray">
          <a:xfrm>
            <a:off x="504001" y="504000"/>
            <a:ext cx="11186476" cy="369332"/>
          </a:xfrm>
          <a:prstGeom prst="rect">
            <a:avLst/>
          </a:prstGeom>
        </p:spPr>
        <p:txBody>
          <a:bodyPr vert="horz" wrap="square" lIns="0" tIns="0" rIns="0" bIns="0" rtlCol="0" anchor="t" anchorCtr="0">
            <a:normAutofit/>
          </a:bodyPr>
          <a:lstStyle/>
          <a:p>
            <a:r>
              <a:rPr lang="en-US" noProof="0" dirty="0"/>
              <a:t>Insert page title (sentence case)</a:t>
            </a:r>
          </a:p>
        </p:txBody>
      </p:sp>
      <p:grpSp>
        <p:nvGrpSpPr>
          <p:cNvPr id="4" name="Group 3"/>
          <p:cNvGrpSpPr/>
          <p:nvPr userDrawn="1"/>
        </p:nvGrpSpPr>
        <p:grpSpPr>
          <a:xfrm>
            <a:off x="0" y="0"/>
            <a:ext cx="12196800" cy="251942"/>
            <a:chOff x="0" y="0"/>
            <a:chExt cx="12196800" cy="251942"/>
          </a:xfrm>
        </p:grpSpPr>
        <p:sp>
          <p:nvSpPr>
            <p:cNvPr id="13" name="Rectangle 12"/>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normAutofit fontScale="40000" lnSpcReduction="20000"/>
            </a:bodyP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14" name="Secondary Motion Band"/>
            <p:cNvGrpSpPr/>
            <p:nvPr userDrawn="1"/>
          </p:nvGrpSpPr>
          <p:grpSpPr>
            <a:xfrm>
              <a:off x="10683752" y="0"/>
              <a:ext cx="1513048" cy="251942"/>
              <a:chOff x="10682127" y="0"/>
              <a:chExt cx="1513048" cy="252000"/>
            </a:xfrm>
          </p:grpSpPr>
          <p:sp>
            <p:nvSpPr>
              <p:cNvPr id="15" name="Rectangle 14"/>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normAutofit fontScale="40000" lnSpcReduction="20000"/>
              </a:bodyP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9" name="Rectangle 18"/>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normAutofit fontScale="40000" lnSpcReduction="20000"/>
              </a:bodyP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normAutofit fontScale="40000" lnSpcReduction="20000"/>
              </a:bodyP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772" r:id="rId1"/>
    <p:sldLayoutId id="2147483776" r:id="rId2"/>
    <p:sldLayoutId id="2147483774" r:id="rId3"/>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ubtitle 34"/>
          <p:cNvSpPr>
            <a:spLocks noGrp="1"/>
          </p:cNvSpPr>
          <p:nvPr>
            <p:ph type="subTitle" idx="1"/>
          </p:nvPr>
        </p:nvSpPr>
        <p:spPr>
          <a:xfrm>
            <a:off x="288000" y="5165214"/>
            <a:ext cx="10900800" cy="564255"/>
          </a:xfrm>
        </p:spPr>
        <p:txBody>
          <a:bodyPr>
            <a:normAutofit/>
          </a:bodyPr>
          <a:lstStyle/>
          <a:p>
            <a:r>
              <a:rPr lang="ja-JP" smtClean="0">
                <a:latin typeface="MS PGothic"/>
                <a:cs typeface="MS PGothic"/>
              </a:rPr>
              <a:t>Roberto Valdovinos、SAP Ariba </a:t>
            </a:r>
          </a:p>
          <a:p>
            <a:r>
              <a:rPr lang="ja-JP" smtClean="0">
                <a:latin typeface="MS PGothic"/>
                <a:cs typeface="MS PGothic"/>
              </a:rPr>
              <a:t>一般提供予定: 10 月 2018 日</a:t>
            </a:r>
          </a:p>
        </p:txBody>
      </p:sp>
      <p:sp>
        <p:nvSpPr>
          <p:cNvPr id="10" name="Text Placeholder 9"/>
          <p:cNvSpPr>
            <a:spLocks noGrp="1"/>
          </p:cNvSpPr>
          <p:nvPr>
            <p:ph type="body" sz="quarter" idx="14"/>
          </p:nvPr>
        </p:nvSpPr>
        <p:spPr>
          <a:xfrm>
            <a:off x="287999" y="4024430"/>
            <a:ext cx="11506603" cy="1106059"/>
          </a:xfrm>
        </p:spPr>
        <p:txBody>
          <a:bodyPr>
            <a:normAutofit/>
          </a:bodyPr>
          <a:lstStyle/>
          <a:p>
            <a:r>
              <a:rPr lang="ja-JP" smtClean="0">
                <a:latin typeface="MS PGothic"/>
                <a:cs typeface="MS PGothic"/>
              </a:rPr>
              <a:t>機能の概要</a:t>
            </a:r>
          </a:p>
          <a:p>
            <a:r>
              <a:rPr lang="ja-JP" sz="2400" dirty="0">
                <a:latin typeface="MS PGothic"/>
                <a:cs typeface="MS PGothic"/>
              </a:rPr>
              <a:t>見積メッセージに返される理由コード「関心なし」</a:t>
            </a:r>
            <a:endParaRPr lang="ja-JP" dirty="0"/>
          </a:p>
        </p:txBody>
      </p:sp>
      <p:grpSp>
        <p:nvGrpSpPr>
          <p:cNvPr id="3" name="Group 2"/>
          <p:cNvGrpSpPr/>
          <p:nvPr/>
        </p:nvGrpSpPr>
        <p:grpSpPr>
          <a:xfrm>
            <a:off x="9171173" y="0"/>
            <a:ext cx="3024002" cy="3430006"/>
            <a:chOff x="9171173" y="0"/>
            <a:chExt cx="3024002" cy="3430006"/>
          </a:xfrm>
        </p:grpSpPr>
        <p:sp>
          <p:nvSpPr>
            <p:cNvPr id="18" name="Rectangle 17"/>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9" name="Rectangle 18"/>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pic>
        <p:nvPicPr>
          <p:cNvPr id="5" name="Picture Placeholder 4"/>
          <p:cNvPicPr>
            <a:picLocks noGrp="1" noChangeAspect="1"/>
          </p:cNvPicPr>
          <p:nvPr>
            <p:ph type="pic" sz="quarter" idx="12"/>
          </p:nvPr>
        </p:nvPicPr>
        <p:blipFill>
          <a:blip r:embed="rId3"/>
          <a:srcRect t="28930" b="28930"/>
          <a:stretch>
            <a:fillRect/>
          </a:stretch>
        </p:blipFill>
        <p:spPr/>
      </p:pic>
    </p:spTree>
    <p:extLst>
      <p:ext uri="{BB962C8B-B14F-4D97-AF65-F5344CB8AC3E}">
        <p14:creationId xmlns:p14="http://schemas.microsoft.com/office/powerpoint/2010/main" val="234099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F4E3902-6D3F-1B4F-A3EA-6788E11CA6A0}"/>
              </a:ext>
            </a:extLst>
          </p:cNvPr>
          <p:cNvSpPr>
            <a:spLocks noGrp="1"/>
          </p:cNvSpPr>
          <p:nvPr>
            <p:ph type="title"/>
          </p:nvPr>
        </p:nvSpPr>
        <p:spPr>
          <a:xfrm>
            <a:off x="504000" y="504000"/>
            <a:ext cx="11186475" cy="738664"/>
          </a:xfrm>
        </p:spPr>
        <p:txBody>
          <a:bodyPr/>
          <a:lstStyle>
            <a:lvl1pPr>
              <a:defRPr/>
            </a:lvl1pPr>
          </a:lstStyle>
          <a:p>
            <a:r>
              <a:rPr lang="ja-JP" dirty="0">
                <a:solidFill>
                  <a:schemeClr val="accent1"/>
                </a:solidFill>
                <a:latin typeface="MS PGothic"/>
                <a:cs typeface="MS PGothic"/>
              </a:rPr>
              <a:t>機能の概要</a:t>
            </a:r>
            <a:r>
              <a:t/>
            </a:r>
            <a:br/>
            <a:r>
              <a:rPr lang="ja-JP" b="0" dirty="0">
                <a:solidFill>
                  <a:schemeClr val="tx1">
                    <a:lumMod val="50000"/>
                    <a:lumOff val="50000"/>
                  </a:schemeClr>
                </a:solidFill>
                <a:latin typeface="MS PGothic"/>
                <a:cs typeface="MS PGothic"/>
              </a:rPr>
              <a:t>新機能: </a:t>
            </a:r>
            <a:r>
              <a:rPr lang="ja-JP" smtClean="0">
                <a:latin typeface="MS PGothic"/>
                <a:cs typeface="MS PGothic"/>
              </a:rPr>
              <a:t>見積メッセージに返される理由コード「関心なし」</a:t>
            </a:r>
          </a:p>
        </p:txBody>
      </p:sp>
      <p:sp>
        <p:nvSpPr>
          <p:cNvPr id="13" name="Chord 1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86C4253-6EEB-504E-BF7D-A41E78BF48B3}"/>
              </a:ext>
            </a:extLst>
          </p:cNvPr>
          <p:cNvSpPr/>
          <p:nvPr/>
        </p:nvSpPr>
        <p:spPr>
          <a:xfrm>
            <a:off x="10237691" y="564751"/>
            <a:ext cx="186179" cy="186179"/>
          </a:xfrm>
          <a:prstGeom prst="chord">
            <a:avLst>
              <a:gd name="adj1" fmla="val 162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4" name="Group 1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E44CDF8-55DB-B04E-8346-5C597B384564}"/>
              </a:ext>
            </a:extLst>
          </p:cNvPr>
          <p:cNvGrpSpPr/>
          <p:nvPr/>
        </p:nvGrpSpPr>
        <p:grpSpPr>
          <a:xfrm>
            <a:off x="10214419" y="305550"/>
            <a:ext cx="232724" cy="232724"/>
            <a:chOff x="2870158" y="5955834"/>
            <a:chExt cx="232724" cy="232724"/>
          </a:xfrm>
        </p:grpSpPr>
        <p:sp>
          <p:nvSpPr>
            <p:cNvPr id="15" name="Oval 1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AFD2C1E-6C72-8E44-9D44-AD25333F80B3}"/>
                </a:ext>
              </a:extLst>
            </p:cNvPr>
            <p:cNvSpPr/>
            <p:nvPr/>
          </p:nvSpPr>
          <p:spPr>
            <a:xfrm>
              <a:off x="2870158" y="5955834"/>
              <a:ext cx="232724" cy="232724"/>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6" name="Chord 1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3F3C6DC-7F11-474F-98F3-0336FDD7DBFF}"/>
                </a:ext>
              </a:extLst>
            </p:cNvPr>
            <p:cNvSpPr/>
            <p:nvPr/>
          </p:nvSpPr>
          <p:spPr>
            <a:xfrm>
              <a:off x="2885936" y="6094838"/>
              <a:ext cx="182968" cy="54245"/>
            </a:xfrm>
            <a:prstGeom prst="chord">
              <a:avLst>
                <a:gd name="adj1" fmla="val 847355"/>
                <a:gd name="adj2" fmla="val 98468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grpSp>
      <p:sp>
        <p:nvSpPr>
          <p:cNvPr id="17" name="TextBox 1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3802147-92CB-A441-AC6B-619DA5E35F27}"/>
              </a:ext>
            </a:extLst>
          </p:cNvPr>
          <p:cNvSpPr txBox="1"/>
          <p:nvPr/>
        </p:nvSpPr>
        <p:spPr>
          <a:xfrm>
            <a:off x="504000" y="1360025"/>
            <a:ext cx="3767900" cy="476385"/>
          </a:xfrm>
          <a:prstGeom prst="rect">
            <a:avLst/>
          </a:prstGeom>
          <a:noFill/>
        </p:spPr>
        <p:txBody>
          <a:bodyPr wrap="square" lIns="0" tIns="0" rIns="0" bIns="0" rtlCol="0">
            <a:normAutofit/>
          </a:bodyPr>
          <a:lstStyle/>
          <a:p>
            <a:r>
              <a:rPr lang="ja-JP" sz="1800" b="1" dirty="0">
                <a:latin typeface="MS PGothic"/>
                <a:cs typeface="MS PGothic"/>
              </a:rPr>
              <a:t>お客様の課題</a:t>
            </a:r>
            <a:endParaRPr lang="ja-JP" sz="1200" dirty="0"/>
          </a:p>
        </p:txBody>
      </p:sp>
      <p:sp>
        <p:nvSpPr>
          <p:cNvPr id="18" name="TextBox 1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EC79909-E409-3F4D-BDFD-FB39DD8DB2D3}"/>
              </a:ext>
            </a:extLst>
          </p:cNvPr>
          <p:cNvSpPr txBox="1"/>
          <p:nvPr/>
        </p:nvSpPr>
        <p:spPr>
          <a:xfrm>
            <a:off x="504000" y="4356100"/>
            <a:ext cx="3767900" cy="488070"/>
          </a:xfrm>
          <a:prstGeom prst="rect">
            <a:avLst/>
          </a:prstGeom>
          <a:noFill/>
        </p:spPr>
        <p:txBody>
          <a:bodyPr wrap="square" lIns="0" tIns="0" rIns="0" bIns="0" rtlCol="0">
            <a:normAutofit/>
          </a:bodyPr>
          <a:lstStyle/>
          <a:p>
            <a:pPr eaLnBrk="0" hangingPunct="0">
              <a:spcBef>
                <a:spcPts val="238"/>
              </a:spcBef>
              <a:buClr>
                <a:schemeClr val="folHlink"/>
              </a:buClr>
              <a:buSzPct val="130000"/>
            </a:pPr>
            <a:r>
              <a:rPr lang="ja-JP" sz="1800" b="1" kern="1200" dirty="0">
                <a:solidFill>
                  <a:schemeClr val="tx1"/>
                </a:solidFill>
                <a:latin typeface="MS PGothic"/>
                <a:cs typeface="MS PGothic"/>
              </a:rPr>
              <a:t>ソリューション領域</a:t>
            </a:r>
            <a:endParaRPr lang="ja-JP" sz="1200" dirty="0"/>
          </a:p>
        </p:txBody>
      </p:sp>
      <p:sp>
        <p:nvSpPr>
          <p:cNvPr id="19" name="TextBox 1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1FC3B68-0FA7-6540-A964-C0CFF907596B}"/>
              </a:ext>
            </a:extLst>
          </p:cNvPr>
          <p:cNvSpPr txBox="1"/>
          <p:nvPr/>
        </p:nvSpPr>
        <p:spPr>
          <a:xfrm>
            <a:off x="4332949" y="1371492"/>
            <a:ext cx="3170509" cy="549905"/>
          </a:xfrm>
          <a:prstGeom prst="rect">
            <a:avLst/>
          </a:prstGeom>
          <a:noFill/>
        </p:spPr>
        <p:txBody>
          <a:bodyPr wrap="square" lIns="0" tIns="0" rIns="0" bIns="0" rtlCol="0">
            <a:norm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lang="ja-JP" sz="1800" b="1" dirty="0">
                <a:solidFill>
                  <a:schemeClr val="accent1"/>
                </a:solidFill>
                <a:latin typeface="MS PGothic"/>
                <a:cs typeface="MS PGothic"/>
              </a:rPr>
              <a:t>SAP</a:t>
            </a:r>
            <a:r>
              <a:rPr lang="ja-JP" smtClean="0">
                <a:latin typeface="MS PGothic"/>
                <a:cs typeface="MS PGothic"/>
              </a:rPr>
              <a:t> </a:t>
            </a:r>
            <a:r>
              <a:rPr lang="ja-JP" sz="1800" b="1" dirty="0">
                <a:solidFill>
                  <a:schemeClr val="accent1"/>
                </a:solidFill>
                <a:latin typeface="MS PGothic"/>
                <a:cs typeface="MS PGothic"/>
              </a:rPr>
              <a:t>Ariba</a:t>
            </a:r>
            <a:r>
              <a:rPr lang="ja-JP" sz="1800" b="1" dirty="0">
                <a:solidFill>
                  <a:schemeClr val="tx1"/>
                </a:solidFill>
                <a:latin typeface="MS PGothic"/>
                <a:cs typeface="MS PGothic"/>
              </a:rPr>
              <a:t> でこの課題に対応</a:t>
            </a:r>
            <a:endParaRPr lang="ja-JP" sz="1200" kern="0" dirty="0">
              <a:solidFill>
                <a:schemeClr val="accent1"/>
              </a:solidFill>
              <a:ea typeface="MS PGothic"/>
              <a:cs typeface="MS PGothic"/>
            </a:endParaRPr>
          </a:p>
        </p:txBody>
      </p:sp>
      <p:sp>
        <p:nvSpPr>
          <p:cNvPr id="20" name="TextBox 19">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3EDD903-9F38-6147-8CA7-4F9E3EA8A30F}"/>
              </a:ext>
            </a:extLst>
          </p:cNvPr>
          <p:cNvSpPr txBox="1"/>
          <p:nvPr/>
        </p:nvSpPr>
        <p:spPr>
          <a:xfrm>
            <a:off x="4339400" y="4356101"/>
            <a:ext cx="3606800" cy="488070"/>
          </a:xfrm>
          <a:prstGeom prst="rect">
            <a:avLst/>
          </a:prstGeom>
          <a:noFill/>
        </p:spPr>
        <p:txBody>
          <a:bodyPr wrap="square" lIns="0" tIns="0" rIns="0" bIns="0" rtlCol="0">
            <a:norm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lang="ja-JP" sz="1800" b="1" kern="1200" dirty="0">
                <a:solidFill>
                  <a:schemeClr val="tx1"/>
                </a:solidFill>
                <a:latin typeface="MS PGothic"/>
                <a:cs typeface="MS PGothic"/>
              </a:rPr>
              <a:t>実装に関する情報</a:t>
            </a:r>
            <a:endParaRPr lang="ja-JP" sz="1200" baseline="0" dirty="0"/>
          </a:p>
        </p:txBody>
      </p:sp>
      <p:sp>
        <p:nvSpPr>
          <p:cNvPr id="21" name="TextBox 2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925C6AC-CD5B-0849-A859-BC67159AC2F1}"/>
              </a:ext>
            </a:extLst>
          </p:cNvPr>
          <p:cNvSpPr txBox="1"/>
          <p:nvPr/>
        </p:nvSpPr>
        <p:spPr>
          <a:xfrm>
            <a:off x="8039100" y="1371492"/>
            <a:ext cx="3670300" cy="511218"/>
          </a:xfrm>
          <a:prstGeom prst="rect">
            <a:avLst/>
          </a:prstGeom>
          <a:noFill/>
        </p:spPr>
        <p:txBody>
          <a:bodyPr wrap="square" lIns="0" tIns="0" rIns="0" bIns="0" rtlCol="0">
            <a:norm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lang="ja-JP" sz="1800" b="1" kern="1200" dirty="0">
                <a:solidFill>
                  <a:schemeClr val="tx1"/>
                </a:solidFill>
                <a:latin typeface="MS PGothic"/>
                <a:cs typeface="MS PGothic"/>
              </a:rPr>
              <a:t>実現される主なメリット</a:t>
            </a:r>
            <a:endParaRPr lang="ja-JP" sz="1200" dirty="0"/>
          </a:p>
        </p:txBody>
      </p:sp>
      <p:sp>
        <p:nvSpPr>
          <p:cNvPr id="22" name="TextBox 2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F57B7AD-476F-E540-8170-C1A5C47DE6C6}"/>
              </a:ext>
            </a:extLst>
          </p:cNvPr>
          <p:cNvSpPr txBox="1"/>
          <p:nvPr/>
        </p:nvSpPr>
        <p:spPr>
          <a:xfrm>
            <a:off x="8035100" y="4356101"/>
            <a:ext cx="3687000" cy="488070"/>
          </a:xfrm>
          <a:prstGeom prst="rect">
            <a:avLst/>
          </a:prstGeom>
          <a:noFill/>
        </p:spPr>
        <p:txBody>
          <a:bodyPr wrap="square" lIns="0" tIns="0" rIns="0" bIns="0" rtlCol="0">
            <a:normAutofit/>
          </a:bodyPr>
          <a:lstStyle/>
          <a:p>
            <a:pPr marL="0" marR="0" lvl="0" indent="0" algn="l" defTabSz="1088558" rtl="0" eaLnBrk="1" fontAlgn="auto" latinLnBrk="0" hangingPunct="1">
              <a:lnSpc>
                <a:spcPct val="100000"/>
              </a:lnSpc>
              <a:spcBef>
                <a:spcPts val="0"/>
              </a:spcBef>
              <a:spcAft>
                <a:spcPts val="0"/>
              </a:spcAft>
              <a:buClrTx/>
              <a:buSzTx/>
              <a:buFontTx/>
              <a:buNone/>
              <a:tabLst/>
              <a:defRPr/>
            </a:pPr>
            <a:r>
              <a:rPr lang="ja-JP" sz="1800" b="1" kern="1200" dirty="0">
                <a:solidFill>
                  <a:schemeClr val="tx1"/>
                </a:solidFill>
                <a:latin typeface="MS PGothic"/>
                <a:cs typeface="MS PGothic"/>
              </a:rPr>
              <a:t>前提条件および制限事項</a:t>
            </a:r>
            <a:endParaRPr lang="ja-JP" sz="1200" b="0" baseline="0" dirty="0"/>
          </a:p>
        </p:txBody>
      </p:sp>
      <p:sp>
        <p:nvSpPr>
          <p:cNvPr id="7" name="TextBox 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7605F5C-99B1-F246-A40B-D40E63460CED}"/>
              </a:ext>
            </a:extLst>
          </p:cNvPr>
          <p:cNvSpPr txBox="1"/>
          <p:nvPr/>
        </p:nvSpPr>
        <p:spPr>
          <a:xfrm>
            <a:off x="7792335" y="361617"/>
            <a:ext cx="2239610" cy="184666"/>
          </a:xfrm>
          <a:prstGeom prst="rect">
            <a:avLst/>
          </a:prstGeom>
          <a:noFill/>
        </p:spPr>
        <p:txBody>
          <a:bodyPr wrap="square" lIns="0" tIns="0" rIns="0" bIns="0" rtlCol="0">
            <a:normAutofit/>
          </a:bodyPr>
          <a:lstStyle/>
          <a:p>
            <a:pPr algn="r"/>
            <a:r>
              <a:rPr lang="ja-JP" sz="1200" b="1" dirty="0">
                <a:latin typeface="MS PGothic"/>
                <a:cs typeface="MS PGothic"/>
              </a:rPr>
              <a:t>実装の難易度      </a:t>
            </a:r>
          </a:p>
        </p:txBody>
      </p:sp>
      <p:sp>
        <p:nvSpPr>
          <p:cNvPr id="24" name="TextBox 2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1F3EF55-843A-1D42-B3A4-7711E80B00F9}"/>
              </a:ext>
            </a:extLst>
          </p:cNvPr>
          <p:cNvSpPr txBox="1"/>
          <p:nvPr/>
        </p:nvSpPr>
        <p:spPr>
          <a:xfrm>
            <a:off x="7797250" y="565779"/>
            <a:ext cx="2239610" cy="184666"/>
          </a:xfrm>
          <a:prstGeom prst="rect">
            <a:avLst/>
          </a:prstGeom>
          <a:noFill/>
        </p:spPr>
        <p:txBody>
          <a:bodyPr wrap="square" lIns="0" tIns="0" rIns="0" bIns="0" rtlCol="0">
            <a:normAutofit/>
          </a:bodyPr>
          <a:lstStyle/>
          <a:p>
            <a:pPr algn="r"/>
            <a:r>
              <a:rPr lang="ja-JP" sz="1200" b="1" dirty="0">
                <a:latin typeface="MS PGothic"/>
                <a:cs typeface="MS PGothic"/>
              </a:rPr>
              <a:t>関連する地域</a:t>
            </a:r>
          </a:p>
        </p:txBody>
      </p:sp>
      <p:sp>
        <p:nvSpPr>
          <p:cNvPr id="25" name="TextBox 2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CB5C7A8-8FFA-E84B-9AD9-FA164352F5E9}"/>
              </a:ext>
            </a:extLst>
          </p:cNvPr>
          <p:cNvSpPr txBox="1"/>
          <p:nvPr/>
        </p:nvSpPr>
        <p:spPr>
          <a:xfrm>
            <a:off x="10531246" y="356700"/>
            <a:ext cx="1482762" cy="184666"/>
          </a:xfrm>
          <a:prstGeom prst="rect">
            <a:avLst/>
          </a:prstGeom>
          <a:noFill/>
        </p:spPr>
        <p:txBody>
          <a:bodyPr wrap="square" lIns="0" tIns="0" rIns="0" bIns="0" rtlCol="0">
            <a:normAutofit/>
          </a:bodyPr>
          <a:lstStyle/>
          <a:p>
            <a:r>
              <a:rPr lang="ja-JP" sz="1200" dirty="0">
                <a:latin typeface="MS PGothic"/>
                <a:cs typeface="MS PGothic"/>
              </a:rPr>
              <a:t>ロータッチ/容易 </a:t>
            </a:r>
          </a:p>
        </p:txBody>
      </p:sp>
      <p:sp>
        <p:nvSpPr>
          <p:cNvPr id="26" name="TextBox 2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C795CF8-8D4F-354F-A3A4-56927013ABA9}"/>
              </a:ext>
            </a:extLst>
          </p:cNvPr>
          <p:cNvSpPr txBox="1"/>
          <p:nvPr/>
        </p:nvSpPr>
        <p:spPr>
          <a:xfrm>
            <a:off x="10526328" y="574309"/>
            <a:ext cx="1487680" cy="184666"/>
          </a:xfrm>
          <a:prstGeom prst="rect">
            <a:avLst/>
          </a:prstGeom>
          <a:noFill/>
        </p:spPr>
        <p:txBody>
          <a:bodyPr wrap="square" lIns="0" tIns="0" rIns="0" bIns="0" rtlCol="0">
            <a:normAutofit/>
          </a:bodyPr>
          <a:lstStyle/>
          <a:p>
            <a:r>
              <a:rPr lang="ja-JP" sz="1200" dirty="0">
                <a:latin typeface="MS PGothic"/>
                <a:cs typeface="MS PGothic"/>
              </a:rPr>
              <a:t>グローバル</a:t>
            </a:r>
          </a:p>
        </p:txBody>
      </p:sp>
      <p:sp>
        <p:nvSpPr>
          <p:cNvPr id="23" name="TextBox 2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BE77D1F-FE29-E84D-81A4-E68EDB0FCE08}"/>
              </a:ext>
            </a:extLst>
          </p:cNvPr>
          <p:cNvSpPr txBox="1"/>
          <p:nvPr/>
        </p:nvSpPr>
        <p:spPr>
          <a:xfrm>
            <a:off x="505931" y="4844170"/>
            <a:ext cx="3767900" cy="1632830"/>
          </a:xfrm>
          <a:prstGeom prst="rect">
            <a:avLst/>
          </a:prstGeom>
          <a:noFill/>
        </p:spPr>
        <p:txBody>
          <a:bodyPr wrap="square" lIns="0" tIns="0" rIns="0" bIns="0" rtlCol="0">
            <a:normAutofit/>
          </a:bodyPr>
          <a:lstStyle/>
          <a:p>
            <a:pPr lvl="0" defTabSz="1088558">
              <a:defRPr/>
            </a:pPr>
            <a:r>
              <a:rPr lang="ja-JP" sz="1200" dirty="0">
                <a:latin typeface="MS PGothic"/>
                <a:cs typeface="MS PGothic"/>
              </a:rPr>
              <a:t>業務的購買/Ariba Network/見積りの自動化</a:t>
            </a:r>
          </a:p>
        </p:txBody>
      </p:sp>
      <p:sp>
        <p:nvSpPr>
          <p:cNvPr id="27" name="TextBox 2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2B6D011-B7CC-BD4C-AAAC-8C3FC5FEC9AC}"/>
              </a:ext>
            </a:extLst>
          </p:cNvPr>
          <p:cNvSpPr txBox="1"/>
          <p:nvPr/>
        </p:nvSpPr>
        <p:spPr>
          <a:xfrm>
            <a:off x="4341331" y="4844170"/>
            <a:ext cx="3451004" cy="1632830"/>
          </a:xfrm>
          <a:prstGeom prst="rect">
            <a:avLst/>
          </a:prstGeom>
          <a:noFill/>
        </p:spPr>
        <p:txBody>
          <a:bodyPr wrap="square" lIns="0" tIns="0" rIns="0" bIns="0" rtlCol="0">
            <a:normAutofit/>
          </a:bodyPr>
          <a:lstStyle/>
          <a:p>
            <a:pPr fontAlgn="t"/>
            <a:r>
              <a:rPr lang="ja-JP" sz="1200" b="1" dirty="0">
                <a:latin typeface="MS PGothic"/>
                <a:cs typeface="MS PGothic"/>
              </a:rPr>
              <a:t>見積りの自動化</a:t>
            </a:r>
            <a:r>
              <a:rPr lang="ja-JP" sz="1200" dirty="0">
                <a:latin typeface="MS PGothic"/>
                <a:cs typeface="MS PGothic"/>
              </a:rPr>
              <a:t>をご使用の場合、この機能は通常の設定で「オン」になっています。この機能を利用するための処理は必要ありません。</a:t>
            </a:r>
          </a:p>
        </p:txBody>
      </p:sp>
      <p:sp>
        <p:nvSpPr>
          <p:cNvPr id="28" name="TextBox 2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A162563-B3F9-0040-9481-255B0FF7460A}"/>
              </a:ext>
            </a:extLst>
          </p:cNvPr>
          <p:cNvSpPr txBox="1"/>
          <p:nvPr/>
        </p:nvSpPr>
        <p:spPr>
          <a:xfrm>
            <a:off x="8037031" y="4844170"/>
            <a:ext cx="3687000" cy="1632830"/>
          </a:xfrm>
          <a:prstGeom prst="rect">
            <a:avLst/>
          </a:prstGeom>
          <a:noFill/>
        </p:spPr>
        <p:txBody>
          <a:bodyPr wrap="square" lIns="0" tIns="0" rIns="0" bIns="0" rtlCol="0">
            <a:normAutofit/>
          </a:bodyPr>
          <a:lstStyle/>
          <a:p>
            <a:r>
              <a:rPr lang="ja-JP" sz="1200" b="0" baseline="0" dirty="0">
                <a:latin typeface="MS PGothic"/>
                <a:cs typeface="MS PGothic"/>
              </a:rPr>
              <a:t>N/A</a:t>
            </a:r>
          </a:p>
        </p:txBody>
      </p:sp>
      <p:sp>
        <p:nvSpPr>
          <p:cNvPr id="29" name="TextBox 2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9B4647D-061E-874E-B28F-E77F67C375BA}"/>
              </a:ext>
            </a:extLst>
          </p:cNvPr>
          <p:cNvSpPr txBox="1"/>
          <p:nvPr/>
        </p:nvSpPr>
        <p:spPr>
          <a:xfrm>
            <a:off x="505928" y="1921397"/>
            <a:ext cx="3767900" cy="2407054"/>
          </a:xfrm>
          <a:prstGeom prst="rect">
            <a:avLst/>
          </a:prstGeom>
          <a:noFill/>
        </p:spPr>
        <p:txBody>
          <a:bodyPr wrap="square" lIns="0" tIns="0" rIns="0" bIns="0" rtlCol="0">
            <a:normAutofit/>
          </a:bodyPr>
          <a:lstStyle/>
          <a:p>
            <a:r>
              <a:rPr lang="ja-JP" sz="1200" dirty="0">
                <a:latin typeface="MS PGothic"/>
                <a:cs typeface="MS PGothic"/>
              </a:rPr>
              <a:t>バイヤーには、サプライヤの入札却下の理由コードが送信されませんでした。</a:t>
            </a:r>
          </a:p>
        </p:txBody>
      </p:sp>
      <p:sp>
        <p:nvSpPr>
          <p:cNvPr id="30" name="TextBox 29">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1AA52FF-B118-B64E-A4B7-BD8A5184230C}"/>
              </a:ext>
            </a:extLst>
          </p:cNvPr>
          <p:cNvSpPr txBox="1"/>
          <p:nvPr/>
        </p:nvSpPr>
        <p:spPr>
          <a:xfrm>
            <a:off x="4323303" y="1921396"/>
            <a:ext cx="3435025" cy="2407053"/>
          </a:xfrm>
          <a:prstGeom prst="rect">
            <a:avLst/>
          </a:prstGeom>
          <a:noFill/>
        </p:spPr>
        <p:txBody>
          <a:bodyPr wrap="square" lIns="0" tIns="0" rIns="0" bIns="0" rtlCol="0">
            <a:normAutofit/>
          </a:bodyPr>
          <a:lstStyle/>
          <a:p>
            <a:pPr lvl="0" defTabSz="1088558">
              <a:defRPr/>
            </a:pPr>
            <a:r>
              <a:rPr lang="ja-JP" sz="1200" dirty="0">
                <a:latin typeface="MS PGothic"/>
                <a:cs typeface="MS PGothic"/>
              </a:rPr>
              <a:t>見積メッセージのヘッダーレベルと明細レベルの両方に、サプライヤ却下の理由コードが含まれます。</a:t>
            </a:r>
          </a:p>
          <a:p>
            <a:pPr lvl="0" defTabSz="1088558">
              <a:defRPr/>
            </a:pPr>
            <a:endParaRPr lang="ja-JP" sz="1200" dirty="0"/>
          </a:p>
          <a:p>
            <a:pPr lvl="0" defTabSz="1088558">
              <a:defRPr/>
            </a:pPr>
            <a:r>
              <a:rPr lang="ja-JP" sz="1200" dirty="0">
                <a:latin typeface="MS PGothic"/>
                <a:cs typeface="MS PGothic"/>
              </a:rPr>
              <a:t>どちらの場合も、情報は「RejectionReason」という</a:t>
            </a:r>
            <a:r>
              <a:rPr lang="ja-JP" smtClean="0">
                <a:latin typeface="MS PGothic"/>
                <a:cs typeface="MS PGothic"/>
              </a:rPr>
              <a:t> </a:t>
            </a:r>
            <a:r>
              <a:rPr lang="ja-JP" sz="1200" dirty="0">
                <a:latin typeface="MS PGothic"/>
                <a:cs typeface="MS PGothic"/>
              </a:rPr>
              <a:t>Extrinsic</a:t>
            </a:r>
            <a:r>
              <a:rPr lang="ja-JP" smtClean="0">
                <a:latin typeface="MS PGothic"/>
                <a:cs typeface="MS PGothic"/>
              </a:rPr>
              <a:t> </a:t>
            </a:r>
            <a:r>
              <a:rPr lang="ja-JP" sz="1200" dirty="0">
                <a:latin typeface="MS PGothic"/>
                <a:cs typeface="MS PGothic"/>
              </a:rPr>
              <a:t>フィールドに送信されます。 </a:t>
            </a:r>
            <a:endParaRPr lang="ja-JP" sz="1200" dirty="0"/>
          </a:p>
          <a:p>
            <a:pPr lvl="0" defTabSz="1088558">
              <a:defRPr/>
            </a:pPr>
            <a:endParaRPr lang="ja-JP" sz="1200" kern="0" dirty="0">
              <a:ea typeface="MS PGothic"/>
              <a:cs typeface="MS PGothic"/>
            </a:endParaRPr>
          </a:p>
          <a:p>
            <a:pPr lvl="0" defTabSz="1088558">
              <a:defRPr/>
            </a:pPr>
            <a:endParaRPr lang="ja-JP" sz="1200" kern="0" dirty="0">
              <a:ea typeface="MS PGothic"/>
              <a:cs typeface="MS PGothic"/>
            </a:endParaRPr>
          </a:p>
        </p:txBody>
      </p:sp>
      <p:sp>
        <p:nvSpPr>
          <p:cNvPr id="31" name="TextBox 3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B5248DD-C9DB-FD4B-951A-C1CD317DD197}"/>
              </a:ext>
            </a:extLst>
          </p:cNvPr>
          <p:cNvSpPr txBox="1"/>
          <p:nvPr/>
        </p:nvSpPr>
        <p:spPr>
          <a:xfrm>
            <a:off x="8041028" y="1921397"/>
            <a:ext cx="3670300" cy="2407053"/>
          </a:xfrm>
          <a:prstGeom prst="rect">
            <a:avLst/>
          </a:prstGeom>
          <a:noFill/>
        </p:spPr>
        <p:txBody>
          <a:bodyPr wrap="square" lIns="0" tIns="0" rIns="0" bIns="0" rtlCol="0">
            <a:normAutofit/>
          </a:bodyPr>
          <a:lstStyle/>
          <a:p>
            <a:pPr lvl="0" defTabSz="1088558">
              <a:defRPr/>
            </a:pPr>
            <a:r>
              <a:rPr lang="ja-JP" altLang="en-US" sz="1200">
                <a:latin typeface="MS PGothic"/>
                <a:cs typeface="MS PGothic"/>
              </a:rPr>
              <a:t>バイヤーとサプライヤは、ヘッダーレベルまたは明細レベルでサプライヤの入札却下の理由を自動的に送受信することで、メリットを得られます。</a:t>
            </a:r>
            <a:endParaRPr lang="ja-JP" sz="1200" dirty="0">
              <a:latin typeface="MS PGothic"/>
              <a:cs typeface="MS PGothic"/>
            </a:endParaRPr>
          </a:p>
        </p:txBody>
      </p:sp>
    </p:spTree>
    <p:extLst>
      <p:ext uri="{BB962C8B-B14F-4D97-AF65-F5344CB8AC3E}">
        <p14:creationId xmlns:p14="http://schemas.microsoft.com/office/powerpoint/2010/main" val="2415513661"/>
      </p:ext>
    </p:extLst>
  </p:cSld>
  <p:clrMapOvr>
    <a:masterClrMapping/>
  </p:clrMapOvr>
</p:sld>
</file>

<file path=ppt/theme/theme1.xml><?xml version="1.0" encoding="utf-8"?>
<a:theme xmlns:a="http://schemas.openxmlformats.org/drawingml/2006/main" name="SAP_Ariba_2017_16x9_white">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xmlns="" name="9-27_Feature in a Box.potx" id="{06956BFC-273A-4F5B-A332-B8F1ADF4E5AC}" vid="{C57FDC2D-C02F-4778-85DB-FE5C9068E2AA}"/>
    </a:ext>
  </a:extLst>
</a:theme>
</file>

<file path=ppt/theme/theme2.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Application xmlns="http://www.sap.com/cof/powerpoint/application">
  <Version>2</Version>
  <Revision>2.3.1.59737</Revision>
</Application>
</file>

<file path=customXml/item2.xml><?xml version="1.0" encoding="utf-8"?>
<Application xmlns="http://www.sap.com/cof/ao/powerpoint/application">
  <com.sap.ip.bi.pioneer>
    <Version>4</Version>
    <AAO_Revision>2.3.1.59737</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Props1.xml><?xml version="1.0" encoding="utf-8"?>
<ds:datastoreItem xmlns:ds="http://schemas.openxmlformats.org/officeDocument/2006/customXml" ds:itemID="{92C9C50B-DE6F-4231-AA3F-FED1CF9302D8}">
  <ds:schemaRefs>
    <ds:schemaRef ds:uri="http://www.sap.com/cof/powerpoint/application"/>
  </ds:schemaRefs>
</ds:datastoreItem>
</file>

<file path=customXml/itemProps2.xml><?xml version="1.0" encoding="utf-8"?>
<ds:datastoreItem xmlns:ds="http://schemas.openxmlformats.org/officeDocument/2006/customXml" ds:itemID="{379FC974-FEF5-4EDD-8E5D-CA2B6D796CF0}">
  <ds:schemaRefs>
    <ds:schemaRef ds:uri="http://www.sap.com/cof/ao/powerpoint/application"/>
  </ds:schemaRefs>
</ds:datastoreItem>
</file>

<file path=docProps/app.xml><?xml version="1.0" encoding="utf-8"?>
<Properties xmlns="http://schemas.openxmlformats.org/officeDocument/2006/extended-properties" xmlns:vt="http://schemas.openxmlformats.org/officeDocument/2006/docPropsVTypes">
  <Template/>
  <TotalTime>0</TotalTime>
  <Words>196</Words>
  <Application>Microsoft Office PowerPoint</Application>
  <PresentationFormat>Custom</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SAP_Ariba_2017_16x9_white</vt:lpstr>
      <vt:lpstr>PowerPoint Presentation</vt:lpstr>
      <vt:lpstr>機能の概要 新機能: 見積メッセージに返される理由コード「関心なし」</vt:lpstr>
    </vt:vector>
  </TitlesOfParts>
  <Company>SAP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 Ariba PPT Template</dc:title>
  <dc:creator>SAP SE</dc:creator>
  <cp:keywords>2017/16:9/white</cp:keywords>
  <cp:lastModifiedBy>C5142950</cp:lastModifiedBy>
  <cp:revision>457</cp:revision>
  <dcterms:created xsi:type="dcterms:W3CDTF">2015-10-14T11:21:43Z</dcterms:created>
  <dcterms:modified xsi:type="dcterms:W3CDTF">2018-10-05T04:17:59Z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